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3"/>
  </p:notesMasterIdLst>
  <p:sldIdLst>
    <p:sldId id="256" r:id="rId5"/>
    <p:sldId id="1330" r:id="rId6"/>
    <p:sldId id="1331" r:id="rId7"/>
    <p:sldId id="1335" r:id="rId8"/>
    <p:sldId id="1334" r:id="rId9"/>
    <p:sldId id="1221" r:id="rId10"/>
    <p:sldId id="1336" r:id="rId11"/>
    <p:sldId id="1328" r:id="rId12"/>
    <p:sldId id="1348" r:id="rId13"/>
    <p:sldId id="1342" r:id="rId14"/>
    <p:sldId id="1340" r:id="rId15"/>
    <p:sldId id="1349" r:id="rId16"/>
    <p:sldId id="1346" r:id="rId17"/>
    <p:sldId id="1338" r:id="rId18"/>
    <p:sldId id="1343" r:id="rId19"/>
    <p:sldId id="1344" r:id="rId20"/>
    <p:sldId id="1345" r:id="rId21"/>
    <p:sldId id="1347"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7" userDrawn="1">
          <p15:clr>
            <a:srgbClr val="A4A3A4"/>
          </p15:clr>
        </p15:guide>
        <p15:guide id="2" pos="3840" userDrawn="1">
          <p15:clr>
            <a:srgbClr val="A4A3A4"/>
          </p15:clr>
        </p15:guide>
        <p15:guide id="4" pos="7446" userDrawn="1">
          <p15:clr>
            <a:srgbClr val="A4A3A4"/>
          </p15:clr>
        </p15:guide>
        <p15:guide id="5" pos="211" userDrawn="1">
          <p15:clr>
            <a:srgbClr val="A4A3A4"/>
          </p15:clr>
        </p15:guide>
        <p15:guide id="6" pos="370" userDrawn="1">
          <p15:clr>
            <a:srgbClr val="A4A3A4"/>
          </p15:clr>
        </p15:guide>
        <p15:guide id="7" orient="horz" pos="2908" userDrawn="1">
          <p15:clr>
            <a:srgbClr val="A4A3A4"/>
          </p15:clr>
        </p15:guide>
        <p15:guide id="8" orient="horz" pos="822" userDrawn="1">
          <p15:clr>
            <a:srgbClr val="A4A3A4"/>
          </p15:clr>
        </p15:guide>
        <p15:guide id="9" orient="horz" pos="436" userDrawn="1">
          <p15:clr>
            <a:srgbClr val="A4A3A4"/>
          </p15:clr>
        </p15:guide>
        <p15:guide id="10" orient="horz" pos="86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489518-8A82-8F3F-ECDB-7B37B6283285}" name="Valentine Lefebvre" initials="VL" userId="S::vlefebvre@medgate.com::8923f283-66d1-4304-a973-1bcac7fcdb80" providerId="AD"/>
  <p188:author id="{6BF3B750-2BC0-605D-E400-6E186C66F6D1}" name="Enza Steriade" initials="ES" userId="S::esteriade@medgate.com::8bcf8055-33cf-4dfd-a50a-1f80d2bf34a6" providerId="AD"/>
  <p188:author id="{7A551F67-47C1-551D-C611-F6C1303808CB}" name="Aurelien Ramajo" initials="AR" userId="S::aramajo@medgate.com::7142926f-2ed1-4c83-af6a-860cdd98a5c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7EC"/>
    <a:srgbClr val="FF9E66"/>
    <a:srgbClr val="82D2AB"/>
    <a:srgbClr val="287366"/>
    <a:srgbClr val="C45C54"/>
    <a:srgbClr val="556C75"/>
    <a:srgbClr val="40B6A2"/>
    <a:srgbClr val="FFFFFF"/>
    <a:srgbClr val="ADB9CA"/>
    <a:srgbClr val="D8D8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254726-6D0C-45DA-862D-630449836933}" v="3" dt="2025-10-08T07:57:23.552"/>
    <p1510:client id="{E62E97B3-3110-412C-8047-240EC28B3B06}" v="5" dt="2025-10-08T07:52:56.88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70" autoAdjust="0"/>
    <p:restoredTop sz="93457" autoAdjust="0"/>
  </p:normalViewPr>
  <p:slideViewPr>
    <p:cSldViewPr snapToGrid="0" showGuides="1">
      <p:cViewPr varScale="1">
        <p:scale>
          <a:sx n="110" d="100"/>
          <a:sy n="110" d="100"/>
        </p:scale>
        <p:origin x="77" y="86"/>
      </p:cViewPr>
      <p:guideLst>
        <p:guide orient="horz" pos="187"/>
        <p:guide pos="3840"/>
        <p:guide pos="7446"/>
        <p:guide pos="211"/>
        <p:guide pos="370"/>
        <p:guide orient="horz" pos="2908"/>
        <p:guide orient="horz" pos="822"/>
        <p:guide orient="horz" pos="436"/>
        <p:guide orient="horz" pos="8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relien Ramajo" userId="7142926f-2ed1-4c83-af6a-860cdd98a5c3" providerId="ADAL" clId="{E62E97B3-3110-412C-8047-240EC28B3B06}"/>
    <pc:docChg chg="undo redo custSel modSld">
      <pc:chgData name="Aurelien Ramajo" userId="7142926f-2ed1-4c83-af6a-860cdd98a5c3" providerId="ADAL" clId="{E62E97B3-3110-412C-8047-240EC28B3B06}" dt="2025-08-12T09:20:06.121" v="2650"/>
      <pc:docMkLst>
        <pc:docMk/>
      </pc:docMkLst>
      <pc:sldChg chg="modSp mod">
        <pc:chgData name="Aurelien Ramajo" userId="7142926f-2ed1-4c83-af6a-860cdd98a5c3" providerId="ADAL" clId="{E62E97B3-3110-412C-8047-240EC28B3B06}" dt="2025-08-12T09:20:06.121" v="2650"/>
        <pc:sldMkLst>
          <pc:docMk/>
          <pc:sldMk cId="2843238359" sldId="1221"/>
        </pc:sldMkLst>
      </pc:sldChg>
      <pc:sldChg chg="addSp delSp modSp mod">
        <pc:chgData name="Aurelien Ramajo" userId="7142926f-2ed1-4c83-af6a-860cdd98a5c3" providerId="ADAL" clId="{E62E97B3-3110-412C-8047-240EC28B3B06}" dt="2025-08-11T14:07:02.401" v="2621" actId="14100"/>
        <pc:sldMkLst>
          <pc:docMk/>
          <pc:sldMk cId="3985792623" sldId="1328"/>
        </pc:sldMkLst>
      </pc:sldChg>
      <pc:sldChg chg="modSp mod">
        <pc:chgData name="Aurelien Ramajo" userId="7142926f-2ed1-4c83-af6a-860cdd98a5c3" providerId="ADAL" clId="{E62E97B3-3110-412C-8047-240EC28B3B06}" dt="2025-08-12T09:19:44.556" v="2646" actId="20577"/>
        <pc:sldMkLst>
          <pc:docMk/>
          <pc:sldMk cId="578164341" sldId="1330"/>
        </pc:sldMkLst>
      </pc:sldChg>
      <pc:sldChg chg="addSp delSp modSp mod">
        <pc:chgData name="Aurelien Ramajo" userId="7142926f-2ed1-4c83-af6a-860cdd98a5c3" providerId="ADAL" clId="{E62E97B3-3110-412C-8047-240EC28B3B06}" dt="2025-08-12T09:19:53.742" v="2647"/>
        <pc:sldMkLst>
          <pc:docMk/>
          <pc:sldMk cId="1847794996" sldId="1331"/>
        </pc:sldMkLst>
      </pc:sldChg>
      <pc:sldChg chg="modSp mod modCm">
        <pc:chgData name="Aurelien Ramajo" userId="7142926f-2ed1-4c83-af6a-860cdd98a5c3" providerId="ADAL" clId="{E62E97B3-3110-412C-8047-240EC28B3B06}" dt="2025-08-12T09:20:02.398" v="2649"/>
        <pc:sldMkLst>
          <pc:docMk/>
          <pc:sldMk cId="3982176266" sldId="1334"/>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E62E97B3-3110-412C-8047-240EC28B3B06}" dt="2025-08-10T12:58:53.457" v="341" actId="20577"/>
              <pc2:cmMkLst xmlns:pc2="http://schemas.microsoft.com/office/powerpoint/2019/9/main/command">
                <pc:docMk/>
                <pc:sldMk cId="3982176266" sldId="1334"/>
                <pc2:cmMk id="{FA903C26-DE89-4298-BB85-C2B137E0CBCB}"/>
              </pc2:cmMkLst>
            </pc226:cmChg>
          </p:ext>
        </pc:extLst>
      </pc:sldChg>
      <pc:sldChg chg="delSp modSp mod">
        <pc:chgData name="Aurelien Ramajo" userId="7142926f-2ed1-4c83-af6a-860cdd98a5c3" providerId="ADAL" clId="{E62E97B3-3110-412C-8047-240EC28B3B06}" dt="2025-08-12T09:19:58.646" v="2648"/>
        <pc:sldMkLst>
          <pc:docMk/>
          <pc:sldMk cId="1603505771" sldId="1335"/>
        </pc:sldMkLst>
      </pc:sldChg>
    </pc:docChg>
  </pc:docChgLst>
  <pc:docChgLst>
    <pc:chgData name="Aurelien Ramajo" userId="7142926f-2ed1-4c83-af6a-860cdd98a5c3" providerId="ADAL" clId="{A76D89D1-CA0C-4A3D-8759-1F810D6DA33A}"/>
    <pc:docChg chg="undo custSel delSld modSld sldOrd">
      <pc:chgData name="Aurelien Ramajo" userId="7142926f-2ed1-4c83-af6a-860cdd98a5c3" providerId="ADAL" clId="{A76D89D1-CA0C-4A3D-8759-1F810D6DA33A}" dt="2025-08-01T08:23:49.980" v="3585" actId="14734"/>
      <pc:docMkLst>
        <pc:docMk/>
      </pc:docMkLst>
      <pc:sldChg chg="modSp mod modCm">
        <pc:chgData name="Aurelien Ramajo" userId="7142926f-2ed1-4c83-af6a-860cdd98a5c3" providerId="ADAL" clId="{A76D89D1-CA0C-4A3D-8759-1F810D6DA33A}" dt="2025-07-29T16:36:09.985" v="557" actId="20577"/>
        <pc:sldMkLst>
          <pc:docMk/>
          <pc:sldMk cId="2843238359" sldId="1221"/>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A76D89D1-CA0C-4A3D-8759-1F810D6DA33A}" dt="2025-07-29T16:33:09.518" v="541" actId="20577"/>
              <pc2:cmMkLst xmlns:pc2="http://schemas.microsoft.com/office/powerpoint/2019/9/main/command">
                <pc:docMk/>
                <pc:sldMk cId="2843238359" sldId="1221"/>
                <pc2:cmMk id="{13CA4708-875F-471D-B673-A2F2507833E8}"/>
              </pc2:cmMkLst>
            </pc226:cmChg>
          </p:ext>
        </pc:extLst>
      </pc:sldChg>
      <pc:sldChg chg="addSp delSp modSp mod">
        <pc:chgData name="Aurelien Ramajo" userId="7142926f-2ed1-4c83-af6a-860cdd98a5c3" providerId="ADAL" clId="{A76D89D1-CA0C-4A3D-8759-1F810D6DA33A}" dt="2025-07-30T10:22:12.434" v="3580" actId="1076"/>
        <pc:sldMkLst>
          <pc:docMk/>
          <pc:sldMk cId="3985792623" sldId="1328"/>
        </pc:sldMkLst>
      </pc:sldChg>
      <pc:sldChg chg="modSp mod">
        <pc:chgData name="Aurelien Ramajo" userId="7142926f-2ed1-4c83-af6a-860cdd98a5c3" providerId="ADAL" clId="{A76D89D1-CA0C-4A3D-8759-1F810D6DA33A}" dt="2025-07-31T13:00:04.752" v="3581" actId="20577"/>
        <pc:sldMkLst>
          <pc:docMk/>
          <pc:sldMk cId="578164341" sldId="1330"/>
        </pc:sldMkLst>
      </pc:sldChg>
      <pc:sldChg chg="addSp delSp modSp mod ord">
        <pc:chgData name="Aurelien Ramajo" userId="7142926f-2ed1-4c83-af6a-860cdd98a5c3" providerId="ADAL" clId="{A76D89D1-CA0C-4A3D-8759-1F810D6DA33A}" dt="2025-08-01T08:23:49.980" v="3585" actId="14734"/>
        <pc:sldMkLst>
          <pc:docMk/>
          <pc:sldMk cId="1847794996" sldId="1331"/>
        </pc:sldMkLst>
      </pc:sldChg>
      <pc:sldChg chg="addSp delSp modSp mod modCm">
        <pc:chgData name="Aurelien Ramajo" userId="7142926f-2ed1-4c83-af6a-860cdd98a5c3" providerId="ADAL" clId="{A76D89D1-CA0C-4A3D-8759-1F810D6DA33A}" dt="2025-08-01T08:23:24.825" v="3584" actId="14734"/>
        <pc:sldMkLst>
          <pc:docMk/>
          <pc:sldMk cId="3982176266" sldId="1334"/>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A76D89D1-CA0C-4A3D-8759-1F810D6DA33A}" dt="2025-07-29T15:54:00.418" v="347" actId="20577"/>
              <pc2:cmMkLst xmlns:pc2="http://schemas.microsoft.com/office/powerpoint/2019/9/main/command">
                <pc:docMk/>
                <pc:sldMk cId="3982176266" sldId="1334"/>
                <pc2:cmMk id="{BE28CBE7-10D0-4206-9850-3E422F051C4A}"/>
              </pc2:cmMkLst>
            </pc226:cmChg>
          </p:ext>
        </pc:extLst>
      </pc:sldChg>
      <pc:sldChg chg="addSp delSp modSp mod">
        <pc:chgData name="Aurelien Ramajo" userId="7142926f-2ed1-4c83-af6a-860cdd98a5c3" providerId="ADAL" clId="{A76D89D1-CA0C-4A3D-8759-1F810D6DA33A}" dt="2025-07-30T10:19:03.874" v="3565" actId="14100"/>
        <pc:sldMkLst>
          <pc:docMk/>
          <pc:sldMk cId="1603505771" sldId="1335"/>
        </pc:sldMkLst>
      </pc:sldChg>
      <pc:sldChg chg="del">
        <pc:chgData name="Aurelien Ramajo" userId="7142926f-2ed1-4c83-af6a-860cdd98a5c3" providerId="ADAL" clId="{A76D89D1-CA0C-4A3D-8759-1F810D6DA33A}" dt="2025-07-29T16:36:29.406" v="558" actId="2696"/>
        <pc:sldMkLst>
          <pc:docMk/>
          <pc:sldMk cId="3821372843" sldId="1337"/>
        </pc:sldMkLst>
      </pc:sldChg>
      <pc:sldChg chg="modSp">
        <pc:chgData name="Aurelien Ramajo" userId="7142926f-2ed1-4c83-af6a-860cdd98a5c3" providerId="ADAL" clId="{A76D89D1-CA0C-4A3D-8759-1F810D6DA33A}" dt="2025-07-29T16:40:56.957" v="559"/>
        <pc:sldMkLst>
          <pc:docMk/>
          <pc:sldMk cId="3791605075" sldId="1338"/>
        </pc:sldMkLst>
      </pc:sldChg>
      <pc:sldChg chg="modSp mod">
        <pc:chgData name="Aurelien Ramajo" userId="7142926f-2ed1-4c83-af6a-860cdd98a5c3" providerId="ADAL" clId="{A76D89D1-CA0C-4A3D-8759-1F810D6DA33A}" dt="2025-07-29T16:44:46.450" v="674" actId="14100"/>
        <pc:sldMkLst>
          <pc:docMk/>
          <pc:sldMk cId="2619887660" sldId="1345"/>
        </pc:sldMkLst>
      </pc:sldChg>
    </pc:docChg>
  </pc:docChgLst>
  <pc:docChgLst>
    <pc:chgData name="Enza Steriade" userId="S::esteriade@medgate.com::8bcf8055-33cf-4dfd-a50a-1f80d2bf34a6" providerId="AD" clId="Web-{5949E59A-CCAF-414E-80C8-801644F574F9}"/>
    <pc:docChg chg="modSld">
      <pc:chgData name="Enza Steriade" userId="S::esteriade@medgate.com::8bcf8055-33cf-4dfd-a50a-1f80d2bf34a6" providerId="AD" clId="Web-{5949E59A-CCAF-414E-80C8-801644F574F9}" dt="2025-06-25T14:03:37.100" v="4" actId="20577"/>
      <pc:docMkLst>
        <pc:docMk/>
      </pc:docMkLst>
      <pc:sldChg chg="modSp">
        <pc:chgData name="Enza Steriade" userId="S::esteriade@medgate.com::8bcf8055-33cf-4dfd-a50a-1f80d2bf34a6" providerId="AD" clId="Web-{5949E59A-CCAF-414E-80C8-801644F574F9}" dt="2025-06-25T14:03:37.100" v="4" actId="20577"/>
        <pc:sldMkLst>
          <pc:docMk/>
          <pc:sldMk cId="3982176266" sldId="1334"/>
        </pc:sldMkLst>
      </pc:sldChg>
    </pc:docChg>
  </pc:docChgLst>
  <pc:docChgLst>
    <pc:chgData name="Enza Steriade" userId="8bcf8055-33cf-4dfd-a50a-1f80d2bf34a6" providerId="ADAL" clId="{AD46DD3F-DD00-468D-9574-9CD2CE30B0C0}"/>
    <pc:docChg chg="undo custSel modSld">
      <pc:chgData name="Enza Steriade" userId="8bcf8055-33cf-4dfd-a50a-1f80d2bf34a6" providerId="ADAL" clId="{AD46DD3F-DD00-468D-9574-9CD2CE30B0C0}" dt="2025-06-17T17:42:03.343" v="4078" actId="207"/>
      <pc:docMkLst>
        <pc:docMk/>
      </pc:docMkLst>
      <pc:sldChg chg="modSp mod">
        <pc:chgData name="Enza Steriade" userId="8bcf8055-33cf-4dfd-a50a-1f80d2bf34a6" providerId="ADAL" clId="{AD46DD3F-DD00-468D-9574-9CD2CE30B0C0}" dt="2025-06-17T16:44:19.429" v="1837" actId="20577"/>
        <pc:sldMkLst>
          <pc:docMk/>
          <pc:sldMk cId="2843238359" sldId="1221"/>
        </pc:sldMkLst>
      </pc:sldChg>
      <pc:sldChg chg="addSp delSp modSp mod">
        <pc:chgData name="Enza Steriade" userId="8bcf8055-33cf-4dfd-a50a-1f80d2bf34a6" providerId="ADAL" clId="{AD46DD3F-DD00-468D-9574-9CD2CE30B0C0}" dt="2025-06-17T17:42:03.343" v="4078" actId="207"/>
        <pc:sldMkLst>
          <pc:docMk/>
          <pc:sldMk cId="578164341" sldId="1330"/>
        </pc:sldMkLst>
      </pc:sldChg>
      <pc:sldChg chg="addSp modSp mod">
        <pc:chgData name="Enza Steriade" userId="8bcf8055-33cf-4dfd-a50a-1f80d2bf34a6" providerId="ADAL" clId="{AD46DD3F-DD00-468D-9574-9CD2CE30B0C0}" dt="2025-06-17T17:26:47.232" v="3930" actId="115"/>
        <pc:sldMkLst>
          <pc:docMk/>
          <pc:sldMk cId="1847794996" sldId="1331"/>
        </pc:sldMkLst>
      </pc:sldChg>
      <pc:sldChg chg="addSp modSp mod">
        <pc:chgData name="Enza Steriade" userId="8bcf8055-33cf-4dfd-a50a-1f80d2bf34a6" providerId="ADAL" clId="{AD46DD3F-DD00-468D-9574-9CD2CE30B0C0}" dt="2025-06-17T17:22:56.345" v="3925" actId="15"/>
        <pc:sldMkLst>
          <pc:docMk/>
          <pc:sldMk cId="3982176266" sldId="1334"/>
        </pc:sldMkLst>
      </pc:sldChg>
      <pc:sldChg chg="addSp delSp modSp mod">
        <pc:chgData name="Enza Steriade" userId="8bcf8055-33cf-4dfd-a50a-1f80d2bf34a6" providerId="ADAL" clId="{AD46DD3F-DD00-468D-9574-9CD2CE30B0C0}" dt="2025-06-17T16:50:29.234" v="2087" actId="20577"/>
        <pc:sldMkLst>
          <pc:docMk/>
          <pc:sldMk cId="1603505771" sldId="1335"/>
        </pc:sldMkLst>
      </pc:sldChg>
    </pc:docChg>
  </pc:docChgLst>
  <pc:docChgLst>
    <pc:chgData name="Valentine Lefebvre" userId="S::vlefebvre@medgate.com::8923f283-66d1-4304-a973-1bcac7fcdb80" providerId="AD" clId="Web-{00AEC5A2-63C7-4A42-A565-7F865436E513}"/>
    <pc:docChg chg="modSld">
      <pc:chgData name="Valentine Lefebvre" userId="S::vlefebvre@medgate.com::8923f283-66d1-4304-a973-1bcac7fcdb80" providerId="AD" clId="Web-{00AEC5A2-63C7-4A42-A565-7F865436E513}" dt="2025-06-17T17:43:59.499" v="1" actId="20577"/>
      <pc:docMkLst>
        <pc:docMk/>
      </pc:docMkLst>
      <pc:sldChg chg="modSp">
        <pc:chgData name="Valentine Lefebvre" userId="S::vlefebvre@medgate.com::8923f283-66d1-4304-a973-1bcac7fcdb80" providerId="AD" clId="Web-{00AEC5A2-63C7-4A42-A565-7F865436E513}" dt="2025-06-17T17:43:59.499" v="1" actId="20577"/>
        <pc:sldMkLst>
          <pc:docMk/>
          <pc:sldMk cId="3982176266" sldId="1334"/>
        </pc:sldMkLst>
      </pc:sldChg>
    </pc:docChg>
  </pc:docChgLst>
  <pc:docChgLst>
    <pc:chgData name="Aurelien Ramajo" userId="7142926f-2ed1-4c83-af6a-860cdd98a5c3" providerId="ADAL" clId="{0B081050-8B06-4E1F-BCEF-DE5A100A5EAC}"/>
    <pc:docChg chg="undo custSel modSld">
      <pc:chgData name="Aurelien Ramajo" userId="7142926f-2ed1-4c83-af6a-860cdd98a5c3" providerId="ADAL" clId="{0B081050-8B06-4E1F-BCEF-DE5A100A5EAC}" dt="2025-10-08T07:57:23.539" v="326" actId="1076"/>
      <pc:docMkLst>
        <pc:docMk/>
      </pc:docMkLst>
      <pc:sldChg chg="addSp delSp modSp mod">
        <pc:chgData name="Aurelien Ramajo" userId="7142926f-2ed1-4c83-af6a-860cdd98a5c3" providerId="ADAL" clId="{0B081050-8B06-4E1F-BCEF-DE5A100A5EAC}" dt="2025-10-08T07:57:23.539" v="326" actId="1076"/>
        <pc:sldMkLst>
          <pc:docMk/>
          <pc:sldMk cId="578164341" sldId="1330"/>
        </pc:sldMkLst>
        <pc:spChg chg="mod">
          <ac:chgData name="Aurelien Ramajo" userId="7142926f-2ed1-4c83-af6a-860cdd98a5c3" providerId="ADAL" clId="{0B081050-8B06-4E1F-BCEF-DE5A100A5EAC}" dt="2025-10-08T07:49:19.508" v="320" actId="207"/>
          <ac:spMkLst>
            <pc:docMk/>
            <pc:sldMk cId="578164341" sldId="1330"/>
            <ac:spMk id="17" creationId="{00F6B803-609A-0F44-21FF-88D710E61B20}"/>
          </ac:spMkLst>
        </pc:spChg>
        <pc:grpChg chg="mod">
          <ac:chgData name="Aurelien Ramajo" userId="7142926f-2ed1-4c83-af6a-860cdd98a5c3" providerId="ADAL" clId="{0B081050-8B06-4E1F-BCEF-DE5A100A5EAC}" dt="2025-10-08T07:46:37.792" v="317" actId="14100"/>
          <ac:grpSpMkLst>
            <pc:docMk/>
            <pc:sldMk cId="578164341" sldId="1330"/>
            <ac:grpSpMk id="8" creationId="{A6D6E5BC-2622-BEFE-8BD0-D849E3B99A3F}"/>
          </ac:grpSpMkLst>
        </pc:grpChg>
        <pc:graphicFrameChg chg="modGraphic">
          <ac:chgData name="Aurelien Ramajo" userId="7142926f-2ed1-4c83-af6a-860cdd98a5c3" providerId="ADAL" clId="{0B081050-8B06-4E1F-BCEF-DE5A100A5EAC}" dt="2025-10-08T07:46:41.376" v="318" actId="14100"/>
          <ac:graphicFrameMkLst>
            <pc:docMk/>
            <pc:sldMk cId="578164341" sldId="1330"/>
            <ac:graphicFrameMk id="7" creationId="{31D6E7CB-C045-143F-5BD1-6F3C7E4EE41A}"/>
          </ac:graphicFrameMkLst>
        </pc:graphicFrameChg>
        <pc:picChg chg="add del mod">
          <ac:chgData name="Aurelien Ramajo" userId="7142926f-2ed1-4c83-af6a-860cdd98a5c3" providerId="ADAL" clId="{0B081050-8B06-4E1F-BCEF-DE5A100A5EAC}" dt="2025-10-08T07:52:56.882" v="323" actId="478"/>
          <ac:picMkLst>
            <pc:docMk/>
            <pc:sldMk cId="578164341" sldId="1330"/>
            <ac:picMk id="5" creationId="{1125A1F8-13F2-ECFA-30CE-3A07E80E5BC6}"/>
          </ac:picMkLst>
        </pc:picChg>
        <pc:picChg chg="add mod">
          <ac:chgData name="Aurelien Ramajo" userId="7142926f-2ed1-4c83-af6a-860cdd98a5c3" providerId="ADAL" clId="{0B081050-8B06-4E1F-BCEF-DE5A100A5EAC}" dt="2025-10-08T07:57:23.539" v="326" actId="1076"/>
          <ac:picMkLst>
            <pc:docMk/>
            <pc:sldMk cId="578164341" sldId="1330"/>
            <ac:picMk id="5" creationId="{2615A944-91A4-2269-98F0-8A8EADE150C2}"/>
          </ac:picMkLst>
        </pc:picChg>
        <pc:picChg chg="mod">
          <ac:chgData name="Aurelien Ramajo" userId="7142926f-2ed1-4c83-af6a-860cdd98a5c3" providerId="ADAL" clId="{0B081050-8B06-4E1F-BCEF-DE5A100A5EAC}" dt="2025-10-08T07:50:07.954" v="322" actId="1036"/>
          <ac:picMkLst>
            <pc:docMk/>
            <pc:sldMk cId="578164341" sldId="1330"/>
            <ac:picMk id="16" creationId="{00205E1A-B3DE-769F-10B1-D511B85A79A4}"/>
          </ac:picMkLst>
        </pc:picChg>
      </pc:sldChg>
      <pc:sldChg chg="modSp mod modCm">
        <pc:chgData name="Aurelien Ramajo" userId="7142926f-2ed1-4c83-af6a-860cdd98a5c3" providerId="ADAL" clId="{0B081050-8B06-4E1F-BCEF-DE5A100A5EAC}" dt="2025-09-25T07:34:10.385" v="19" actId="20577"/>
        <pc:sldMkLst>
          <pc:docMk/>
          <pc:sldMk cId="1847794996" sldId="1331"/>
        </pc:sldMkLst>
        <pc:spChg chg="mod">
          <ac:chgData name="Aurelien Ramajo" userId="7142926f-2ed1-4c83-af6a-860cdd98a5c3" providerId="ADAL" clId="{0B081050-8B06-4E1F-BCEF-DE5A100A5EAC}" dt="2025-09-25T07:34:10.385" v="19" actId="20577"/>
          <ac:spMkLst>
            <pc:docMk/>
            <pc:sldMk cId="1847794996" sldId="1331"/>
            <ac:spMk id="79" creationId="{EA7A6E45-18AD-311B-0E14-25B4FCCA420C}"/>
          </ac:spMkLst>
        </pc:spChg>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0B081050-8B06-4E1F-BCEF-DE5A100A5EAC}" dt="2025-09-25T07:34:10.385" v="19" actId="20577"/>
              <pc2:cmMkLst xmlns:pc2="http://schemas.microsoft.com/office/powerpoint/2019/9/main/command">
                <pc:docMk/>
                <pc:sldMk cId="1847794996" sldId="1331"/>
                <pc2:cmMk id="{F8EEAB92-E565-4AD8-8A43-A1393B59224C}"/>
              </pc2:cmMkLst>
            </pc226:cmChg>
          </p:ext>
        </pc:extLst>
      </pc:sldChg>
      <pc:sldChg chg="modSp mod modCm">
        <pc:chgData name="Aurelien Ramajo" userId="7142926f-2ed1-4c83-af6a-860cdd98a5c3" providerId="ADAL" clId="{0B081050-8B06-4E1F-BCEF-DE5A100A5EAC}" dt="2025-09-25T11:43:50.365" v="262" actId="20577"/>
        <pc:sldMkLst>
          <pc:docMk/>
          <pc:sldMk cId="3982176266" sldId="1334"/>
        </pc:sldMkLst>
        <pc:spChg chg="mod">
          <ac:chgData name="Aurelien Ramajo" userId="7142926f-2ed1-4c83-af6a-860cdd98a5c3" providerId="ADAL" clId="{0B081050-8B06-4E1F-BCEF-DE5A100A5EAC}" dt="2025-09-25T08:05:00.873" v="158" actId="14100"/>
          <ac:spMkLst>
            <pc:docMk/>
            <pc:sldMk cId="3982176266" sldId="1334"/>
            <ac:spMk id="17" creationId="{B83D2C76-7E43-F486-79BF-406BA690515B}"/>
          </ac:spMkLst>
        </pc:spChg>
        <pc:spChg chg="mod">
          <ac:chgData name="Aurelien Ramajo" userId="7142926f-2ed1-4c83-af6a-860cdd98a5c3" providerId="ADAL" clId="{0B081050-8B06-4E1F-BCEF-DE5A100A5EAC}" dt="2025-09-25T11:43:50.365" v="262" actId="20577"/>
          <ac:spMkLst>
            <pc:docMk/>
            <pc:sldMk cId="3982176266" sldId="1334"/>
            <ac:spMk id="18" creationId="{BD30B508-6C47-6B95-3B97-143D0166E204}"/>
          </ac:spMkLst>
        </pc:spChg>
        <pc:spChg chg="mod">
          <ac:chgData name="Aurelien Ramajo" userId="7142926f-2ed1-4c83-af6a-860cdd98a5c3" providerId="ADAL" clId="{0B081050-8B06-4E1F-BCEF-DE5A100A5EAC}" dt="2025-09-25T08:05:15.587" v="170" actId="20577"/>
          <ac:spMkLst>
            <pc:docMk/>
            <pc:sldMk cId="3982176266" sldId="1334"/>
            <ac:spMk id="22" creationId="{C4CA9DDE-D0CA-5163-4C0A-BAC6C19EF9F7}"/>
          </ac:spMkLst>
        </pc:spChg>
        <pc:picChg chg="mod">
          <ac:chgData name="Aurelien Ramajo" userId="7142926f-2ed1-4c83-af6a-860cdd98a5c3" providerId="ADAL" clId="{0B081050-8B06-4E1F-BCEF-DE5A100A5EAC}" dt="2025-09-25T07:48:08.565" v="51" actId="1035"/>
          <ac:picMkLst>
            <pc:docMk/>
            <pc:sldMk cId="3982176266" sldId="1334"/>
            <ac:picMk id="23" creationId="{159E6EE8-7082-85CC-C973-F98284C6F96B}"/>
          </ac:picMkLst>
        </pc:picChg>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0B081050-8B06-4E1F-BCEF-DE5A100A5EAC}" dt="2025-09-25T07:48:02.452" v="35" actId="20577"/>
              <pc2:cmMkLst xmlns:pc2="http://schemas.microsoft.com/office/powerpoint/2019/9/main/command">
                <pc:docMk/>
                <pc:sldMk cId="3982176266" sldId="1334"/>
                <pc2:cmMk id="{790B0035-C0A4-4C7C-81C5-33BDBB6F3693}"/>
              </pc2:cmMkLst>
            </pc226:cmChg>
            <pc226:cmChg xmlns:pc226="http://schemas.microsoft.com/office/powerpoint/2022/06/main/command" chg="mod">
              <pc226:chgData name="Aurelien Ramajo" userId="7142926f-2ed1-4c83-af6a-860cdd98a5c3" providerId="ADAL" clId="{0B081050-8B06-4E1F-BCEF-DE5A100A5EAC}" dt="2025-09-25T08:05:15.587" v="170" actId="20577"/>
              <pc2:cmMkLst xmlns:pc2="http://schemas.microsoft.com/office/powerpoint/2019/9/main/command">
                <pc:docMk/>
                <pc:sldMk cId="3982176266" sldId="1334"/>
                <pc2:cmMk id="{8F0CA5D5-2E4F-42FD-968B-E7649FB98FDA}"/>
              </pc2:cmMkLst>
            </pc226:cmChg>
          </p:ext>
        </pc:extLst>
      </pc:sldChg>
      <pc:sldChg chg="modSp mod modCm">
        <pc:chgData name="Aurelien Ramajo" userId="7142926f-2ed1-4c83-af6a-860cdd98a5c3" providerId="ADAL" clId="{0B081050-8B06-4E1F-BCEF-DE5A100A5EAC}" dt="2025-09-25T15:20:11.278" v="312" actId="20577"/>
        <pc:sldMkLst>
          <pc:docMk/>
          <pc:sldMk cId="1603505771" sldId="1335"/>
        </pc:sldMkLst>
        <pc:spChg chg="mod">
          <ac:chgData name="Aurelien Ramajo" userId="7142926f-2ed1-4c83-af6a-860cdd98a5c3" providerId="ADAL" clId="{0B081050-8B06-4E1F-BCEF-DE5A100A5EAC}" dt="2025-09-25T11:56:36.742" v="263" actId="313"/>
          <ac:spMkLst>
            <pc:docMk/>
            <pc:sldMk cId="1603505771" sldId="1335"/>
            <ac:spMk id="25" creationId="{A6FE35A6-AA03-CF3E-BEE3-798D399E802F}"/>
          </ac:spMkLst>
        </pc:spChg>
        <pc:spChg chg="mod">
          <ac:chgData name="Aurelien Ramajo" userId="7142926f-2ed1-4c83-af6a-860cdd98a5c3" providerId="ADAL" clId="{0B081050-8B06-4E1F-BCEF-DE5A100A5EAC}" dt="2025-09-25T15:20:11.278" v="312" actId="20577"/>
          <ac:spMkLst>
            <pc:docMk/>
            <pc:sldMk cId="1603505771" sldId="1335"/>
            <ac:spMk id="27" creationId="{0E9AA2C2-C213-8643-7A00-DBA136339F32}"/>
          </ac:spMkLst>
        </pc:spChg>
        <pc:graphicFrameChg chg="mod">
          <ac:chgData name="Aurelien Ramajo" userId="7142926f-2ed1-4c83-af6a-860cdd98a5c3" providerId="ADAL" clId="{0B081050-8B06-4E1F-BCEF-DE5A100A5EAC}" dt="2025-09-25T07:34:48.910" v="21"/>
          <ac:graphicFrameMkLst>
            <pc:docMk/>
            <pc:sldMk cId="1603505771" sldId="1335"/>
            <ac:graphicFrameMk id="9" creationId="{4D94A706-E83E-82C1-921E-05507EBD2935}"/>
          </ac:graphicFrameMkLst>
        </pc:graphicFrameChg>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0B081050-8B06-4E1F-BCEF-DE5A100A5EAC}" dt="2025-09-25T11:56:36.742" v="263" actId="313"/>
              <pc2:cmMkLst xmlns:pc2="http://schemas.microsoft.com/office/powerpoint/2019/9/main/command">
                <pc:docMk/>
                <pc:sldMk cId="1603505771" sldId="1335"/>
                <pc2:cmMk id="{6966045A-0DDD-4073-9D2B-D447D33B5B88}"/>
              </pc2:cmMkLst>
            </pc226:cmChg>
            <pc226:cmChg xmlns:pc226="http://schemas.microsoft.com/office/powerpoint/2022/06/main/command" chg="mod">
              <pc226:chgData name="Aurelien Ramajo" userId="7142926f-2ed1-4c83-af6a-860cdd98a5c3" providerId="ADAL" clId="{0B081050-8B06-4E1F-BCEF-DE5A100A5EAC}" dt="2025-09-25T15:20:11.278" v="312" actId="20577"/>
              <pc2:cmMkLst xmlns:pc2="http://schemas.microsoft.com/office/powerpoint/2019/9/main/command">
                <pc:docMk/>
                <pc:sldMk cId="1603505771" sldId="1335"/>
                <pc2:cmMk id="{C452B5D5-8049-4B66-913A-E87A27332CBE}"/>
              </pc2:cmMkLst>
            </pc226:cmChg>
          </p:ext>
        </pc:extLst>
      </pc:sldChg>
    </pc:docChg>
  </pc:docChgLst>
  <pc:docChgLst>
    <pc:chgData name="Aurelien Ramajo" userId="7142926f-2ed1-4c83-af6a-860cdd98a5c3" providerId="ADAL" clId="{E4EF7701-355E-46BB-B06D-096552C69ED1}"/>
    <pc:docChg chg="undo custSel modSld">
      <pc:chgData name="Aurelien Ramajo" userId="7142926f-2ed1-4c83-af6a-860cdd98a5c3" providerId="ADAL" clId="{E4EF7701-355E-46BB-B06D-096552C69ED1}" dt="2025-08-08T14:09:04.673" v="2325" actId="1076"/>
      <pc:docMkLst>
        <pc:docMk/>
      </pc:docMkLst>
      <pc:sldChg chg="modSp mod">
        <pc:chgData name="Aurelien Ramajo" userId="7142926f-2ed1-4c83-af6a-860cdd98a5c3" providerId="ADAL" clId="{E4EF7701-355E-46BB-B06D-096552C69ED1}" dt="2025-08-08T14:08:03.705" v="2317" actId="14734"/>
        <pc:sldMkLst>
          <pc:docMk/>
          <pc:sldMk cId="2843238359" sldId="1221"/>
        </pc:sldMkLst>
      </pc:sldChg>
      <pc:sldChg chg="addSp delSp modSp mod">
        <pc:chgData name="Aurelien Ramajo" userId="7142926f-2ed1-4c83-af6a-860cdd98a5c3" providerId="ADAL" clId="{E4EF7701-355E-46BB-B06D-096552C69ED1}" dt="2025-08-08T14:09:04.673" v="2325" actId="1076"/>
        <pc:sldMkLst>
          <pc:docMk/>
          <pc:sldMk cId="3985792623" sldId="1328"/>
        </pc:sldMkLst>
      </pc:sldChg>
      <pc:sldChg chg="addSp delSp modSp mod">
        <pc:chgData name="Aurelien Ramajo" userId="7142926f-2ed1-4c83-af6a-860cdd98a5c3" providerId="ADAL" clId="{E4EF7701-355E-46BB-B06D-096552C69ED1}" dt="2025-08-08T14:02:06.081" v="2308" actId="20577"/>
        <pc:sldMkLst>
          <pc:docMk/>
          <pc:sldMk cId="578164341" sldId="1330"/>
        </pc:sldMkLst>
      </pc:sldChg>
      <pc:sldChg chg="addSp modSp mod">
        <pc:chgData name="Aurelien Ramajo" userId="7142926f-2ed1-4c83-af6a-860cdd98a5c3" providerId="ADAL" clId="{E4EF7701-355E-46BB-B06D-096552C69ED1}" dt="2025-08-08T13:50:07.513" v="2192" actId="20577"/>
        <pc:sldMkLst>
          <pc:docMk/>
          <pc:sldMk cId="1847794996" sldId="1331"/>
        </pc:sldMkLst>
      </pc:sldChg>
      <pc:sldChg chg="addSp delSp modSp mod modCm">
        <pc:chgData name="Aurelien Ramajo" userId="7142926f-2ed1-4c83-af6a-860cdd98a5c3" providerId="ADAL" clId="{E4EF7701-355E-46BB-B06D-096552C69ED1}" dt="2025-08-08T14:06:37.742" v="2314" actId="313"/>
        <pc:sldMkLst>
          <pc:docMk/>
          <pc:sldMk cId="3982176266" sldId="1334"/>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E4EF7701-355E-46BB-B06D-096552C69ED1}" dt="2025-08-08T14:06:37.742" v="2314" actId="313"/>
              <pc2:cmMkLst xmlns:pc2="http://schemas.microsoft.com/office/powerpoint/2019/9/main/command">
                <pc:docMk/>
                <pc:sldMk cId="3982176266" sldId="1334"/>
                <pc2:cmMk id="{FA903C26-DE89-4298-BB85-C2B137E0CBCB}"/>
              </pc2:cmMkLst>
            </pc226:cmChg>
          </p:ext>
        </pc:extLst>
      </pc:sldChg>
      <pc:sldChg chg="addSp modSp mod">
        <pc:chgData name="Aurelien Ramajo" userId="7142926f-2ed1-4c83-af6a-860cdd98a5c3" providerId="ADAL" clId="{E4EF7701-355E-46BB-B06D-096552C69ED1}" dt="2025-08-08T07:53:36.975" v="1380" actId="14100"/>
        <pc:sldMkLst>
          <pc:docMk/>
          <pc:sldMk cId="1603505771" sldId="1335"/>
        </pc:sldMkLst>
      </pc:sldChg>
    </pc:docChg>
  </pc:docChgLst>
  <pc:docChgLst>
    <pc:chgData name="Valentine Lefebvre" userId="8923f283-66d1-4304-a973-1bcac7fcdb80" providerId="ADAL" clId="{187FC5B4-B41E-4741-A2BD-94BC028FC699}"/>
    <pc:docChg chg="modSld">
      <pc:chgData name="Valentine Lefebvre" userId="8923f283-66d1-4304-a973-1bcac7fcdb80" providerId="ADAL" clId="{187FC5B4-B41E-4741-A2BD-94BC028FC699}" dt="2025-09-16T17:12:16.322" v="96" actId="20577"/>
      <pc:docMkLst>
        <pc:docMk/>
      </pc:docMkLst>
      <pc:sldChg chg="modSp mod">
        <pc:chgData name="Valentine Lefebvre" userId="8923f283-66d1-4304-a973-1bcac7fcdb80" providerId="ADAL" clId="{187FC5B4-B41E-4741-A2BD-94BC028FC699}" dt="2025-09-16T17:12:16.322" v="96" actId="20577"/>
        <pc:sldMkLst>
          <pc:docMk/>
          <pc:sldMk cId="578164341" sldId="1330"/>
        </pc:sldMkLst>
        <pc:spChg chg="mod">
          <ac:chgData name="Valentine Lefebvre" userId="8923f283-66d1-4304-a973-1bcac7fcdb80" providerId="ADAL" clId="{187FC5B4-B41E-4741-A2BD-94BC028FC699}" dt="2025-09-16T09:02:04.660" v="0" actId="20577"/>
          <ac:spMkLst>
            <pc:docMk/>
            <pc:sldMk cId="578164341" sldId="1330"/>
            <ac:spMk id="13" creationId="{55EB4301-4799-FD54-252A-0D9B073E7F80}"/>
          </ac:spMkLst>
        </pc:spChg>
        <pc:graphicFrameChg chg="modGraphic">
          <ac:chgData name="Valentine Lefebvre" userId="8923f283-66d1-4304-a973-1bcac7fcdb80" providerId="ADAL" clId="{187FC5B4-B41E-4741-A2BD-94BC028FC699}" dt="2025-09-16T17:12:16.322" v="96" actId="20577"/>
          <ac:graphicFrameMkLst>
            <pc:docMk/>
            <pc:sldMk cId="578164341" sldId="1330"/>
            <ac:graphicFrameMk id="4" creationId="{80903E8A-0910-EC7C-E968-35D9CC6DAB4D}"/>
          </ac:graphicFrameMkLst>
        </pc:graphicFrameChg>
      </pc:sldChg>
      <pc:sldChg chg="modSp mod">
        <pc:chgData name="Valentine Lefebvre" userId="8923f283-66d1-4304-a973-1bcac7fcdb80" providerId="ADAL" clId="{187FC5B4-B41E-4741-A2BD-94BC028FC699}" dt="2025-09-16T14:56:34.059" v="24" actId="20577"/>
        <pc:sldMkLst>
          <pc:docMk/>
          <pc:sldMk cId="1847794996" sldId="1331"/>
        </pc:sldMkLst>
        <pc:spChg chg="mod">
          <ac:chgData name="Valentine Lefebvre" userId="8923f283-66d1-4304-a973-1bcac7fcdb80" providerId="ADAL" clId="{187FC5B4-B41E-4741-A2BD-94BC028FC699}" dt="2025-09-16T14:56:34.059" v="24" actId="20577"/>
          <ac:spMkLst>
            <pc:docMk/>
            <pc:sldMk cId="1847794996" sldId="1331"/>
            <ac:spMk id="77" creationId="{9141C8D4-63DF-1A64-D86B-77B005D21844}"/>
          </ac:spMkLst>
        </pc:spChg>
        <pc:graphicFrameChg chg="modGraphic">
          <ac:chgData name="Valentine Lefebvre" userId="8923f283-66d1-4304-a973-1bcac7fcdb80" providerId="ADAL" clId="{187FC5B4-B41E-4741-A2BD-94BC028FC699}" dt="2025-09-16T09:02:34.694" v="1" actId="20577"/>
          <ac:graphicFrameMkLst>
            <pc:docMk/>
            <pc:sldMk cId="1847794996" sldId="1331"/>
            <ac:graphicFrameMk id="26" creationId="{DFDCA905-B71F-1847-A080-F7758E4B0387}"/>
          </ac:graphicFrameMkLst>
        </pc:graphicFrameChg>
      </pc:sldChg>
      <pc:sldChg chg="modSp mod modCm">
        <pc:chgData name="Valentine Lefebvre" userId="8923f283-66d1-4304-a973-1bcac7fcdb80" providerId="ADAL" clId="{187FC5B4-B41E-4741-A2BD-94BC028FC699}" dt="2025-09-16T16:58:02.382" v="36" actId="20577"/>
        <pc:sldMkLst>
          <pc:docMk/>
          <pc:sldMk cId="1603505771" sldId="1335"/>
        </pc:sldMkLst>
        <pc:spChg chg="mod">
          <ac:chgData name="Valentine Lefebvre" userId="8923f283-66d1-4304-a973-1bcac7fcdb80" providerId="ADAL" clId="{187FC5B4-B41E-4741-A2BD-94BC028FC699}" dt="2025-09-16T16:58:02.382" v="36" actId="20577"/>
          <ac:spMkLst>
            <pc:docMk/>
            <pc:sldMk cId="1603505771" sldId="1335"/>
            <ac:spMk id="27" creationId="{0E9AA2C2-C213-8643-7A00-DBA136339F32}"/>
          </ac:spMkLst>
        </pc:spChg>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187FC5B4-B41E-4741-A2BD-94BC028FC699}" dt="2025-09-16T16:58:02.382" v="36" actId="20577"/>
              <pc2:cmMkLst xmlns:pc2="http://schemas.microsoft.com/office/powerpoint/2019/9/main/command">
                <pc:docMk/>
                <pc:sldMk cId="1603505771" sldId="1335"/>
                <pc2:cmMk id="{C452B5D5-8049-4B66-913A-E87A27332CBE}"/>
              </pc2:cmMkLst>
            </pc226:cmChg>
          </p:ext>
        </pc:extLst>
      </pc:sldChg>
    </pc:docChg>
  </pc:docChgLst>
  <pc:docChgLst>
    <pc:chgData name="Aurelien Ramajo" userId="7142926f-2ed1-4c83-af6a-860cdd98a5c3" providerId="ADAL" clId="{8E91C5E6-E116-431C-BD53-B49F5E14C056}"/>
    <pc:docChg chg="undo redo custSel addSld delSld modSld sldOrd">
      <pc:chgData name="Aurelien Ramajo" userId="7142926f-2ed1-4c83-af6a-860cdd98a5c3" providerId="ADAL" clId="{8E91C5E6-E116-431C-BD53-B49F5E14C056}" dt="2025-07-28T15:03:57.305" v="5065" actId="20577"/>
      <pc:docMkLst>
        <pc:docMk/>
      </pc:docMkLst>
      <pc:sldChg chg="modSp mod">
        <pc:chgData name="Aurelien Ramajo" userId="7142926f-2ed1-4c83-af6a-860cdd98a5c3" providerId="ADAL" clId="{8E91C5E6-E116-431C-BD53-B49F5E14C056}" dt="2025-07-03T16:01:01.801" v="35" actId="20577"/>
        <pc:sldMkLst>
          <pc:docMk/>
          <pc:sldMk cId="2843238359" sldId="1221"/>
        </pc:sldMkLst>
      </pc:sldChg>
      <pc:sldChg chg="addSp modSp mod">
        <pc:chgData name="Aurelien Ramajo" userId="7142926f-2ed1-4c83-af6a-860cdd98a5c3" providerId="ADAL" clId="{8E91C5E6-E116-431C-BD53-B49F5E14C056}" dt="2025-07-16T08:06:16.389" v="4048" actId="1036"/>
        <pc:sldMkLst>
          <pc:docMk/>
          <pc:sldMk cId="3985792623" sldId="1328"/>
        </pc:sldMkLst>
      </pc:sldChg>
      <pc:sldChg chg="modSp mod modCm">
        <pc:chgData name="Aurelien Ramajo" userId="7142926f-2ed1-4c83-af6a-860cdd98a5c3" providerId="ADAL" clId="{8E91C5E6-E116-431C-BD53-B49F5E14C056}" dt="2025-07-24T17:07:02.036" v="5057"/>
        <pc:sldMkLst>
          <pc:docMk/>
          <pc:sldMk cId="578164341" sldId="1330"/>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8E91C5E6-E116-431C-BD53-B49F5E14C056}" dt="2025-07-16T08:02:59.933" v="3998" actId="20577"/>
              <pc2:cmMkLst xmlns:pc2="http://schemas.microsoft.com/office/powerpoint/2019/9/main/command">
                <pc:docMk/>
                <pc:sldMk cId="578164341" sldId="1330"/>
                <pc2:cmMk id="{17B3D73E-8033-4416-95ED-99BA165835AC}"/>
              </pc2:cmMkLst>
            </pc226:cmChg>
            <pc226:cmChg xmlns:pc226="http://schemas.microsoft.com/office/powerpoint/2022/06/main/command" chg="mod">
              <pc226:chgData name="Aurelien Ramajo" userId="7142926f-2ed1-4c83-af6a-860cdd98a5c3" providerId="ADAL" clId="{8E91C5E6-E116-431C-BD53-B49F5E14C056}" dt="2025-07-16T08:09:59.472" v="4077" actId="20577"/>
              <pc2:cmMkLst xmlns:pc2="http://schemas.microsoft.com/office/powerpoint/2019/9/main/command">
                <pc:docMk/>
                <pc:sldMk cId="578164341" sldId="1330"/>
                <pc2:cmMk id="{2ED33F59-9EBF-4E41-A54A-68AB2F5B6022}"/>
              </pc2:cmMkLst>
            </pc226:cmChg>
            <pc226:cmChg xmlns:pc226="http://schemas.microsoft.com/office/powerpoint/2022/06/main/command" chg="mod">
              <pc226:chgData name="Aurelien Ramajo" userId="7142926f-2ed1-4c83-af6a-860cdd98a5c3" providerId="ADAL" clId="{8E91C5E6-E116-431C-BD53-B49F5E14C056}" dt="2025-07-11T12:19:24.200" v="1429" actId="20577"/>
              <pc2:cmMkLst xmlns:pc2="http://schemas.microsoft.com/office/powerpoint/2019/9/main/command">
                <pc:docMk/>
                <pc:sldMk cId="578164341" sldId="1330"/>
                <pc2:cmMk id="{F19DA66B-3332-49DE-82CF-A4DF3036BCA1}"/>
              </pc2:cmMkLst>
            </pc226:cmChg>
            <pc226:cmChg xmlns:pc226="http://schemas.microsoft.com/office/powerpoint/2022/06/main/command" chg="mod">
              <pc226:chgData name="Aurelien Ramajo" userId="7142926f-2ed1-4c83-af6a-860cdd98a5c3" providerId="ADAL" clId="{8E91C5E6-E116-431C-BD53-B49F5E14C056}" dt="2025-07-11T12:18:33.849" v="1394" actId="20577"/>
              <pc2:cmMkLst xmlns:pc2="http://schemas.microsoft.com/office/powerpoint/2019/9/main/command">
                <pc:docMk/>
                <pc:sldMk cId="578164341" sldId="1330"/>
                <pc2:cmMk id="{4AFE53D0-A85F-4D94-8E96-9FB256EDAD03}"/>
              </pc2:cmMkLst>
            </pc226:cmChg>
            <pc226:cmChg xmlns:pc226="http://schemas.microsoft.com/office/powerpoint/2022/06/main/command" chg="mod">
              <pc226:chgData name="Aurelien Ramajo" userId="7142926f-2ed1-4c83-af6a-860cdd98a5c3" providerId="ADAL" clId="{8E91C5E6-E116-431C-BD53-B49F5E14C056}" dt="2025-07-11T12:30:17.260" v="1738" actId="20577"/>
              <pc2:cmMkLst xmlns:pc2="http://schemas.microsoft.com/office/powerpoint/2019/9/main/command">
                <pc:docMk/>
                <pc:sldMk cId="578164341" sldId="1330"/>
                <pc2:cmMk id="{2DF501F7-2722-473C-B9FF-138E8CE759CA}"/>
              </pc2:cmMkLst>
            </pc226:cmChg>
          </p:ext>
        </pc:extLst>
      </pc:sldChg>
      <pc:sldChg chg="addSp delSp modSp mod modCm">
        <pc:chgData name="Aurelien Ramajo" userId="7142926f-2ed1-4c83-af6a-860cdd98a5c3" providerId="ADAL" clId="{8E91C5E6-E116-431C-BD53-B49F5E14C056}" dt="2025-07-16T08:27:22.029" v="4382" actId="20577"/>
        <pc:sldMkLst>
          <pc:docMk/>
          <pc:sldMk cId="1847794996" sldId="1331"/>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8E91C5E6-E116-431C-BD53-B49F5E14C056}" dt="2025-07-11T14:24:35.459" v="2632" actId="20577"/>
              <pc2:cmMkLst xmlns:pc2="http://schemas.microsoft.com/office/powerpoint/2019/9/main/command">
                <pc:docMk/>
                <pc:sldMk cId="1847794996" sldId="1331"/>
                <pc2:cmMk id="{BF27570A-8793-498E-9896-FD8625D381ED}"/>
              </pc2:cmMkLst>
            </pc226:cmChg>
            <pc226:cmChg xmlns:pc226="http://schemas.microsoft.com/office/powerpoint/2022/06/main/command" chg="mod">
              <pc226:chgData name="Aurelien Ramajo" userId="7142926f-2ed1-4c83-af6a-860cdd98a5c3" providerId="ADAL" clId="{8E91C5E6-E116-431C-BD53-B49F5E14C056}" dt="2025-07-11T14:24:35.459" v="2632" actId="20577"/>
              <pc2:cmMkLst xmlns:pc2="http://schemas.microsoft.com/office/powerpoint/2019/9/main/command">
                <pc:docMk/>
                <pc:sldMk cId="1847794996" sldId="1331"/>
                <pc2:cmMk id="{5CFB094C-A368-42F5-87C8-C9302EE394B6}"/>
              </pc2:cmMkLst>
            </pc226:cmChg>
            <pc226:cmChg xmlns:pc226="http://schemas.microsoft.com/office/powerpoint/2022/06/main/command" chg="mod">
              <pc226:chgData name="Aurelien Ramajo" userId="7142926f-2ed1-4c83-af6a-860cdd98a5c3" providerId="ADAL" clId="{8E91C5E6-E116-431C-BD53-B49F5E14C056}" dt="2025-07-11T14:24:35.459" v="2632" actId="20577"/>
              <pc2:cmMkLst xmlns:pc2="http://schemas.microsoft.com/office/powerpoint/2019/9/main/command">
                <pc:docMk/>
                <pc:sldMk cId="1847794996" sldId="1331"/>
                <pc2:cmMk id="{0F531674-4EF0-4ED0-91D1-DCE24F17FDD0}"/>
              </pc2:cmMkLst>
            </pc226:cmChg>
            <pc226:cmChg xmlns:pc226="http://schemas.microsoft.com/office/powerpoint/2022/06/main/command" chg="mod">
              <pc226:chgData name="Aurelien Ramajo" userId="7142926f-2ed1-4c83-af6a-860cdd98a5c3" providerId="ADAL" clId="{8E91C5E6-E116-431C-BD53-B49F5E14C056}" dt="2025-07-11T14:24:35.459" v="2632" actId="20577"/>
              <pc2:cmMkLst xmlns:pc2="http://schemas.microsoft.com/office/powerpoint/2019/9/main/command">
                <pc:docMk/>
                <pc:sldMk cId="1847794996" sldId="1331"/>
                <pc2:cmMk id="{3E8053CD-451C-4522-A4D0-88D181852108}"/>
              </pc2:cmMkLst>
            </pc226:cmChg>
          </p:ext>
        </pc:extLst>
      </pc:sldChg>
      <pc:sldChg chg="addSp modSp mod modCm">
        <pc:chgData name="Aurelien Ramajo" userId="7142926f-2ed1-4c83-af6a-860cdd98a5c3" providerId="ADAL" clId="{8E91C5E6-E116-431C-BD53-B49F5E14C056}" dt="2025-07-16T07:50:34.622" v="3990" actId="1038"/>
        <pc:sldMkLst>
          <pc:docMk/>
          <pc:sldMk cId="3982176266" sldId="1334"/>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8E91C5E6-E116-431C-BD53-B49F5E14C056}" dt="2025-07-16T07:49:32.983" v="3937" actId="20577"/>
              <pc2:cmMkLst xmlns:pc2="http://schemas.microsoft.com/office/powerpoint/2019/9/main/command">
                <pc:docMk/>
                <pc:sldMk cId="3982176266" sldId="1334"/>
                <pc2:cmMk id="{E3360629-8E33-4E17-B55A-14E62337517B}"/>
              </pc2:cmMkLst>
            </pc226:cmChg>
            <pc226:cmChg xmlns:pc226="http://schemas.microsoft.com/office/powerpoint/2022/06/main/command" chg="mod">
              <pc226:chgData name="Aurelien Ramajo" userId="7142926f-2ed1-4c83-af6a-860cdd98a5c3" providerId="ADAL" clId="{8E91C5E6-E116-431C-BD53-B49F5E14C056}" dt="2025-07-15T09:53:32.342" v="3459" actId="20577"/>
              <pc2:cmMkLst xmlns:pc2="http://schemas.microsoft.com/office/powerpoint/2019/9/main/command">
                <pc:docMk/>
                <pc:sldMk cId="3982176266" sldId="1334"/>
                <pc2:cmMk id="{4E567497-CDC5-4751-B754-D44886C0E75C}"/>
              </pc2:cmMkLst>
            </pc226:cmChg>
            <pc226:cmChg xmlns:pc226="http://schemas.microsoft.com/office/powerpoint/2022/06/main/command" chg="mod">
              <pc226:chgData name="Aurelien Ramajo" userId="7142926f-2ed1-4c83-af6a-860cdd98a5c3" providerId="ADAL" clId="{8E91C5E6-E116-431C-BD53-B49F5E14C056}" dt="2025-07-16T07:49:32.983" v="3937" actId="20577"/>
              <pc2:cmMkLst xmlns:pc2="http://schemas.microsoft.com/office/powerpoint/2019/9/main/command">
                <pc:docMk/>
                <pc:sldMk cId="3982176266" sldId="1334"/>
                <pc2:cmMk id="{BE28CBE7-10D0-4206-9850-3E422F051C4A}"/>
              </pc2:cmMkLst>
            </pc226:cmChg>
            <pc226:cmChg xmlns:pc226="http://schemas.microsoft.com/office/powerpoint/2022/06/main/command" chg="mod">
              <pc226:chgData name="Aurelien Ramajo" userId="7142926f-2ed1-4c83-af6a-860cdd98a5c3" providerId="ADAL" clId="{8E91C5E6-E116-431C-BD53-B49F5E14C056}" dt="2025-07-15T09:53:32.342" v="3459" actId="20577"/>
              <pc2:cmMkLst xmlns:pc2="http://schemas.microsoft.com/office/powerpoint/2019/9/main/command">
                <pc:docMk/>
                <pc:sldMk cId="3982176266" sldId="1334"/>
                <pc2:cmMk id="{7D1B71FE-8F4E-4EF2-8520-B5BDB7DDF6F7}"/>
              </pc2:cmMkLst>
            </pc226:cmChg>
          </p:ext>
        </pc:extLst>
      </pc:sldChg>
      <pc:sldChg chg="addSp delSp modSp mod ord modCm">
        <pc:chgData name="Aurelien Ramajo" userId="7142926f-2ed1-4c83-af6a-860cdd98a5c3" providerId="ADAL" clId="{8E91C5E6-E116-431C-BD53-B49F5E14C056}" dt="2025-07-28T15:03:57.305" v="5065" actId="20577"/>
        <pc:sldMkLst>
          <pc:docMk/>
          <pc:sldMk cId="1603505771" sldId="1335"/>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8E91C5E6-E116-431C-BD53-B49F5E14C056}" dt="2025-07-28T15:03:57.305" v="5065" actId="20577"/>
              <pc2:cmMkLst xmlns:pc2="http://schemas.microsoft.com/office/powerpoint/2019/9/main/command">
                <pc:docMk/>
                <pc:sldMk cId="1603505771" sldId="1335"/>
                <pc2:cmMk id="{F6496B4F-32C7-4D90-B490-8F9412D330EC}"/>
              </pc2:cmMkLst>
            </pc226:cmChg>
            <pc226:cmChg xmlns:pc226="http://schemas.microsoft.com/office/powerpoint/2022/06/main/command" chg="mod">
              <pc226:chgData name="Aurelien Ramajo" userId="7142926f-2ed1-4c83-af6a-860cdd98a5c3" providerId="ADAL" clId="{8E91C5E6-E116-431C-BD53-B49F5E14C056}" dt="2025-07-11T15:32:30.405" v="3196" actId="20577"/>
              <pc2:cmMkLst xmlns:pc2="http://schemas.microsoft.com/office/powerpoint/2019/9/main/command">
                <pc:docMk/>
                <pc:sldMk cId="1603505771" sldId="1335"/>
                <pc2:cmMk id="{2318EA6D-2B8C-47A3-BEDF-A05B9844C5AF}"/>
              </pc2:cmMkLst>
            </pc226:cmChg>
            <pc226:cmChg xmlns:pc226="http://schemas.microsoft.com/office/powerpoint/2022/06/main/command" chg="mod">
              <pc226:chgData name="Aurelien Ramajo" userId="7142926f-2ed1-4c83-af6a-860cdd98a5c3" providerId="ADAL" clId="{8E91C5E6-E116-431C-BD53-B49F5E14C056}" dt="2025-07-28T15:03:57.305" v="5065" actId="20577"/>
              <pc2:cmMkLst xmlns:pc2="http://schemas.microsoft.com/office/powerpoint/2019/9/main/command">
                <pc:docMk/>
                <pc:sldMk cId="1603505771" sldId="1335"/>
                <pc2:cmMk id="{D540B678-6F70-46E6-8370-68AEF500F5BE}"/>
              </pc2:cmMkLst>
            </pc226:cmChg>
            <pc226:cmChg xmlns:pc226="http://schemas.microsoft.com/office/powerpoint/2022/06/main/command" chg="mod">
              <pc226:chgData name="Aurelien Ramajo" userId="7142926f-2ed1-4c83-af6a-860cdd98a5c3" providerId="ADAL" clId="{8E91C5E6-E116-431C-BD53-B49F5E14C056}" dt="2025-07-28T15:03:57.305" v="5065" actId="20577"/>
              <pc2:cmMkLst xmlns:pc2="http://schemas.microsoft.com/office/powerpoint/2019/9/main/command">
                <pc:docMk/>
                <pc:sldMk cId="1603505771" sldId="1335"/>
                <pc2:cmMk id="{D8B01587-DE73-4495-8FA6-BF8AD9C33257}"/>
              </pc2:cmMkLst>
            </pc226:cmChg>
            <pc226:cmChg xmlns:pc226="http://schemas.microsoft.com/office/powerpoint/2022/06/main/command" chg="mod">
              <pc226:chgData name="Aurelien Ramajo" userId="7142926f-2ed1-4c83-af6a-860cdd98a5c3" providerId="ADAL" clId="{8E91C5E6-E116-431C-BD53-B49F5E14C056}" dt="2025-07-11T15:13:41.075" v="2855" actId="20577"/>
              <pc2:cmMkLst xmlns:pc2="http://schemas.microsoft.com/office/powerpoint/2019/9/main/command">
                <pc:docMk/>
                <pc:sldMk cId="1603505771" sldId="1335"/>
                <pc2:cmMk id="{FD273CB2-EE5C-4A9B-AA66-2CE406F207C1}"/>
              </pc2:cmMkLst>
            </pc226:cmChg>
            <pc226:cmChg xmlns:pc226="http://schemas.microsoft.com/office/powerpoint/2022/06/main/command" chg="mod">
              <pc226:chgData name="Aurelien Ramajo" userId="7142926f-2ed1-4c83-af6a-860cdd98a5c3" providerId="ADAL" clId="{8E91C5E6-E116-431C-BD53-B49F5E14C056}" dt="2025-07-11T15:13:41.075" v="2855" actId="20577"/>
              <pc2:cmMkLst xmlns:pc2="http://schemas.microsoft.com/office/powerpoint/2019/9/main/command">
                <pc:docMk/>
                <pc:sldMk cId="1603505771" sldId="1335"/>
                <pc2:cmMk id="{C48F60E7-08F2-4014-948B-58612E2EAB6C}"/>
              </pc2:cmMkLst>
            </pc226:cmChg>
            <pc226:cmChg xmlns:pc226="http://schemas.microsoft.com/office/powerpoint/2022/06/main/command" chg="mod">
              <pc226:chgData name="Aurelien Ramajo" userId="7142926f-2ed1-4c83-af6a-860cdd98a5c3" providerId="ADAL" clId="{8E91C5E6-E116-431C-BD53-B49F5E14C056}" dt="2025-07-28T15:03:57.305" v="5065" actId="20577"/>
              <pc2:cmMkLst xmlns:pc2="http://schemas.microsoft.com/office/powerpoint/2019/9/main/command">
                <pc:docMk/>
                <pc:sldMk cId="1603505771" sldId="1335"/>
                <pc2:cmMk id="{94CF59F0-EB1F-4F5E-B838-27B8856EB7EB}"/>
              </pc2:cmMkLst>
            </pc226:cmChg>
          </p:ext>
        </pc:extLst>
      </pc:sldChg>
      <pc:sldChg chg="addSp delSp modSp add mod ord">
        <pc:chgData name="Aurelien Ramajo" userId="7142926f-2ed1-4c83-af6a-860cdd98a5c3" providerId="ADAL" clId="{8E91C5E6-E116-431C-BD53-B49F5E14C056}" dt="2025-07-18T07:30:19.619" v="5053" actId="313"/>
        <pc:sldMkLst>
          <pc:docMk/>
          <pc:sldMk cId="2659171864" sldId="1339"/>
        </pc:sldMkLst>
      </pc:sldChg>
      <pc:sldChg chg="addSp delSp modSp add del mod ord modCm">
        <pc:chgData name="Aurelien Ramajo" userId="7142926f-2ed1-4c83-af6a-860cdd98a5c3" providerId="ADAL" clId="{8E91C5E6-E116-431C-BD53-B49F5E14C056}" dt="2025-07-18T07:39:54.824" v="5055" actId="20577"/>
        <pc:sldMkLst>
          <pc:docMk/>
          <pc:sldMk cId="157095154" sldId="1340"/>
        </pc:sldMkLst>
        <pc:extLst>
          <p:ext xmlns:p="http://schemas.openxmlformats.org/presentationml/2006/main" uri="{D6D511B9-2390-475A-947B-AFAB55BFBCF1}">
            <pc226:cmChg xmlns:pc226="http://schemas.microsoft.com/office/powerpoint/2022/06/main/command" chg="mod">
              <pc226:chgData name="Aurelien Ramajo" userId="7142926f-2ed1-4c83-af6a-860cdd98a5c3" providerId="ADAL" clId="{8E91C5E6-E116-431C-BD53-B49F5E14C056}" dt="2025-07-17T13:28:49.803" v="4876" actId="20577"/>
              <pc2:cmMkLst xmlns:pc2="http://schemas.microsoft.com/office/powerpoint/2019/9/main/command">
                <pc:docMk/>
                <pc:sldMk cId="157095154" sldId="1340"/>
                <pc2:cmMk id="{F12223ED-58DD-40F8-BB87-4D79F4E29F95}"/>
              </pc2:cmMkLst>
            </pc226:cmChg>
          </p:ext>
        </pc:extLst>
      </pc:sldChg>
      <pc:sldChg chg="add del">
        <pc:chgData name="Aurelien Ramajo" userId="7142926f-2ed1-4c83-af6a-860cdd98a5c3" providerId="ADAL" clId="{8E91C5E6-E116-431C-BD53-B49F5E14C056}" dt="2025-07-17T15:37:46.088" v="5042" actId="2696"/>
        <pc:sldMkLst>
          <pc:docMk/>
          <pc:sldMk cId="3803959234" sldId="1341"/>
        </pc:sldMkLst>
      </pc:sldChg>
    </pc:docChg>
  </pc:docChgLst>
  <pc:docChgLst>
    <pc:chgData name="Valentine Lefebvre" userId="8923f283-66d1-4304-a973-1bcac7fcdb80" providerId="ADAL" clId="{D195C913-4808-4BB0-9A89-3B46EB8F4922}"/>
    <pc:docChg chg="undo redo custSel addSld delSld modSld sldOrd modMainMaster">
      <pc:chgData name="Valentine Lefebvre" userId="8923f283-66d1-4304-a973-1bcac7fcdb80" providerId="ADAL" clId="{D195C913-4808-4BB0-9A89-3B46EB8F4922}" dt="2025-07-22T12:54:57.386" v="7346" actId="20577"/>
      <pc:docMkLst>
        <pc:docMk/>
      </pc:docMkLst>
      <pc:sldChg chg="addSp delSp modSp add mod modTransition">
        <pc:chgData name="Valentine Lefebvre" userId="8923f283-66d1-4304-a973-1bcac7fcdb80" providerId="ADAL" clId="{D195C913-4808-4BB0-9A89-3B46EB8F4922}" dt="2025-07-18T16:48:25.811" v="6745"/>
        <pc:sldMkLst>
          <pc:docMk/>
          <pc:sldMk cId="1779083262" sldId="256"/>
        </pc:sldMkLst>
      </pc:sldChg>
      <pc:sldChg chg="addSp delSp modSp mod ord modTransition">
        <pc:chgData name="Valentine Lefebvre" userId="8923f283-66d1-4304-a973-1bcac7fcdb80" providerId="ADAL" clId="{D195C913-4808-4BB0-9A89-3B46EB8F4922}" dt="2025-07-18T16:48:25.811" v="6745"/>
        <pc:sldMkLst>
          <pc:docMk/>
          <pc:sldMk cId="2843238359" sldId="1221"/>
        </pc:sldMkLst>
      </pc:sldChg>
      <pc:sldChg chg="addSp delSp modSp mod modTransition">
        <pc:chgData name="Valentine Lefebvre" userId="8923f283-66d1-4304-a973-1bcac7fcdb80" providerId="ADAL" clId="{D195C913-4808-4BB0-9A89-3B46EB8F4922}" dt="2025-07-18T16:48:25.811" v="6745"/>
        <pc:sldMkLst>
          <pc:docMk/>
          <pc:sldMk cId="3985792623" sldId="1328"/>
        </pc:sldMkLst>
      </pc:sldChg>
      <pc:sldChg chg="addSp delSp modSp mod modTransition modCm">
        <pc:chgData name="Valentine Lefebvre" userId="8923f283-66d1-4304-a973-1bcac7fcdb80" providerId="ADAL" clId="{D195C913-4808-4BB0-9A89-3B46EB8F4922}" dt="2025-07-22T12:54:57.386" v="7346" actId="20577"/>
        <pc:sldMkLst>
          <pc:docMk/>
          <pc:sldMk cId="578164341" sldId="1330"/>
        </pc:sldMkLst>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D195C913-4808-4BB0-9A89-3B46EB8F4922}" dt="2025-07-16T12:53:31.040" v="2124" actId="20577"/>
              <pc2:cmMkLst xmlns:pc2="http://schemas.microsoft.com/office/powerpoint/2019/9/main/command">
                <pc:docMk/>
                <pc:sldMk cId="578164341" sldId="1330"/>
                <pc2:cmMk id="{2ED33F59-9EBF-4E41-A54A-68AB2F5B6022}"/>
              </pc2:cmMkLst>
            </pc226:cmChg>
            <pc226:cmChg xmlns:pc226="http://schemas.microsoft.com/office/powerpoint/2022/06/main/command" chg="mod">
              <pc226:chgData name="Valentine Lefebvre" userId="8923f283-66d1-4304-a973-1bcac7fcdb80" providerId="ADAL" clId="{D195C913-4808-4BB0-9A89-3B46EB8F4922}" dt="2025-07-16T12:52:55.195" v="2084" actId="20577"/>
              <pc2:cmMkLst xmlns:pc2="http://schemas.microsoft.com/office/powerpoint/2019/9/main/command">
                <pc:docMk/>
                <pc:sldMk cId="578164341" sldId="1330"/>
                <pc2:cmMk id="{2DF501F7-2722-473C-B9FF-138E8CE759CA}"/>
              </pc2:cmMkLst>
            </pc226:cmChg>
          </p:ext>
        </pc:extLst>
      </pc:sldChg>
      <pc:sldChg chg="addSp delSp modSp mod modTransition modCm">
        <pc:chgData name="Valentine Lefebvre" userId="8923f283-66d1-4304-a973-1bcac7fcdb80" providerId="ADAL" clId="{D195C913-4808-4BB0-9A89-3B46EB8F4922}" dt="2025-07-21T12:43:35.935" v="7230" actId="1076"/>
        <pc:sldMkLst>
          <pc:docMk/>
          <pc:sldMk cId="1847794996" sldId="1331"/>
        </pc:sldMkLst>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D195C913-4808-4BB0-9A89-3B46EB8F4922}" dt="2025-07-16T13:06:41.281" v="2406" actId="20577"/>
              <pc2:cmMkLst xmlns:pc2="http://schemas.microsoft.com/office/powerpoint/2019/9/main/command">
                <pc:docMk/>
                <pc:sldMk cId="1847794996" sldId="1331"/>
                <pc2:cmMk id="{BF27570A-8793-498E-9896-FD8625D381ED}"/>
              </pc2:cmMkLst>
            </pc226:cmChg>
            <pc226:cmChg xmlns:pc226="http://schemas.microsoft.com/office/powerpoint/2022/06/main/command" chg="mod">
              <pc226:chgData name="Valentine Lefebvre" userId="8923f283-66d1-4304-a973-1bcac7fcdb80" providerId="ADAL" clId="{D195C913-4808-4BB0-9A89-3B46EB8F4922}" dt="2025-07-16T13:06:41.281" v="2406" actId="20577"/>
              <pc2:cmMkLst xmlns:pc2="http://schemas.microsoft.com/office/powerpoint/2019/9/main/command">
                <pc:docMk/>
                <pc:sldMk cId="1847794996" sldId="1331"/>
                <pc2:cmMk id="{5CFB094C-A368-42F5-87C8-C9302EE394B6}"/>
              </pc2:cmMkLst>
            </pc226:cmChg>
            <pc226:cmChg xmlns:pc226="http://schemas.microsoft.com/office/powerpoint/2022/06/main/command" chg="mod">
              <pc226:chgData name="Valentine Lefebvre" userId="8923f283-66d1-4304-a973-1bcac7fcdb80" providerId="ADAL" clId="{D195C913-4808-4BB0-9A89-3B46EB8F4922}" dt="2025-07-16T13:06:41.281" v="2406" actId="20577"/>
              <pc2:cmMkLst xmlns:pc2="http://schemas.microsoft.com/office/powerpoint/2019/9/main/command">
                <pc:docMk/>
                <pc:sldMk cId="1847794996" sldId="1331"/>
                <pc2:cmMk id="{0F531674-4EF0-4ED0-91D1-DCE24F17FDD0}"/>
              </pc2:cmMkLst>
            </pc226:cmChg>
            <pc226:cmChg xmlns:pc226="http://schemas.microsoft.com/office/powerpoint/2022/06/main/command" chg="mod">
              <pc226:chgData name="Valentine Lefebvre" userId="8923f283-66d1-4304-a973-1bcac7fcdb80" providerId="ADAL" clId="{D195C913-4808-4BB0-9A89-3B46EB8F4922}" dt="2025-07-16T13:06:41.281" v="2406" actId="20577"/>
              <pc2:cmMkLst xmlns:pc2="http://schemas.microsoft.com/office/powerpoint/2019/9/main/command">
                <pc:docMk/>
                <pc:sldMk cId="1847794996" sldId="1331"/>
                <pc2:cmMk id="{3E8053CD-451C-4522-A4D0-88D181852108}"/>
              </pc2:cmMkLst>
            </pc226:cmChg>
          </p:ext>
        </pc:extLst>
      </pc:sldChg>
      <pc:sldChg chg="addSp delSp modSp mod modTransition modCm">
        <pc:chgData name="Valentine Lefebvre" userId="8923f283-66d1-4304-a973-1bcac7fcdb80" providerId="ADAL" clId="{D195C913-4808-4BB0-9A89-3B46EB8F4922}" dt="2025-07-18T18:28:12.624" v="7181" actId="20577"/>
        <pc:sldMkLst>
          <pc:docMk/>
          <pc:sldMk cId="3982176266" sldId="1334"/>
        </pc:sldMkLst>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D195C913-4808-4BB0-9A89-3B46EB8F4922}" dt="2025-07-16T13:10:55.989" v="2476" actId="20577"/>
              <pc2:cmMkLst xmlns:pc2="http://schemas.microsoft.com/office/powerpoint/2019/9/main/command">
                <pc:docMk/>
                <pc:sldMk cId="3982176266" sldId="1334"/>
                <pc2:cmMk id="{4E567497-CDC5-4751-B754-D44886C0E75C}"/>
              </pc2:cmMkLst>
            </pc226:cmChg>
            <pc226:cmChg xmlns:pc226="http://schemas.microsoft.com/office/powerpoint/2022/06/main/command" chg="mod">
              <pc226:chgData name="Valentine Lefebvre" userId="8923f283-66d1-4304-a973-1bcac7fcdb80" providerId="ADAL" clId="{D195C913-4808-4BB0-9A89-3B46EB8F4922}" dt="2025-07-18T18:28:12.624" v="7181" actId="20577"/>
              <pc2:cmMkLst xmlns:pc2="http://schemas.microsoft.com/office/powerpoint/2019/9/main/command">
                <pc:docMk/>
                <pc:sldMk cId="3982176266" sldId="1334"/>
                <pc2:cmMk id="{BE28CBE7-10D0-4206-9850-3E422F051C4A}"/>
              </pc2:cmMkLst>
            </pc226:cmChg>
            <pc226:cmChg xmlns:pc226="http://schemas.microsoft.com/office/powerpoint/2022/06/main/command" chg="mod">
              <pc226:chgData name="Valentine Lefebvre" userId="8923f283-66d1-4304-a973-1bcac7fcdb80" providerId="ADAL" clId="{D195C913-4808-4BB0-9A89-3B46EB8F4922}" dt="2025-07-16T13:10:55.989" v="2476" actId="20577"/>
              <pc2:cmMkLst xmlns:pc2="http://schemas.microsoft.com/office/powerpoint/2019/9/main/command">
                <pc:docMk/>
                <pc:sldMk cId="3982176266" sldId="1334"/>
                <pc2:cmMk id="{7D1B71FE-8F4E-4EF2-8520-B5BDB7DDF6F7}"/>
              </pc2:cmMkLst>
            </pc226:cmChg>
          </p:ext>
        </pc:extLst>
      </pc:sldChg>
      <pc:sldChg chg="addSp delSp modSp mod modTransition modCm">
        <pc:chgData name="Valentine Lefebvre" userId="8923f283-66d1-4304-a973-1bcac7fcdb80" providerId="ADAL" clId="{D195C913-4808-4BB0-9A89-3B46EB8F4922}" dt="2025-07-18T18:10:24.066" v="7145" actId="27918"/>
        <pc:sldMkLst>
          <pc:docMk/>
          <pc:sldMk cId="1603505771" sldId="1335"/>
        </pc:sldMkLst>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D195C913-4808-4BB0-9A89-3B46EB8F4922}" dt="2025-07-11T08:21:06.695" v="2071" actId="20577"/>
              <pc2:cmMkLst xmlns:pc2="http://schemas.microsoft.com/office/powerpoint/2019/9/main/command">
                <pc:docMk/>
                <pc:sldMk cId="1603505771" sldId="1335"/>
                <pc2:cmMk id="{F6496B4F-32C7-4D90-B490-8F9412D330EC}"/>
              </pc2:cmMkLst>
            </pc226:cmChg>
            <pc226:cmChg xmlns:pc226="http://schemas.microsoft.com/office/powerpoint/2022/06/main/command" chg="mod">
              <pc226:chgData name="Valentine Lefebvre" userId="8923f283-66d1-4304-a973-1bcac7fcdb80" providerId="ADAL" clId="{D195C913-4808-4BB0-9A89-3B46EB8F4922}" dt="2025-07-11T08:21:06.695" v="2071" actId="20577"/>
              <pc2:cmMkLst xmlns:pc2="http://schemas.microsoft.com/office/powerpoint/2019/9/main/command">
                <pc:docMk/>
                <pc:sldMk cId="1603505771" sldId="1335"/>
                <pc2:cmMk id="{D540B678-6F70-46E6-8370-68AEF500F5BE}"/>
              </pc2:cmMkLst>
            </pc226:cmChg>
            <pc226:cmChg xmlns:pc226="http://schemas.microsoft.com/office/powerpoint/2022/06/main/command" chg="mod">
              <pc226:chgData name="Valentine Lefebvre" userId="8923f283-66d1-4304-a973-1bcac7fcdb80" providerId="ADAL" clId="{D195C913-4808-4BB0-9A89-3B46EB8F4922}" dt="2025-07-11T08:21:06.695" v="2071" actId="20577"/>
              <pc2:cmMkLst xmlns:pc2="http://schemas.microsoft.com/office/powerpoint/2019/9/main/command">
                <pc:docMk/>
                <pc:sldMk cId="1603505771" sldId="1335"/>
                <pc2:cmMk id="{D8B01587-DE73-4495-8FA6-BF8AD9C33257}"/>
              </pc2:cmMkLst>
            </pc226:cmChg>
            <pc226:cmChg xmlns:pc226="http://schemas.microsoft.com/office/powerpoint/2022/06/main/command" chg="mod">
              <pc226:chgData name="Valentine Lefebvre" userId="8923f283-66d1-4304-a973-1bcac7fcdb80" providerId="ADAL" clId="{D195C913-4808-4BB0-9A89-3B46EB8F4922}" dt="2025-07-16T13:07:05.759" v="2430" actId="6549"/>
              <pc2:cmMkLst xmlns:pc2="http://schemas.microsoft.com/office/powerpoint/2019/9/main/command">
                <pc:docMk/>
                <pc:sldMk cId="1603505771" sldId="1335"/>
                <pc2:cmMk id="{FD273CB2-EE5C-4A9B-AA66-2CE406F207C1}"/>
              </pc2:cmMkLst>
            </pc226:cmChg>
            <pc226:cmChg xmlns:pc226="http://schemas.microsoft.com/office/powerpoint/2022/06/main/command" chg="mod">
              <pc226:chgData name="Valentine Lefebvre" userId="8923f283-66d1-4304-a973-1bcac7fcdb80" providerId="ADAL" clId="{D195C913-4808-4BB0-9A89-3B46EB8F4922}" dt="2025-07-16T13:07:05.759" v="2430" actId="6549"/>
              <pc2:cmMkLst xmlns:pc2="http://schemas.microsoft.com/office/powerpoint/2019/9/main/command">
                <pc:docMk/>
                <pc:sldMk cId="1603505771" sldId="1335"/>
                <pc2:cmMk id="{C48F60E7-08F2-4014-948B-58612E2EAB6C}"/>
              </pc2:cmMkLst>
            </pc226:cmChg>
            <pc226:cmChg xmlns:pc226="http://schemas.microsoft.com/office/powerpoint/2022/06/main/command" chg="mod">
              <pc226:chgData name="Valentine Lefebvre" userId="8923f283-66d1-4304-a973-1bcac7fcdb80" providerId="ADAL" clId="{D195C913-4808-4BB0-9A89-3B46EB8F4922}" dt="2025-07-11T08:21:06.695" v="2071" actId="20577"/>
              <pc2:cmMkLst xmlns:pc2="http://schemas.microsoft.com/office/powerpoint/2019/9/main/command">
                <pc:docMk/>
                <pc:sldMk cId="1603505771" sldId="1335"/>
                <pc2:cmMk id="{94CF59F0-EB1F-4F5E-B838-27B8856EB7EB}"/>
              </pc2:cmMkLst>
            </pc226:cmChg>
          </p:ext>
        </pc:extLst>
      </pc:sldChg>
      <pc:sldChg chg="delSp add del">
        <pc:chgData name="Valentine Lefebvre" userId="8923f283-66d1-4304-a973-1bcac7fcdb80" providerId="ADAL" clId="{D195C913-4808-4BB0-9A89-3B46EB8F4922}" dt="2025-06-10T14:03:29.170" v="344" actId="47"/>
        <pc:sldMkLst>
          <pc:docMk/>
          <pc:sldMk cId="2155676315" sldId="1336"/>
        </pc:sldMkLst>
      </pc:sldChg>
      <pc:sldChg chg="addSp delSp modSp add mod modTransition">
        <pc:chgData name="Valentine Lefebvre" userId="8923f283-66d1-4304-a973-1bcac7fcdb80" providerId="ADAL" clId="{D195C913-4808-4BB0-9A89-3B46EB8F4922}" dt="2025-07-18T18:34:26.744" v="7223"/>
        <pc:sldMkLst>
          <pc:docMk/>
          <pc:sldMk cId="2526642464" sldId="1336"/>
        </pc:sldMkLst>
      </pc:sldChg>
      <pc:sldChg chg="add del">
        <pc:chgData name="Valentine Lefebvre" userId="8923f283-66d1-4304-a973-1bcac7fcdb80" providerId="ADAL" clId="{D195C913-4808-4BB0-9A89-3B46EB8F4922}" dt="2025-06-10T14:24:15.931" v="869"/>
        <pc:sldMkLst>
          <pc:docMk/>
          <pc:sldMk cId="4009753226" sldId="1336"/>
        </pc:sldMkLst>
      </pc:sldChg>
      <pc:sldChg chg="addSp modSp add mod ord modTransition modClrScheme chgLayout">
        <pc:chgData name="Valentine Lefebvre" userId="8923f283-66d1-4304-a973-1bcac7fcdb80" providerId="ADAL" clId="{D195C913-4808-4BB0-9A89-3B46EB8F4922}" dt="2025-07-18T16:48:25.811" v="6745"/>
        <pc:sldMkLst>
          <pc:docMk/>
          <pc:sldMk cId="3821372843" sldId="1337"/>
        </pc:sldMkLst>
      </pc:sldChg>
      <pc:sldChg chg="addSp delSp modSp add mod modTransition modShow">
        <pc:chgData name="Valentine Lefebvre" userId="8923f283-66d1-4304-a973-1bcac7fcdb80" providerId="ADAL" clId="{D195C913-4808-4BB0-9A89-3B46EB8F4922}" dt="2025-07-18T16:48:25.811" v="6745"/>
        <pc:sldMkLst>
          <pc:docMk/>
          <pc:sldMk cId="3791605075" sldId="1338"/>
        </pc:sldMkLst>
      </pc:sldChg>
      <pc:sldChg chg="modSp del mod">
        <pc:chgData name="Valentine Lefebvre" userId="8923f283-66d1-4304-a973-1bcac7fcdb80" providerId="ADAL" clId="{D195C913-4808-4BB0-9A89-3B46EB8F4922}" dt="2025-07-18T12:57:35.941" v="3959" actId="47"/>
        <pc:sldMkLst>
          <pc:docMk/>
          <pc:sldMk cId="2659171864" sldId="1339"/>
        </pc:sldMkLst>
      </pc:sldChg>
      <pc:sldChg chg="addSp delSp modSp mod modTransition">
        <pc:chgData name="Valentine Lefebvre" userId="8923f283-66d1-4304-a973-1bcac7fcdb80" providerId="ADAL" clId="{D195C913-4808-4BB0-9A89-3B46EB8F4922}" dt="2025-07-18T16:48:25.811" v="6745"/>
        <pc:sldMkLst>
          <pc:docMk/>
          <pc:sldMk cId="157095154" sldId="1340"/>
        </pc:sldMkLst>
      </pc:sldChg>
      <pc:sldChg chg="addSp delSp modSp add del mod">
        <pc:chgData name="Valentine Lefebvre" userId="8923f283-66d1-4304-a973-1bcac7fcdb80" providerId="ADAL" clId="{D195C913-4808-4BB0-9A89-3B46EB8F4922}" dt="2025-07-18T12:44:20.023" v="3694" actId="47"/>
        <pc:sldMkLst>
          <pc:docMk/>
          <pc:sldMk cId="1853475764" sldId="1341"/>
        </pc:sldMkLst>
      </pc:sldChg>
      <pc:sldChg chg="addSp delSp modSp add mod modTransition modCm">
        <pc:chgData name="Valentine Lefebvre" userId="8923f283-66d1-4304-a973-1bcac7fcdb80" providerId="ADAL" clId="{D195C913-4808-4BB0-9A89-3B46EB8F4922}" dt="2025-07-18T16:48:25.811" v="6745"/>
        <pc:sldMkLst>
          <pc:docMk/>
          <pc:sldMk cId="2424522790" sldId="1342"/>
        </pc:sldMkLst>
        <pc:extLst>
          <p:ext xmlns:p="http://schemas.openxmlformats.org/presentationml/2006/main" uri="{D6D511B9-2390-475A-947B-AFAB55BFBCF1}">
            <pc226:cmChg xmlns:pc226="http://schemas.microsoft.com/office/powerpoint/2022/06/main/command" chg="mod">
              <pc226:chgData name="Valentine Lefebvre" userId="8923f283-66d1-4304-a973-1bcac7fcdb80" providerId="ADAL" clId="{D195C913-4808-4BB0-9A89-3B46EB8F4922}" dt="2025-07-18T12:56:43.870" v="3944" actId="20577"/>
              <pc2:cmMkLst xmlns:pc2="http://schemas.microsoft.com/office/powerpoint/2019/9/main/command">
                <pc:docMk/>
                <pc:sldMk cId="2424522790" sldId="1342"/>
                <pc2:cmMk id="{DB803B19-8049-49C2-846F-325D25A7932A}"/>
              </pc2:cmMkLst>
            </pc226:cmChg>
            <pc226:cmChg xmlns:pc226="http://schemas.microsoft.com/office/powerpoint/2022/06/main/command" chg="mod">
              <pc226:chgData name="Valentine Lefebvre" userId="8923f283-66d1-4304-a973-1bcac7fcdb80" providerId="ADAL" clId="{D195C913-4808-4BB0-9A89-3B46EB8F4922}" dt="2025-07-18T12:56:41.595" v="3943" actId="20577"/>
              <pc2:cmMkLst xmlns:pc2="http://schemas.microsoft.com/office/powerpoint/2019/9/main/command">
                <pc:docMk/>
                <pc:sldMk cId="2424522790" sldId="1342"/>
                <pc2:cmMk id="{35B7D21E-E38B-4AA9-8B65-DB13F5395A26}"/>
              </pc2:cmMkLst>
            </pc226:cmChg>
            <pc226:cmChg xmlns:pc226="http://schemas.microsoft.com/office/powerpoint/2022/06/main/command" chg="mod">
              <pc226:chgData name="Valentine Lefebvre" userId="8923f283-66d1-4304-a973-1bcac7fcdb80" providerId="ADAL" clId="{D195C913-4808-4BB0-9A89-3B46EB8F4922}" dt="2025-07-18T12:56:41.595" v="3943" actId="20577"/>
              <pc2:cmMkLst xmlns:pc2="http://schemas.microsoft.com/office/powerpoint/2019/9/main/command">
                <pc:docMk/>
                <pc:sldMk cId="2424522790" sldId="1342"/>
                <pc2:cmMk id="{CEF8C736-713F-466D-80DB-DEC09476C020}"/>
              </pc2:cmMkLst>
            </pc226:cmChg>
            <pc226:cmChg xmlns:pc226="http://schemas.microsoft.com/office/powerpoint/2022/06/main/command" chg="mod">
              <pc226:chgData name="Valentine Lefebvre" userId="8923f283-66d1-4304-a973-1bcac7fcdb80" providerId="ADAL" clId="{D195C913-4808-4BB0-9A89-3B46EB8F4922}" dt="2025-07-18T12:56:43.870" v="3944" actId="20577"/>
              <pc2:cmMkLst xmlns:pc2="http://schemas.microsoft.com/office/powerpoint/2019/9/main/command">
                <pc:docMk/>
                <pc:sldMk cId="2424522790" sldId="1342"/>
                <pc2:cmMk id="{811630AA-F043-45E8-9A37-283E9CF9ADDC}"/>
              </pc2:cmMkLst>
            </pc226:cmChg>
            <pc226:cmChg xmlns:pc226="http://schemas.microsoft.com/office/powerpoint/2022/06/main/command" chg="mod">
              <pc226:chgData name="Valentine Lefebvre" userId="8923f283-66d1-4304-a973-1bcac7fcdb80" providerId="ADAL" clId="{D195C913-4808-4BB0-9A89-3B46EB8F4922}" dt="2025-07-18T12:56:41.595" v="3943" actId="20577"/>
              <pc2:cmMkLst xmlns:pc2="http://schemas.microsoft.com/office/powerpoint/2019/9/main/command">
                <pc:docMk/>
                <pc:sldMk cId="2424522790" sldId="1342"/>
                <pc2:cmMk id="{5323BBCF-9DF7-4B0B-B40A-D03EA8F4D84C}"/>
              </pc2:cmMkLst>
            </pc226:cmChg>
            <pc226:cmChg xmlns:pc226="http://schemas.microsoft.com/office/powerpoint/2022/06/main/command" chg="mod">
              <pc226:chgData name="Valentine Lefebvre" userId="8923f283-66d1-4304-a973-1bcac7fcdb80" providerId="ADAL" clId="{D195C913-4808-4BB0-9A89-3B46EB8F4922}" dt="2025-07-18T12:56:41.595" v="3943" actId="20577"/>
              <pc2:cmMkLst xmlns:pc2="http://schemas.microsoft.com/office/powerpoint/2019/9/main/command">
                <pc:docMk/>
                <pc:sldMk cId="2424522790" sldId="1342"/>
                <pc2:cmMk id="{B372F5F1-D41C-405B-AC19-D0B6F62AB57D}"/>
              </pc2:cmMkLst>
            </pc226:cmChg>
            <pc226:cmChg xmlns:pc226="http://schemas.microsoft.com/office/powerpoint/2022/06/main/command" chg="mod">
              <pc226:chgData name="Valentine Lefebvre" userId="8923f283-66d1-4304-a973-1bcac7fcdb80" providerId="ADAL" clId="{D195C913-4808-4BB0-9A89-3B46EB8F4922}" dt="2025-07-18T12:56:41.595" v="3943" actId="20577"/>
              <pc2:cmMkLst xmlns:pc2="http://schemas.microsoft.com/office/powerpoint/2019/9/main/command">
                <pc:docMk/>
                <pc:sldMk cId="2424522790" sldId="1342"/>
                <pc2:cmMk id="{206E82F9-2CCF-42D7-B44C-58F84025E43D}"/>
              </pc2:cmMkLst>
            </pc226:cmChg>
          </p:ext>
        </pc:extLst>
      </pc:sldChg>
      <pc:sldChg chg="delSp modSp add mod modTransition">
        <pc:chgData name="Valentine Lefebvre" userId="8923f283-66d1-4304-a973-1bcac7fcdb80" providerId="ADAL" clId="{D195C913-4808-4BB0-9A89-3B46EB8F4922}" dt="2025-07-18T16:56:15.458" v="6777"/>
        <pc:sldMkLst>
          <pc:docMk/>
          <pc:sldMk cId="941956382" sldId="1343"/>
        </pc:sldMkLst>
      </pc:sldChg>
      <pc:sldChg chg="add del ord">
        <pc:chgData name="Valentine Lefebvre" userId="8923f283-66d1-4304-a973-1bcac7fcdb80" providerId="ADAL" clId="{D195C913-4808-4BB0-9A89-3B46EB8F4922}" dt="2025-07-18T12:44:17.262" v="3693" actId="47"/>
        <pc:sldMkLst>
          <pc:docMk/>
          <pc:sldMk cId="2612858008" sldId="1343"/>
        </pc:sldMkLst>
      </pc:sldChg>
      <pc:sldChg chg="addSp delSp modSp add mod modTransition">
        <pc:chgData name="Valentine Lefebvre" userId="8923f283-66d1-4304-a973-1bcac7fcdb80" providerId="ADAL" clId="{D195C913-4808-4BB0-9A89-3B46EB8F4922}" dt="2025-07-18T17:16:39.922" v="6939" actId="13926"/>
        <pc:sldMkLst>
          <pc:docMk/>
          <pc:sldMk cId="1014201325" sldId="1344"/>
        </pc:sldMkLst>
      </pc:sldChg>
      <pc:sldChg chg="addSp delSp modSp add mod modTransition">
        <pc:chgData name="Valentine Lefebvre" userId="8923f283-66d1-4304-a973-1bcac7fcdb80" providerId="ADAL" clId="{D195C913-4808-4BB0-9A89-3B46EB8F4922}" dt="2025-07-21T12:27:48.964" v="7228" actId="13926"/>
        <pc:sldMkLst>
          <pc:docMk/>
          <pc:sldMk cId="2619887660" sldId="1345"/>
        </pc:sldMkLst>
      </pc:sldChg>
      <pc:sldChg chg="delSp modSp add mod ord modTransition">
        <pc:chgData name="Valentine Lefebvre" userId="8923f283-66d1-4304-a973-1bcac7fcdb80" providerId="ADAL" clId="{D195C913-4808-4BB0-9A89-3B46EB8F4922}" dt="2025-07-18T16:48:25.811" v="6745"/>
        <pc:sldMkLst>
          <pc:docMk/>
          <pc:sldMk cId="3753673438" sldId="1346"/>
        </pc:sldMkLst>
      </pc:sldChg>
      <pc:sldChg chg="modSp add mod modTransition">
        <pc:chgData name="Valentine Lefebvre" userId="8923f283-66d1-4304-a973-1bcac7fcdb80" providerId="ADAL" clId="{D195C913-4808-4BB0-9A89-3B46EB8F4922}" dt="2025-07-18T16:48:25.811" v="6745"/>
        <pc:sldMkLst>
          <pc:docMk/>
          <pc:sldMk cId="3412339426" sldId="1347"/>
        </pc:sldMkLst>
      </pc:sldChg>
      <pc:sldChg chg="modSp add mod modTransition">
        <pc:chgData name="Valentine Lefebvre" userId="8923f283-66d1-4304-a973-1bcac7fcdb80" providerId="ADAL" clId="{D195C913-4808-4BB0-9A89-3B46EB8F4922}" dt="2025-07-18T18:34:20.796" v="7220"/>
        <pc:sldMkLst>
          <pc:docMk/>
          <pc:sldMk cId="3815428729" sldId="1348"/>
        </pc:sldMkLst>
      </pc:sldChg>
      <pc:sldChg chg="modSp add mod modTransition">
        <pc:chgData name="Valentine Lefebvre" userId="8923f283-66d1-4304-a973-1bcac7fcdb80" providerId="ADAL" clId="{D195C913-4808-4BB0-9A89-3B46EB8F4922}" dt="2025-07-18T18:34:13.520" v="7217" actId="20577"/>
        <pc:sldMkLst>
          <pc:docMk/>
          <pc:sldMk cId="455760502" sldId="1349"/>
        </pc:sldMkLst>
      </pc:sldChg>
      <pc:sldMasterChg chg="delSp modSp mod modSldLayout">
        <pc:chgData name="Valentine Lefebvre" userId="8923f283-66d1-4304-a973-1bcac7fcdb80" providerId="ADAL" clId="{D195C913-4808-4BB0-9A89-3B46EB8F4922}" dt="2025-07-18T12:44:05.874" v="3692" actId="478"/>
        <pc:sldMasterMkLst>
          <pc:docMk/>
          <pc:sldMasterMk cId="1359329135" sldId="2147483660"/>
        </pc:sldMasterMkLst>
        <pc:sldLayoutChg chg="delSp modSp mod">
          <pc:chgData name="Valentine Lefebvre" userId="8923f283-66d1-4304-a973-1bcac7fcdb80" providerId="ADAL" clId="{D195C913-4808-4BB0-9A89-3B46EB8F4922}" dt="2025-07-18T12:44:05.874" v="3692" actId="478"/>
          <pc:sldLayoutMkLst>
            <pc:docMk/>
            <pc:sldMasterMk cId="1359329135" sldId="2147483660"/>
            <pc:sldLayoutMk cId="3109166241" sldId="2147483672"/>
          </pc:sldLayoutMkLst>
        </pc:sldLayoutChg>
        <pc:sldLayoutChg chg="addSp delSp modSp mod">
          <pc:chgData name="Valentine Lefebvre" userId="8923f283-66d1-4304-a973-1bcac7fcdb80" providerId="ADAL" clId="{D195C913-4808-4BB0-9A89-3B46EB8F4922}" dt="2025-06-10T15:21:38.405" v="1530" actId="21"/>
          <pc:sldLayoutMkLst>
            <pc:docMk/>
            <pc:sldMasterMk cId="1359329135" sldId="2147483660"/>
            <pc:sldLayoutMk cId="284663605" sldId="2147483673"/>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r>
              <a:rPr lang="fr-FR" sz="1000" b="1" i="0" u="none" strike="noStrike" kern="1200" spc="0" baseline="0">
                <a:solidFill>
                  <a:schemeClr val="accent5">
                    <a:lumMod val="75000"/>
                  </a:schemeClr>
                </a:solidFill>
                <a:latin typeface="Arial" panose="020B0604020202020204" pitchFamily="34" charset="0"/>
                <a:ea typeface="+mn-ea"/>
                <a:cs typeface="Arial" panose="020B0604020202020204" pitchFamily="34" charset="0"/>
              </a:rPr>
              <a:t>Part des femmes</a:t>
            </a:r>
          </a:p>
        </c:rich>
      </c:tx>
      <c:layout>
        <c:manualLayout>
          <c:xMode val="edge"/>
          <c:yMode val="edge"/>
          <c:x val="0.17303575231670654"/>
          <c:y val="0.21047572485685165"/>
        </c:manualLayout>
      </c:layout>
      <c:overlay val="0"/>
      <c:spPr>
        <a:noFill/>
        <a:ln>
          <a:noFill/>
        </a:ln>
        <a:effectLst/>
      </c:spPr>
      <c:txPr>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9.6211804320196798E-2"/>
          <c:y val="0.35126776702775836"/>
          <c:w val="0.48596883784863659"/>
          <c:h val="0.42922191457147824"/>
        </c:manualLayout>
      </c:layout>
      <c:barChart>
        <c:barDir val="col"/>
        <c:grouping val="percentStacked"/>
        <c:varyColors val="0"/>
        <c:ser>
          <c:idx val="0"/>
          <c:order val="0"/>
          <c:tx>
            <c:strRef>
              <c:f>Sheet1!$B$1</c:f>
              <c:strCache>
                <c:ptCount val="1"/>
                <c:pt idx="0">
                  <c:v>Series 1</c:v>
                </c:pt>
              </c:strCache>
            </c:strRef>
          </c:tx>
          <c:spPr>
            <a:solidFill>
              <a:schemeClr val="accent5">
                <a:lumMod val="75000"/>
              </a:schemeClr>
            </a:solidFill>
            <a:ln>
              <a:noFill/>
            </a:ln>
            <a:effectLst/>
          </c:spPr>
          <c:invertIfNegative val="0"/>
          <c:dPt>
            <c:idx val="1"/>
            <c:invertIfNegative val="0"/>
            <c:bubble3D val="0"/>
            <c:spPr>
              <a:solidFill>
                <a:schemeClr val="tx2">
                  <a:lumMod val="40000"/>
                  <a:lumOff val="60000"/>
                </a:schemeClr>
              </a:solidFill>
              <a:ln>
                <a:noFill/>
              </a:ln>
              <a:effectLst/>
            </c:spPr>
            <c:extLst>
              <c:ext xmlns:c16="http://schemas.microsoft.com/office/drawing/2014/chart" uri="{C3380CC4-5D6E-409C-BE32-E72D297353CC}">
                <c16:uniqueId val="{00000000-5F60-4098-A02C-C3DDE95DD704}"/>
              </c:ext>
            </c:extLst>
          </c:dPt>
          <c:dLbls>
            <c:dLbl>
              <c:idx val="0"/>
              <c:layout>
                <c:manualLayout>
                  <c:x val="0"/>
                  <c:y val="-6.0135921387671896E-2"/>
                </c:manualLayout>
              </c:layout>
              <c:tx>
                <c:rich>
                  <a:bodyPr/>
                  <a:lstStyle/>
                  <a:p>
                    <a:fld id="{9B9E2F08-038D-4677-AF02-ABAF1D126708}" type="VALUE">
                      <a:rPr lang="en-US" sz="1100" b="1" i="0" u="none" strike="noStrike" kern="1200" baseline="0">
                        <a:solidFill>
                          <a:prstClr val="white"/>
                        </a:solidFill>
                        <a:latin typeface="Arial" panose="020B0604020202020204" pitchFamily="34" charset="0"/>
                        <a:ea typeface="+mn-ea"/>
                        <a:cs typeface="Arial" panose="020B0604020202020204" pitchFamily="34" charset="0"/>
                      </a:rPr>
                      <a:pPr/>
                      <a:t>[VALUE]</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5C8-4957-8EFA-42E53C1997A6}"/>
                </c:ext>
              </c:extLst>
            </c:dLbl>
            <c:spPr>
              <a:noFill/>
              <a:ln>
                <a:noFill/>
              </a:ln>
              <a:effectLst/>
            </c:spPr>
            <c:txPr>
              <a:bodyPr rot="0" spcFirstLastPara="1" vertOverflow="ellipsis" vert="horz" wrap="square" lIns="38100" tIns="19050" rIns="38100" bIns="19050" anchor="ctr" anchorCtr="1">
                <a:spAutoFit/>
              </a:bodyPr>
              <a:lstStyle/>
              <a:p>
                <a:pPr>
                  <a:defRPr lang="en-US" sz="1100" b="1" i="0" u="none" strike="noStrike" kern="1200" baseline="0">
                    <a:solidFill>
                      <a:schemeClr val="bg1"/>
                    </a:solidFill>
                    <a:latin typeface="Arial" panose="020B06040202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OCO</c:v>
                </c:pt>
                <c:pt idx="1">
                  <c:v>Benchmark**</c:v>
                </c:pt>
              </c:strCache>
            </c:strRef>
          </c:cat>
          <c:val>
            <c:numRef>
              <c:f>Sheet1!$B$2:$B$3</c:f>
              <c:numCache>
                <c:formatCode>0%</c:formatCode>
                <c:ptCount val="2"/>
                <c:pt idx="0">
                  <c:v>0</c:v>
                </c:pt>
                <c:pt idx="1">
                  <c:v>0.22</c:v>
                </c:pt>
              </c:numCache>
            </c:numRef>
          </c:val>
          <c:extLst>
            <c:ext xmlns:c16="http://schemas.microsoft.com/office/drawing/2014/chart" uri="{C3380CC4-5D6E-409C-BE32-E72D297353CC}">
              <c16:uniqueId val="{00000000-6DD0-41D7-AA9D-78DB164EBD54}"/>
            </c:ext>
          </c:extLst>
        </c:ser>
        <c:ser>
          <c:idx val="1"/>
          <c:order val="1"/>
          <c:tx>
            <c:strRef>
              <c:f>Sheet1!$C$1</c:f>
              <c:strCache>
                <c:ptCount val="1"/>
                <c:pt idx="0">
                  <c:v>Series 2</c:v>
                </c:pt>
              </c:strCache>
            </c:strRef>
          </c:tx>
          <c:spPr>
            <a:solidFill>
              <a:schemeClr val="accent6"/>
            </a:solidFill>
            <a:ln>
              <a:noFill/>
            </a:ln>
            <a:effectLst/>
          </c:spPr>
          <c:invertIfNegative val="0"/>
          <c:dLbls>
            <c:delete val="1"/>
          </c:dLbls>
          <c:cat>
            <c:strRef>
              <c:f>Sheet1!$A$2:$A$3</c:f>
              <c:strCache>
                <c:ptCount val="2"/>
                <c:pt idx="0">
                  <c:v>OCO</c:v>
                </c:pt>
                <c:pt idx="1">
                  <c:v>Benchmark**</c:v>
                </c:pt>
              </c:strCache>
            </c:strRef>
          </c:cat>
          <c:val>
            <c:numRef>
              <c:f>Sheet1!$C$2:$C$3</c:f>
              <c:numCache>
                <c:formatCode>0%</c:formatCode>
                <c:ptCount val="2"/>
                <c:pt idx="0">
                  <c:v>1</c:v>
                </c:pt>
                <c:pt idx="1">
                  <c:v>0.78</c:v>
                </c:pt>
              </c:numCache>
            </c:numRef>
          </c:val>
          <c:extLst>
            <c:ext xmlns:c16="http://schemas.microsoft.com/office/drawing/2014/chart" uri="{C3380CC4-5D6E-409C-BE32-E72D297353CC}">
              <c16:uniqueId val="{00000001-6DD0-41D7-AA9D-78DB164EBD54}"/>
            </c:ext>
          </c:extLst>
        </c:ser>
        <c:dLbls>
          <c:dLblPos val="ctr"/>
          <c:showLegendKey val="0"/>
          <c:showVal val="1"/>
          <c:showCatName val="0"/>
          <c:showSerName val="0"/>
          <c:showPercent val="0"/>
          <c:showBubbleSize val="0"/>
        </c:dLbls>
        <c:gapWidth val="150"/>
        <c:overlap val="100"/>
        <c:axId val="1055522752"/>
        <c:axId val="1055524192"/>
      </c:barChart>
      <c:catAx>
        <c:axId val="1055522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1055524192"/>
        <c:crosses val="autoZero"/>
        <c:auto val="1"/>
        <c:lblAlgn val="ctr"/>
        <c:lblOffset val="100"/>
        <c:noMultiLvlLbl val="0"/>
      </c:catAx>
      <c:valAx>
        <c:axId val="1055524192"/>
        <c:scaling>
          <c:orientation val="minMax"/>
        </c:scaling>
        <c:delete val="1"/>
        <c:axPos val="l"/>
        <c:numFmt formatCode="0%" sourceLinked="1"/>
        <c:majorTickMark val="none"/>
        <c:minorTickMark val="none"/>
        <c:tickLblPos val="nextTo"/>
        <c:crossAx val="10555227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r>
              <a:rPr lang="fr-FR" sz="1000" b="1" i="0" u="none" strike="noStrike" kern="1200" spc="0" baseline="0">
                <a:solidFill>
                  <a:schemeClr val="accent5">
                    <a:lumMod val="75000"/>
                  </a:schemeClr>
                </a:solidFill>
                <a:latin typeface="Arial" panose="020B0604020202020204" pitchFamily="34" charset="0"/>
                <a:ea typeface="+mn-ea"/>
                <a:cs typeface="Arial" panose="020B0604020202020204" pitchFamily="34" charset="0"/>
              </a:rPr>
              <a:t>Part des indépendants</a:t>
            </a:r>
          </a:p>
        </c:rich>
      </c:tx>
      <c:layout>
        <c:manualLayout>
          <c:xMode val="edge"/>
          <c:yMode val="edge"/>
          <c:x val="0.11490957512696644"/>
          <c:y val="0.21047572485685165"/>
        </c:manualLayout>
      </c:layout>
      <c:overlay val="0"/>
      <c:spPr>
        <a:noFill/>
        <a:ln>
          <a:noFill/>
        </a:ln>
        <a:effectLst/>
      </c:spPr>
      <c:txPr>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9.6211804320196798E-2"/>
          <c:y val="0.35126776702775836"/>
          <c:w val="0.49439489664071973"/>
          <c:h val="0.42922191457147824"/>
        </c:manualLayout>
      </c:layout>
      <c:barChart>
        <c:barDir val="col"/>
        <c:grouping val="percentStacked"/>
        <c:varyColors val="0"/>
        <c:ser>
          <c:idx val="0"/>
          <c:order val="0"/>
          <c:tx>
            <c:strRef>
              <c:f>Sheet1!$B$1</c:f>
              <c:strCache>
                <c:ptCount val="1"/>
                <c:pt idx="0">
                  <c:v>Series 1</c:v>
                </c:pt>
              </c:strCache>
            </c:strRef>
          </c:tx>
          <c:spPr>
            <a:solidFill>
              <a:srgbClr val="556C75"/>
            </a:solidFill>
            <a:ln>
              <a:noFill/>
            </a:ln>
            <a:effectLst/>
          </c:spPr>
          <c:invertIfNegative val="0"/>
          <c:dPt>
            <c:idx val="1"/>
            <c:invertIfNegative val="0"/>
            <c:bubble3D val="0"/>
            <c:spPr>
              <a:solidFill>
                <a:srgbClr val="ADB9CA"/>
              </a:solidFill>
              <a:ln>
                <a:noFill/>
              </a:ln>
              <a:effectLst/>
            </c:spPr>
            <c:extLst>
              <c:ext xmlns:c16="http://schemas.microsoft.com/office/drawing/2014/chart" uri="{C3380CC4-5D6E-409C-BE32-E72D297353CC}">
                <c16:uniqueId val="{00000003-2624-44A4-A688-57F889E7DF47}"/>
              </c:ext>
            </c:extLst>
          </c:dPt>
          <c:dLbls>
            <c:dLbl>
              <c:idx val="0"/>
              <c:layout>
                <c:manualLayout>
                  <c:x val="-3.6050824299187048E-17"/>
                  <c:y val="-6.013592138767189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624-44A4-A688-57F889E7DF47}"/>
                </c:ext>
              </c:extLst>
            </c:dLbl>
            <c:spPr>
              <a:noFill/>
              <a:ln>
                <a:noFill/>
              </a:ln>
              <a:effectLst/>
            </c:spPr>
            <c:txPr>
              <a:bodyPr rot="0" spcFirstLastPara="1" vertOverflow="ellipsis" vert="horz" wrap="square" lIns="38100" tIns="19050" rIns="38100" bIns="19050" anchor="ctr" anchorCtr="1">
                <a:spAutoFit/>
              </a:bodyPr>
              <a:lstStyle/>
              <a:p>
                <a:pPr>
                  <a:defRPr lang="en-US" sz="1100" b="1" i="0" u="none" strike="noStrike" kern="1200" baseline="0">
                    <a:solidFill>
                      <a:prstClr val="white"/>
                    </a:solidFill>
                    <a:latin typeface="Arial" panose="020B06040202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OCO</c:v>
                </c:pt>
                <c:pt idx="1">
                  <c:v>Benchmark*</c:v>
                </c:pt>
              </c:strCache>
            </c:strRef>
          </c:cat>
          <c:val>
            <c:numRef>
              <c:f>Sheet1!$B$2:$B$3</c:f>
              <c:numCache>
                <c:formatCode>0%</c:formatCode>
                <c:ptCount val="2"/>
                <c:pt idx="0">
                  <c:v>0</c:v>
                </c:pt>
                <c:pt idx="1">
                  <c:v>0.15</c:v>
                </c:pt>
              </c:numCache>
            </c:numRef>
          </c:val>
          <c:extLst>
            <c:ext xmlns:c16="http://schemas.microsoft.com/office/drawing/2014/chart" uri="{C3380CC4-5D6E-409C-BE32-E72D297353CC}">
              <c16:uniqueId val="{00000000-2624-44A4-A688-57F889E7DF47}"/>
            </c:ext>
          </c:extLst>
        </c:ser>
        <c:ser>
          <c:idx val="1"/>
          <c:order val="1"/>
          <c:tx>
            <c:strRef>
              <c:f>Sheet1!$C$1</c:f>
              <c:strCache>
                <c:ptCount val="1"/>
                <c:pt idx="0">
                  <c:v>Series 2</c:v>
                </c:pt>
              </c:strCache>
            </c:strRef>
          </c:tx>
          <c:spPr>
            <a:solidFill>
              <a:srgbClr val="D8D8D8"/>
            </a:solidFill>
            <a:ln>
              <a:noFill/>
            </a:ln>
            <a:effectLst/>
          </c:spPr>
          <c:invertIfNegative val="0"/>
          <c:dLbls>
            <c:delete val="1"/>
          </c:dLbls>
          <c:cat>
            <c:strRef>
              <c:f>Sheet1!$A$2:$A$3</c:f>
              <c:strCache>
                <c:ptCount val="2"/>
                <c:pt idx="0">
                  <c:v>OCO</c:v>
                </c:pt>
                <c:pt idx="1">
                  <c:v>Benchmark*</c:v>
                </c:pt>
              </c:strCache>
            </c:strRef>
          </c:cat>
          <c:val>
            <c:numRef>
              <c:f>Sheet1!$C$2:$C$3</c:f>
              <c:numCache>
                <c:formatCode>0%</c:formatCode>
                <c:ptCount val="2"/>
                <c:pt idx="0">
                  <c:v>1</c:v>
                </c:pt>
                <c:pt idx="1">
                  <c:v>0.85</c:v>
                </c:pt>
              </c:numCache>
            </c:numRef>
          </c:val>
          <c:extLst>
            <c:ext xmlns:c16="http://schemas.microsoft.com/office/drawing/2014/chart" uri="{C3380CC4-5D6E-409C-BE32-E72D297353CC}">
              <c16:uniqueId val="{00000001-2624-44A4-A688-57F889E7DF47}"/>
            </c:ext>
          </c:extLst>
        </c:ser>
        <c:dLbls>
          <c:dLblPos val="ctr"/>
          <c:showLegendKey val="0"/>
          <c:showVal val="1"/>
          <c:showCatName val="0"/>
          <c:showSerName val="0"/>
          <c:showPercent val="0"/>
          <c:showBubbleSize val="0"/>
        </c:dLbls>
        <c:gapWidth val="150"/>
        <c:overlap val="100"/>
        <c:axId val="1055522752"/>
        <c:axId val="1055524192"/>
      </c:barChart>
      <c:catAx>
        <c:axId val="1055522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1055524192"/>
        <c:crosses val="autoZero"/>
        <c:auto val="1"/>
        <c:lblAlgn val="ctr"/>
        <c:lblOffset val="100"/>
        <c:noMultiLvlLbl val="0"/>
      </c:catAx>
      <c:valAx>
        <c:axId val="1055524192"/>
        <c:scaling>
          <c:orientation val="minMax"/>
        </c:scaling>
        <c:delete val="1"/>
        <c:axPos val="l"/>
        <c:numFmt formatCode="0%" sourceLinked="1"/>
        <c:majorTickMark val="none"/>
        <c:minorTickMark val="none"/>
        <c:tickLblPos val="nextTo"/>
        <c:crossAx val="10555227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r>
              <a:rPr lang="fr-FR" sz="1000" b="1" i="0" u="none" strike="noStrike" kern="1200" spc="0" baseline="0">
                <a:solidFill>
                  <a:schemeClr val="accent5">
                    <a:lumMod val="75000"/>
                  </a:schemeClr>
                </a:solidFill>
                <a:latin typeface="Arial" panose="020B0604020202020204" pitchFamily="34" charset="0"/>
                <a:ea typeface="+mn-ea"/>
                <a:cs typeface="Arial" panose="020B0604020202020204" pitchFamily="34" charset="0"/>
              </a:rPr>
              <a:t>Part des femmes</a:t>
            </a:r>
          </a:p>
        </c:rich>
      </c:tx>
      <c:layout>
        <c:manualLayout>
          <c:xMode val="edge"/>
          <c:yMode val="edge"/>
          <c:x val="0.17305091044221479"/>
          <c:y val="0.20295873468339265"/>
        </c:manualLayout>
      </c:layout>
      <c:overlay val="0"/>
      <c:spPr>
        <a:noFill/>
        <a:ln>
          <a:noFill/>
        </a:ln>
        <a:effectLst/>
      </c:spPr>
      <c:txPr>
        <a:bodyPr rot="0" spcFirstLastPara="1" vertOverflow="ellipsis" vert="horz" wrap="square" anchor="ctr" anchorCtr="1"/>
        <a:lstStyle/>
        <a:p>
          <a:pPr>
            <a:defRPr lang="fr-FR" sz="1000" b="1" i="0" u="none" strike="noStrike" kern="1200" spc="0" baseline="0" dirty="0" smtClean="0">
              <a:solidFill>
                <a:schemeClr val="accent5">
                  <a:lumMod val="75000"/>
                </a:schemeClr>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9.6211804320196798E-2"/>
          <c:y val="0.35126776702775836"/>
          <c:w val="0.48596883784863659"/>
          <c:h val="0.42922191457147824"/>
        </c:manualLayout>
      </c:layout>
      <c:barChart>
        <c:barDir val="col"/>
        <c:grouping val="percentStacked"/>
        <c:varyColors val="0"/>
        <c:ser>
          <c:idx val="0"/>
          <c:order val="0"/>
          <c:tx>
            <c:strRef>
              <c:f>Sheet1!$B$1</c:f>
              <c:strCache>
                <c:ptCount val="1"/>
                <c:pt idx="0">
                  <c:v>Series 1</c:v>
                </c:pt>
              </c:strCache>
            </c:strRef>
          </c:tx>
          <c:spPr>
            <a:solidFill>
              <a:schemeClr val="accent5">
                <a:lumMod val="75000"/>
              </a:schemeClr>
            </a:solidFill>
            <a:ln>
              <a:noFill/>
            </a:ln>
            <a:effectLst/>
          </c:spPr>
          <c:invertIfNegative val="0"/>
          <c:dPt>
            <c:idx val="1"/>
            <c:invertIfNegative val="0"/>
            <c:bubble3D val="0"/>
            <c:spPr>
              <a:solidFill>
                <a:schemeClr val="tx2">
                  <a:lumMod val="40000"/>
                  <a:lumOff val="60000"/>
                </a:schemeClr>
              </a:solidFill>
              <a:ln>
                <a:noFill/>
              </a:ln>
              <a:effectLst/>
            </c:spPr>
            <c:extLst>
              <c:ext xmlns:c16="http://schemas.microsoft.com/office/drawing/2014/chart" uri="{C3380CC4-5D6E-409C-BE32-E72D297353CC}">
                <c16:uniqueId val="{00000000-5BB4-4F69-97C6-FAEE9392B054}"/>
              </c:ext>
            </c:extLst>
          </c:dPt>
          <c:dLbls>
            <c:dLbl>
              <c:idx val="0"/>
              <c:layout>
                <c:manualLayout>
                  <c:x val="3.9328626285148023E-3"/>
                  <c:y val="-7.5169901734589871E-3"/>
                </c:manualLayout>
              </c:layout>
              <c:tx>
                <c:rich>
                  <a:bodyPr/>
                  <a:lstStyle/>
                  <a:p>
                    <a:fld id="{08021E2D-6658-4EC4-A4DF-224DA5B7D73B}" type="VALUE">
                      <a:rPr lang="en-US" sz="1100" b="1" i="0" u="none" strike="noStrike" kern="1200" baseline="0">
                        <a:solidFill>
                          <a:schemeClr val="bg1"/>
                        </a:solidFill>
                        <a:latin typeface="Arial" panose="020B0604020202020204" pitchFamily="34" charset="0"/>
                        <a:ea typeface="+mn-ea"/>
                        <a:cs typeface="Arial" panose="020B0604020202020204" pitchFamily="34" charset="0"/>
                      </a:rPr>
                      <a:pPr/>
                      <a:t>[VALUE]</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752-4E34-A7F6-949380E84C41}"/>
                </c:ext>
              </c:extLst>
            </c:dLbl>
            <c:dLbl>
              <c:idx val="1"/>
              <c:layout>
                <c:manualLayout>
                  <c:x val="0"/>
                  <c:y val="-1.3780989452175348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BB4-4F69-97C6-FAEE9392B054}"/>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Arial" panose="020B06040202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OCO</c:v>
                </c:pt>
                <c:pt idx="1">
                  <c:v>Benchmark**</c:v>
                </c:pt>
              </c:strCache>
            </c:strRef>
          </c:cat>
          <c:val>
            <c:numRef>
              <c:f>Sheet1!$B$2:$B$3</c:f>
              <c:numCache>
                <c:formatCode>0%</c:formatCode>
                <c:ptCount val="2"/>
                <c:pt idx="0">
                  <c:v>0.5</c:v>
                </c:pt>
                <c:pt idx="1">
                  <c:v>0.22</c:v>
                </c:pt>
              </c:numCache>
            </c:numRef>
          </c:val>
          <c:extLst>
            <c:ext xmlns:c16="http://schemas.microsoft.com/office/drawing/2014/chart" uri="{C3380CC4-5D6E-409C-BE32-E72D297353CC}">
              <c16:uniqueId val="{00000000-C203-473A-8DA9-0CAA4F7EBA37}"/>
            </c:ext>
          </c:extLst>
        </c:ser>
        <c:ser>
          <c:idx val="1"/>
          <c:order val="1"/>
          <c:tx>
            <c:strRef>
              <c:f>Sheet1!$C$1</c:f>
              <c:strCache>
                <c:ptCount val="1"/>
                <c:pt idx="0">
                  <c:v>Series 2</c:v>
                </c:pt>
              </c:strCache>
            </c:strRef>
          </c:tx>
          <c:spPr>
            <a:solidFill>
              <a:schemeClr val="accent6"/>
            </a:solidFill>
            <a:ln>
              <a:noFill/>
            </a:ln>
            <a:effectLst/>
          </c:spPr>
          <c:invertIfNegative val="0"/>
          <c:dLbls>
            <c:delete val="1"/>
          </c:dLbls>
          <c:cat>
            <c:strRef>
              <c:f>Sheet1!$A$2:$A$3</c:f>
              <c:strCache>
                <c:ptCount val="2"/>
                <c:pt idx="0">
                  <c:v>OCO</c:v>
                </c:pt>
                <c:pt idx="1">
                  <c:v>Benchmark**</c:v>
                </c:pt>
              </c:strCache>
            </c:strRef>
          </c:cat>
          <c:val>
            <c:numRef>
              <c:f>Sheet1!$C$2:$C$3</c:f>
              <c:numCache>
                <c:formatCode>0%</c:formatCode>
                <c:ptCount val="2"/>
                <c:pt idx="0">
                  <c:v>0.5</c:v>
                </c:pt>
                <c:pt idx="1">
                  <c:v>0.78</c:v>
                </c:pt>
              </c:numCache>
            </c:numRef>
          </c:val>
          <c:extLst>
            <c:ext xmlns:c16="http://schemas.microsoft.com/office/drawing/2014/chart" uri="{C3380CC4-5D6E-409C-BE32-E72D297353CC}">
              <c16:uniqueId val="{00000001-C203-473A-8DA9-0CAA4F7EBA37}"/>
            </c:ext>
          </c:extLst>
        </c:ser>
        <c:dLbls>
          <c:dLblPos val="ctr"/>
          <c:showLegendKey val="0"/>
          <c:showVal val="1"/>
          <c:showCatName val="0"/>
          <c:showSerName val="0"/>
          <c:showPercent val="0"/>
          <c:showBubbleSize val="0"/>
        </c:dLbls>
        <c:gapWidth val="150"/>
        <c:overlap val="100"/>
        <c:axId val="1055522752"/>
        <c:axId val="1055524192"/>
      </c:barChart>
      <c:catAx>
        <c:axId val="1055522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1055524192"/>
        <c:crosses val="autoZero"/>
        <c:auto val="1"/>
        <c:lblAlgn val="ctr"/>
        <c:lblOffset val="100"/>
        <c:noMultiLvlLbl val="0"/>
      </c:catAx>
      <c:valAx>
        <c:axId val="1055524192"/>
        <c:scaling>
          <c:orientation val="minMax"/>
        </c:scaling>
        <c:delete val="1"/>
        <c:axPos val="l"/>
        <c:numFmt formatCode="0%" sourceLinked="1"/>
        <c:majorTickMark val="none"/>
        <c:minorTickMark val="none"/>
        <c:tickLblPos val="nextTo"/>
        <c:crossAx val="10555227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Feuil1!$B$1</c:f>
              <c:strCache>
                <c:ptCount val="1"/>
                <c:pt idx="0">
                  <c:v>2023</c:v>
                </c:pt>
              </c:strCache>
            </c:strRef>
          </c:tx>
          <c:spPr>
            <a:solidFill>
              <a:schemeClr val="accent2"/>
            </a:solidFill>
            <a:ln>
              <a:noFill/>
            </a:ln>
            <a:effectLst/>
          </c:spPr>
          <c:invertIfNegative val="0"/>
          <c:dLbls>
            <c:dLbl>
              <c:idx val="0"/>
              <c:tx>
                <c:rich>
                  <a:bodyPr/>
                  <a:lstStyle/>
                  <a:p>
                    <a:fld id="{57D3EA8D-2DBA-4D48-A259-B452292B98AF}" type="VALUE">
                      <a:rPr lang="en-US" sz="1200" b="1" i="0" u="none" strike="noStrike" kern="1200" baseline="0">
                        <a:solidFill>
                          <a:srgbClr val="006A4E"/>
                        </a:solidFill>
                        <a:effectLst/>
                        <a:latin typeface="Arial" panose="020B0604020202020204" pitchFamily="34" charset="0"/>
                        <a:ea typeface="+mn-ea"/>
                        <a:cs typeface="Arial" panose="020B0604020202020204" pitchFamily="34" charset="0"/>
                      </a:rPr>
                      <a:pPr/>
                      <a:t>[VALUE]</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EFF8-45A5-A5E6-10D0674E5C6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effectLst/>
                    <a:latin typeface="Arial" panose="020B06040202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Scope 3</c:v>
                </c:pt>
                <c:pt idx="1">
                  <c:v>Scope 2</c:v>
                </c:pt>
                <c:pt idx="2">
                  <c:v>Scope 1</c:v>
                </c:pt>
              </c:strCache>
            </c:strRef>
          </c:cat>
          <c:val>
            <c:numRef>
              <c:f>Feuil1!$B$2:$B$4</c:f>
              <c:numCache>
                <c:formatCode>General</c:formatCode>
                <c:ptCount val="3"/>
                <c:pt idx="0">
                  <c:v>2253</c:v>
                </c:pt>
                <c:pt idx="1">
                  <c:v>845</c:v>
                </c:pt>
                <c:pt idx="2">
                  <c:v>958</c:v>
                </c:pt>
              </c:numCache>
            </c:numRef>
          </c:val>
          <c:extLst>
            <c:ext xmlns:c16="http://schemas.microsoft.com/office/drawing/2014/chart" uri="{C3380CC4-5D6E-409C-BE32-E72D297353CC}">
              <c16:uniqueId val="{00000007-3686-435E-9527-FFD951BF6AAD}"/>
            </c:ext>
          </c:extLst>
        </c:ser>
        <c:dLbls>
          <c:dLblPos val="outEnd"/>
          <c:showLegendKey val="0"/>
          <c:showVal val="1"/>
          <c:showCatName val="0"/>
          <c:showSerName val="0"/>
          <c:showPercent val="0"/>
          <c:showBubbleSize val="0"/>
        </c:dLbls>
        <c:gapWidth val="182"/>
        <c:axId val="1794579616"/>
        <c:axId val="1794576256"/>
        <c:extLst/>
      </c:barChart>
      <c:catAx>
        <c:axId val="179457961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fr-FR"/>
          </a:p>
        </c:txPr>
        <c:crossAx val="1794576256"/>
        <c:crosses val="autoZero"/>
        <c:auto val="1"/>
        <c:lblAlgn val="ctr"/>
        <c:lblOffset val="100"/>
        <c:noMultiLvlLbl val="0"/>
      </c:catAx>
      <c:valAx>
        <c:axId val="1794576256"/>
        <c:scaling>
          <c:orientation val="minMax"/>
        </c:scaling>
        <c:delete val="1"/>
        <c:axPos val="b"/>
        <c:numFmt formatCode="General" sourceLinked="1"/>
        <c:majorTickMark val="out"/>
        <c:minorTickMark val="none"/>
        <c:tickLblPos val="nextTo"/>
        <c:crossAx val="17945796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1" i="0" u="none" strike="noStrike" kern="1200" spc="0" baseline="0">
                <a:solidFill>
                  <a:schemeClr val="accent2"/>
                </a:solidFill>
                <a:latin typeface="Arial" panose="020B0604020202020204" pitchFamily="34" charset="0"/>
                <a:ea typeface="+mn-ea"/>
                <a:cs typeface="Arial" panose="020B0604020202020204" pitchFamily="34" charset="0"/>
              </a:defRPr>
            </a:pPr>
            <a:r>
              <a:rPr lang="en-US" sz="1200"/>
              <a:t>Part </a:t>
            </a:r>
            <a:r>
              <a:rPr lang="en-US" sz="1200" err="1"/>
              <a:t>d'énergie</a:t>
            </a:r>
            <a:r>
              <a:rPr lang="en-US" sz="1200"/>
              <a:t> </a:t>
            </a:r>
            <a:r>
              <a:rPr lang="en-US" sz="1200" err="1"/>
              <a:t>renouvelable</a:t>
            </a:r>
            <a:r>
              <a:rPr lang="en-US" sz="1200"/>
              <a:t> </a:t>
            </a:r>
            <a:r>
              <a:rPr lang="en-US" sz="1200" err="1"/>
              <a:t>consommée</a:t>
            </a:r>
            <a:endParaRPr lang="en-US" sz="1200"/>
          </a:p>
        </c:rich>
      </c:tx>
      <c:layout>
        <c:manualLayout>
          <c:xMode val="edge"/>
          <c:yMode val="edge"/>
          <c:x val="0.14371879738704144"/>
          <c:y val="6.2830727094984225E-3"/>
        </c:manualLayout>
      </c:layout>
      <c:overlay val="0"/>
      <c:spPr>
        <a:noFill/>
        <a:ln>
          <a:noFill/>
        </a:ln>
        <a:effectLst/>
      </c:spPr>
      <c:txPr>
        <a:bodyPr rot="0" spcFirstLastPara="1" vertOverflow="ellipsis" vert="horz" wrap="square" anchor="ctr" anchorCtr="1"/>
        <a:lstStyle/>
        <a:p>
          <a:pPr>
            <a:defRPr sz="1000" b="1" i="0" u="none" strike="noStrike" kern="1200" spc="0" baseline="0">
              <a:solidFill>
                <a:schemeClr val="accent2"/>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39835901877058166"/>
          <c:y val="0.28732229943956883"/>
          <c:w val="0.44461938758685304"/>
          <c:h val="0.57614296010922461"/>
        </c:manualLayout>
      </c:layout>
      <c:barChart>
        <c:barDir val="bar"/>
        <c:grouping val="percentStacked"/>
        <c:varyColors val="0"/>
        <c:ser>
          <c:idx val="0"/>
          <c:order val="0"/>
          <c:tx>
            <c:strRef>
              <c:f>Feuil1!$B$1</c:f>
              <c:strCache>
                <c:ptCount val="1"/>
                <c:pt idx="0">
                  <c:v>Part d'énergie renouvelable consommée</c:v>
                </c:pt>
              </c:strCache>
            </c:strRef>
          </c:tx>
          <c:spPr>
            <a:solidFill>
              <a:srgbClr val="287366"/>
            </a:solidFill>
            <a:ln w="19050">
              <a:solidFill>
                <a:schemeClr val="lt1"/>
              </a:solidFill>
            </a:ln>
            <a:effectLst/>
          </c:spPr>
          <c:invertIfNegative val="0"/>
          <c:dPt>
            <c:idx val="0"/>
            <c:invertIfNegative val="0"/>
            <c:bubble3D val="0"/>
            <c:spPr>
              <a:solidFill>
                <a:srgbClr val="40B6A2"/>
              </a:solidFill>
              <a:ln w="19050">
                <a:solidFill>
                  <a:schemeClr val="lt1"/>
                </a:solidFill>
              </a:ln>
              <a:effectLst/>
            </c:spPr>
            <c:extLst>
              <c:ext xmlns:c16="http://schemas.microsoft.com/office/drawing/2014/chart" uri="{C3380CC4-5D6E-409C-BE32-E72D297353CC}">
                <c16:uniqueId val="{00000001-C030-4B95-B2F7-B5A1FEE6D506}"/>
              </c:ext>
            </c:extLst>
          </c:dPt>
          <c:dPt>
            <c:idx val="1"/>
            <c:invertIfNegative val="0"/>
            <c:bubble3D val="0"/>
            <c:spPr>
              <a:solidFill>
                <a:srgbClr val="287366"/>
              </a:solidFill>
              <a:ln w="19050">
                <a:solidFill>
                  <a:schemeClr val="lt1"/>
                </a:solidFill>
              </a:ln>
              <a:effectLst/>
            </c:spPr>
            <c:extLst>
              <c:ext xmlns:c16="http://schemas.microsoft.com/office/drawing/2014/chart" uri="{C3380CC4-5D6E-409C-BE32-E72D297353CC}">
                <c16:uniqueId val="{00000003-C030-4B95-B2F7-B5A1FEE6D506}"/>
              </c:ext>
            </c:extLst>
          </c:dPt>
          <c:dLbls>
            <c:dLbl>
              <c:idx val="0"/>
              <c:layout>
                <c:manualLayout>
                  <c:x val="7.8281384594285061E-2"/>
                  <c:y val="-1.2253651068151945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030-4B95-B2F7-B5A1FEE6D506}"/>
                </c:ext>
              </c:extLst>
            </c:dLbl>
            <c:dLbl>
              <c:idx val="1"/>
              <c:layout>
                <c:manualLayout>
                  <c:x val="9.785173074285644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030-4B95-B2F7-B5A1FEE6D506}"/>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rgbClr val="006A4E"/>
                    </a:solidFill>
                    <a:effectLst/>
                    <a:latin typeface="Arial" panose="020B06040202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Benchmark*</c:v>
                </c:pt>
                <c:pt idx="1">
                  <c:v>OCO</c:v>
                </c:pt>
              </c:strCache>
            </c:strRef>
          </c:cat>
          <c:val>
            <c:numRef>
              <c:f>Feuil1!$B$2:$B$3</c:f>
              <c:numCache>
                <c:formatCode>0.0%</c:formatCode>
                <c:ptCount val="2"/>
                <c:pt idx="0" formatCode="0%">
                  <c:v>8.09E-2</c:v>
                </c:pt>
                <c:pt idx="1">
                  <c:v>4.0000000000000001E-3</c:v>
                </c:pt>
              </c:numCache>
            </c:numRef>
          </c:val>
          <c:extLst>
            <c:ext xmlns:c16="http://schemas.microsoft.com/office/drawing/2014/chart" uri="{C3380CC4-5D6E-409C-BE32-E72D297353CC}">
              <c16:uniqueId val="{00000004-C030-4B95-B2F7-B5A1FEE6D506}"/>
            </c:ext>
          </c:extLst>
        </c:ser>
        <c:ser>
          <c:idx val="1"/>
          <c:order val="1"/>
          <c:tx>
            <c:strRef>
              <c:f>Feuil1!$C$1</c:f>
              <c:strCache>
                <c:ptCount val="1"/>
                <c:pt idx="0">
                  <c:v>Part d'énergie non-renouvelable consommée</c:v>
                </c:pt>
              </c:strCache>
            </c:strRef>
          </c:tx>
          <c:spPr>
            <a:solidFill>
              <a:srgbClr val="D8D8D8"/>
            </a:solidFill>
            <a:ln w="19050">
              <a:solidFill>
                <a:schemeClr val="lt1"/>
              </a:solidFill>
            </a:ln>
            <a:effectLst/>
          </c:spPr>
          <c:invertIfNegative val="0"/>
          <c:dLbls>
            <c:delete val="1"/>
          </c:dLbls>
          <c:cat>
            <c:strRef>
              <c:f>Feuil1!$A$2:$A$3</c:f>
              <c:strCache>
                <c:ptCount val="2"/>
                <c:pt idx="0">
                  <c:v>Benchmark*</c:v>
                </c:pt>
                <c:pt idx="1">
                  <c:v>OCO</c:v>
                </c:pt>
              </c:strCache>
            </c:strRef>
          </c:cat>
          <c:val>
            <c:numRef>
              <c:f>Feuil1!$C$2:$C$3</c:f>
              <c:numCache>
                <c:formatCode>0.0%</c:formatCode>
                <c:ptCount val="2"/>
                <c:pt idx="0" formatCode="0%">
                  <c:v>0.67</c:v>
                </c:pt>
                <c:pt idx="1">
                  <c:v>0.996</c:v>
                </c:pt>
              </c:numCache>
            </c:numRef>
          </c:val>
          <c:extLst>
            <c:ext xmlns:c16="http://schemas.microsoft.com/office/drawing/2014/chart" uri="{C3380CC4-5D6E-409C-BE32-E72D297353CC}">
              <c16:uniqueId val="{00000004-D198-43EA-8BDC-E527EED205B7}"/>
            </c:ext>
          </c:extLst>
        </c:ser>
        <c:dLbls>
          <c:dLblPos val="ctr"/>
          <c:showLegendKey val="0"/>
          <c:showVal val="1"/>
          <c:showCatName val="0"/>
          <c:showSerName val="0"/>
          <c:showPercent val="0"/>
          <c:showBubbleSize val="0"/>
        </c:dLbls>
        <c:gapWidth val="100"/>
        <c:overlap val="100"/>
        <c:axId val="1011319376"/>
        <c:axId val="1011318896"/>
      </c:barChart>
      <c:valAx>
        <c:axId val="1011318896"/>
        <c:scaling>
          <c:orientation val="minMax"/>
        </c:scaling>
        <c:delete val="1"/>
        <c:axPos val="b"/>
        <c:numFmt formatCode="0%" sourceLinked="1"/>
        <c:majorTickMark val="out"/>
        <c:minorTickMark val="none"/>
        <c:tickLblPos val="nextTo"/>
        <c:crossAx val="1011319376"/>
        <c:crosses val="autoZero"/>
        <c:crossBetween val="between"/>
      </c:valAx>
      <c:catAx>
        <c:axId val="101131937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000" b="1" i="0" u="none" strike="noStrike" kern="1200" spc="0" baseline="0">
                <a:solidFill>
                  <a:schemeClr val="accent5">
                    <a:lumMod val="75000"/>
                  </a:schemeClr>
                </a:solidFill>
                <a:latin typeface="Arial" panose="020B0604020202020204" pitchFamily="34" charset="0"/>
                <a:ea typeface="+mn-ea"/>
                <a:cs typeface="Arial" panose="020B0604020202020204" pitchFamily="34" charset="0"/>
              </a:defRPr>
            </a:pPr>
            <a:endParaRPr lang="fr-FR"/>
          </a:p>
        </c:txPr>
        <c:crossAx val="1011318896"/>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fr-FR" sz="1200" b="1" i="0" u="none" strike="noStrike" kern="1200" spc="0" baseline="0" dirty="0">
                <a:solidFill>
                  <a:schemeClr val="accent3">
                    <a:lumMod val="75000"/>
                  </a:schemeClr>
                </a:solidFill>
                <a:latin typeface="Arial" panose="020B0604020202020204" pitchFamily="34" charset="0"/>
                <a:cs typeface="Arial" panose="020B0604020202020204" pitchFamily="34" charset="0"/>
              </a:rPr>
              <a:t>Part des femmes dans l'effectif total</a:t>
            </a:r>
          </a:p>
        </c:rich>
      </c:tx>
      <c:layout>
        <c:manualLayout>
          <c:xMode val="edge"/>
          <c:yMode val="edge"/>
          <c:x val="3.3587642558709864E-2"/>
          <c:y val="8.5614642725526796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3.6525358586466009E-2"/>
          <c:y val="0.19791289028442338"/>
          <c:w val="0.92694928282706801"/>
          <c:h val="0.57378139578083853"/>
        </c:manualLayout>
      </c:layout>
      <c:barChart>
        <c:barDir val="bar"/>
        <c:grouping val="stacked"/>
        <c:varyColors val="0"/>
        <c:ser>
          <c:idx val="0"/>
          <c:order val="0"/>
          <c:tx>
            <c:strRef>
              <c:f>Feuil1!$B$1</c:f>
              <c:strCache>
                <c:ptCount val="1"/>
                <c:pt idx="0">
                  <c:v>Femmes</c:v>
                </c:pt>
              </c:strCache>
            </c:strRef>
          </c:tx>
          <c:spPr>
            <a:solidFill>
              <a:schemeClr val="accent3"/>
            </a:solidFill>
            <a:ln>
              <a:noFill/>
            </a:ln>
            <a:effectLst/>
          </c:spPr>
          <c:invertIfNegative val="0"/>
          <c:dLbls>
            <c:dLbl>
              <c:idx val="0"/>
              <c:layout>
                <c:manualLayout>
                  <c:x val="8.3657974136804071E-3"/>
                  <c:y val="3.7032265409886658E-3"/>
                </c:manualLayout>
              </c:layout>
              <c:tx>
                <c:rich>
                  <a:bodyPr/>
                  <a:lstStyle/>
                  <a:p>
                    <a:fld id="{5A1DA095-7F47-4226-96F2-DBFA9FE5DEEE}" type="VALUE">
                      <a:rPr lang="en-US" dirty="0">
                        <a:solidFill>
                          <a:schemeClr val="tx1"/>
                        </a:solidFill>
                      </a:rPr>
                      <a:pPr/>
                      <a:t>[VALUE]</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66A-453E-9DF0-026422E0E38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3"/>
                    </a:solidFill>
                    <a:latin typeface="Arial" panose="020B0604020202020204" pitchFamily="34" charset="0"/>
                    <a:ea typeface="+mn-ea"/>
                    <a:cs typeface="Arial" panose="020B0604020202020204" pitchFamily="34" charset="0"/>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c:f>
              <c:strCache>
                <c:ptCount val="1"/>
                <c:pt idx="0">
                  <c:v>%  de femmes dans l'effectif</c:v>
                </c:pt>
              </c:strCache>
            </c:strRef>
          </c:cat>
          <c:val>
            <c:numRef>
              <c:f>Feuil1!$B$2</c:f>
              <c:numCache>
                <c:formatCode>0%</c:formatCode>
                <c:ptCount val="1"/>
                <c:pt idx="0">
                  <c:v>0.22</c:v>
                </c:pt>
              </c:numCache>
            </c:numRef>
          </c:val>
          <c:extLst>
            <c:ext xmlns:c16="http://schemas.microsoft.com/office/drawing/2014/chart" uri="{C3380CC4-5D6E-409C-BE32-E72D297353CC}">
              <c16:uniqueId val="{00000001-466A-453E-9DF0-026422E0E38A}"/>
            </c:ext>
          </c:extLst>
        </c:ser>
        <c:ser>
          <c:idx val="1"/>
          <c:order val="1"/>
          <c:tx>
            <c:strRef>
              <c:f>Feuil1!$C$1</c:f>
              <c:strCache>
                <c:ptCount val="1"/>
                <c:pt idx="0">
                  <c:v>Hommes</c:v>
                </c:pt>
              </c:strCache>
            </c:strRef>
          </c:tx>
          <c:spPr>
            <a:solidFill>
              <a:schemeClr val="accent2"/>
            </a:solidFill>
            <a:ln>
              <a:noFill/>
            </a:ln>
            <a:effectLst/>
          </c:spPr>
          <c:invertIfNegative val="0"/>
          <c:dPt>
            <c:idx val="0"/>
            <c:invertIfNegative val="0"/>
            <c:bubble3D val="0"/>
            <c:spPr>
              <a:solidFill>
                <a:schemeClr val="bg1">
                  <a:lumMod val="95000"/>
                </a:schemeClr>
              </a:solidFill>
              <a:ln>
                <a:noFill/>
              </a:ln>
              <a:effectLst/>
            </c:spPr>
            <c:extLst>
              <c:ext xmlns:c16="http://schemas.microsoft.com/office/drawing/2014/chart" uri="{C3380CC4-5D6E-409C-BE32-E72D297353CC}">
                <c16:uniqueId val="{00000003-466A-453E-9DF0-026422E0E38A}"/>
              </c:ext>
            </c:extLst>
          </c:dPt>
          <c:dLbls>
            <c:delete val="1"/>
          </c:dLbls>
          <c:cat>
            <c:strRef>
              <c:f>Feuil1!$A$2</c:f>
              <c:strCache>
                <c:ptCount val="1"/>
                <c:pt idx="0">
                  <c:v>%  de femmes dans l'effectif</c:v>
                </c:pt>
              </c:strCache>
            </c:strRef>
          </c:cat>
          <c:val>
            <c:numRef>
              <c:f>Feuil1!$C$2</c:f>
              <c:numCache>
                <c:formatCode>0%</c:formatCode>
                <c:ptCount val="1"/>
                <c:pt idx="0">
                  <c:v>0.68</c:v>
                </c:pt>
              </c:numCache>
            </c:numRef>
          </c:val>
          <c:extLst>
            <c:ext xmlns:c16="http://schemas.microsoft.com/office/drawing/2014/chart" uri="{C3380CC4-5D6E-409C-BE32-E72D297353CC}">
              <c16:uniqueId val="{00000004-466A-453E-9DF0-026422E0E38A}"/>
            </c:ext>
          </c:extLst>
        </c:ser>
        <c:dLbls>
          <c:dLblPos val="inEnd"/>
          <c:showLegendKey val="0"/>
          <c:showVal val="1"/>
          <c:showCatName val="0"/>
          <c:showSerName val="0"/>
          <c:showPercent val="0"/>
          <c:showBubbleSize val="0"/>
        </c:dLbls>
        <c:gapWidth val="150"/>
        <c:overlap val="100"/>
        <c:axId val="1159380832"/>
        <c:axId val="1159374592"/>
      </c:barChart>
      <c:catAx>
        <c:axId val="1159380832"/>
        <c:scaling>
          <c:orientation val="minMax"/>
        </c:scaling>
        <c:delete val="1"/>
        <c:axPos val="l"/>
        <c:numFmt formatCode="General" sourceLinked="1"/>
        <c:majorTickMark val="none"/>
        <c:minorTickMark val="none"/>
        <c:tickLblPos val="nextTo"/>
        <c:crossAx val="1159374592"/>
        <c:crosses val="autoZero"/>
        <c:auto val="1"/>
        <c:lblAlgn val="ctr"/>
        <c:lblOffset val="100"/>
        <c:noMultiLvlLbl val="0"/>
      </c:catAx>
      <c:valAx>
        <c:axId val="1159374592"/>
        <c:scaling>
          <c:orientation val="minMax"/>
        </c:scaling>
        <c:delete val="1"/>
        <c:axPos val="b"/>
        <c:numFmt formatCode="0%" sourceLinked="1"/>
        <c:majorTickMark val="none"/>
        <c:minorTickMark val="none"/>
        <c:tickLblPos val="nextTo"/>
        <c:crossAx val="11593808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1D39FD-5375-4D10-8230-5EB478C42761}" type="datetimeFigureOut">
              <a:rPr lang="fr-FR" smtClean="0"/>
              <a:t>08/10/2025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C0ACB-089A-48BB-AB8A-E3760EBBC035}" type="slidenum">
              <a:rPr lang="fr-FR" smtClean="0"/>
              <a:t>‹#›</a:t>
            </a:fld>
            <a:endParaRPr lang="fr-FR"/>
          </a:p>
        </p:txBody>
      </p:sp>
    </p:spTree>
    <p:extLst>
      <p:ext uri="{BB962C8B-B14F-4D97-AF65-F5344CB8AC3E}">
        <p14:creationId xmlns:p14="http://schemas.microsoft.com/office/powerpoint/2010/main" val="1606573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2</a:t>
            </a:fld>
            <a:endParaRPr lang="fr-FR"/>
          </a:p>
        </p:txBody>
      </p:sp>
    </p:spTree>
    <p:extLst>
      <p:ext uri="{BB962C8B-B14F-4D97-AF65-F5344CB8AC3E}">
        <p14:creationId xmlns:p14="http://schemas.microsoft.com/office/powerpoint/2010/main" val="3068788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4B083-4F19-A6D5-B1CF-DFDDA21D324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2104C17-39BF-1566-65CF-4A18364D4B0C}"/>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BE60B231-19A8-864D-F922-5E415AC106D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ED103928-0930-80CE-706A-26692D1036F7}"/>
              </a:ext>
            </a:extLst>
          </p:cNvPr>
          <p:cNvSpPr>
            <a:spLocks noGrp="1"/>
          </p:cNvSpPr>
          <p:nvPr>
            <p:ph type="sldNum" sz="quarter" idx="5"/>
          </p:nvPr>
        </p:nvSpPr>
        <p:spPr/>
        <p:txBody>
          <a:bodyPr/>
          <a:lstStyle/>
          <a:p>
            <a:fld id="{D3A7EA74-9346-4BC7-BCC5-9CA0C52C10B7}" type="slidenum">
              <a:rPr lang="fr-FR" smtClean="0"/>
              <a:t>14</a:t>
            </a:fld>
            <a:endParaRPr lang="fr-FR"/>
          </a:p>
        </p:txBody>
      </p:sp>
    </p:spTree>
    <p:extLst>
      <p:ext uri="{BB962C8B-B14F-4D97-AF65-F5344CB8AC3E}">
        <p14:creationId xmlns:p14="http://schemas.microsoft.com/office/powerpoint/2010/main" val="1712059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60007-CC7C-EAC0-18D5-BA75A38D725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4E2BAD1-3647-9795-D6FD-CED0635362CD}"/>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723CB7EB-B825-0EAA-E89F-74DE8E8D790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5D6FA9D0-4C88-AA2A-9F6B-46EC8DAAF9F9}"/>
              </a:ext>
            </a:extLst>
          </p:cNvPr>
          <p:cNvSpPr>
            <a:spLocks noGrp="1"/>
          </p:cNvSpPr>
          <p:nvPr>
            <p:ph type="sldNum" sz="quarter" idx="5"/>
          </p:nvPr>
        </p:nvSpPr>
        <p:spPr/>
        <p:txBody>
          <a:bodyPr/>
          <a:lstStyle/>
          <a:p>
            <a:fld id="{D3A7EA74-9346-4BC7-BCC5-9CA0C52C10B7}" type="slidenum">
              <a:rPr lang="fr-FR" smtClean="0"/>
              <a:t>15</a:t>
            </a:fld>
            <a:endParaRPr lang="fr-FR"/>
          </a:p>
        </p:txBody>
      </p:sp>
    </p:spTree>
    <p:extLst>
      <p:ext uri="{BB962C8B-B14F-4D97-AF65-F5344CB8AC3E}">
        <p14:creationId xmlns:p14="http://schemas.microsoft.com/office/powerpoint/2010/main" val="2575424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813B1-F9A0-856D-5939-A901BF4C08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F4421FF-F7D6-C9C5-BC0E-96CEEBA11082}"/>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BFD782BD-CCFE-07E2-7AA6-C4A3EC2C824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DF10109D-68E8-72E7-38B2-2500B0A0BCD2}"/>
              </a:ext>
            </a:extLst>
          </p:cNvPr>
          <p:cNvSpPr>
            <a:spLocks noGrp="1"/>
          </p:cNvSpPr>
          <p:nvPr>
            <p:ph type="sldNum" sz="quarter" idx="5"/>
          </p:nvPr>
        </p:nvSpPr>
        <p:spPr/>
        <p:txBody>
          <a:bodyPr/>
          <a:lstStyle/>
          <a:p>
            <a:fld id="{D3A7EA74-9346-4BC7-BCC5-9CA0C52C10B7}" type="slidenum">
              <a:rPr lang="fr-FR" smtClean="0"/>
              <a:t>16</a:t>
            </a:fld>
            <a:endParaRPr lang="fr-FR"/>
          </a:p>
        </p:txBody>
      </p:sp>
    </p:spTree>
    <p:extLst>
      <p:ext uri="{BB962C8B-B14F-4D97-AF65-F5344CB8AC3E}">
        <p14:creationId xmlns:p14="http://schemas.microsoft.com/office/powerpoint/2010/main" val="2498008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A02C0-A0AC-87DE-A401-48CD7B2D1CA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EF4C9DA-FCED-43F8-3D41-DB42F4D0F230}"/>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ADC879AF-CAE2-651E-B4A3-063835B2EA8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E7CAF7D-B449-57DF-1898-DBAD8B1EF362}"/>
              </a:ext>
            </a:extLst>
          </p:cNvPr>
          <p:cNvSpPr>
            <a:spLocks noGrp="1"/>
          </p:cNvSpPr>
          <p:nvPr>
            <p:ph type="sldNum" sz="quarter" idx="5"/>
          </p:nvPr>
        </p:nvSpPr>
        <p:spPr/>
        <p:txBody>
          <a:bodyPr/>
          <a:lstStyle/>
          <a:p>
            <a:fld id="{D3A7EA74-9346-4BC7-BCC5-9CA0C52C10B7}" type="slidenum">
              <a:rPr lang="fr-FR" smtClean="0"/>
              <a:t>17</a:t>
            </a:fld>
            <a:endParaRPr lang="fr-FR"/>
          </a:p>
        </p:txBody>
      </p:sp>
    </p:spTree>
    <p:extLst>
      <p:ext uri="{BB962C8B-B14F-4D97-AF65-F5344CB8AC3E}">
        <p14:creationId xmlns:p14="http://schemas.microsoft.com/office/powerpoint/2010/main" val="249504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3</a:t>
            </a:fld>
            <a:endParaRPr lang="fr-FR"/>
          </a:p>
        </p:txBody>
      </p:sp>
    </p:spTree>
    <p:extLst>
      <p:ext uri="{BB962C8B-B14F-4D97-AF65-F5344CB8AC3E}">
        <p14:creationId xmlns:p14="http://schemas.microsoft.com/office/powerpoint/2010/main" val="429462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4</a:t>
            </a:fld>
            <a:endParaRPr lang="fr-FR"/>
          </a:p>
        </p:txBody>
      </p:sp>
    </p:spTree>
    <p:extLst>
      <p:ext uri="{BB962C8B-B14F-4D97-AF65-F5344CB8AC3E}">
        <p14:creationId xmlns:p14="http://schemas.microsoft.com/office/powerpoint/2010/main" val="4178411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5</a:t>
            </a:fld>
            <a:endParaRPr lang="fr-FR"/>
          </a:p>
        </p:txBody>
      </p:sp>
    </p:spTree>
    <p:extLst>
      <p:ext uri="{BB962C8B-B14F-4D97-AF65-F5344CB8AC3E}">
        <p14:creationId xmlns:p14="http://schemas.microsoft.com/office/powerpoint/2010/main" val="2210972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6</a:t>
            </a:fld>
            <a:endParaRPr lang="fr-FR"/>
          </a:p>
        </p:txBody>
      </p:sp>
    </p:spTree>
    <p:extLst>
      <p:ext uri="{BB962C8B-B14F-4D97-AF65-F5344CB8AC3E}">
        <p14:creationId xmlns:p14="http://schemas.microsoft.com/office/powerpoint/2010/main" val="768013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3A7EA74-9346-4BC7-BCC5-9CA0C52C10B7}" type="slidenum">
              <a:rPr lang="fr-FR" smtClean="0"/>
              <a:t>8</a:t>
            </a:fld>
            <a:endParaRPr lang="fr-FR"/>
          </a:p>
        </p:txBody>
      </p:sp>
    </p:spTree>
    <p:extLst>
      <p:ext uri="{BB962C8B-B14F-4D97-AF65-F5344CB8AC3E}">
        <p14:creationId xmlns:p14="http://schemas.microsoft.com/office/powerpoint/2010/main" val="50367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96602-DF5A-1910-50EF-449F6239B51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0FF702-EE3E-EB24-2391-982E3BA4B415}"/>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FCB9E761-349A-92EE-2C0E-7EC4CDDCB91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58CB53A8-66E4-63A5-DC52-AEFCA30E9682}"/>
              </a:ext>
            </a:extLst>
          </p:cNvPr>
          <p:cNvSpPr>
            <a:spLocks noGrp="1"/>
          </p:cNvSpPr>
          <p:nvPr>
            <p:ph type="sldNum" sz="quarter" idx="5"/>
          </p:nvPr>
        </p:nvSpPr>
        <p:spPr/>
        <p:txBody>
          <a:bodyPr/>
          <a:lstStyle/>
          <a:p>
            <a:fld id="{D3A7EA74-9346-4BC7-BCC5-9CA0C52C10B7}" type="slidenum">
              <a:rPr lang="fr-FR" smtClean="0"/>
              <a:t>10</a:t>
            </a:fld>
            <a:endParaRPr lang="fr-FR"/>
          </a:p>
        </p:txBody>
      </p:sp>
    </p:spTree>
    <p:extLst>
      <p:ext uri="{BB962C8B-B14F-4D97-AF65-F5344CB8AC3E}">
        <p14:creationId xmlns:p14="http://schemas.microsoft.com/office/powerpoint/2010/main" val="2274524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886B0-D623-9147-C939-AD74AD5ABC5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628BEB9-5D2D-A0F3-285C-CFF31F22D717}"/>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8A41A3DD-364D-8B56-6515-20DFCB15A5D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F9F4282-391A-6013-78F4-A6897FB13059}"/>
              </a:ext>
            </a:extLst>
          </p:cNvPr>
          <p:cNvSpPr>
            <a:spLocks noGrp="1"/>
          </p:cNvSpPr>
          <p:nvPr>
            <p:ph type="sldNum" sz="quarter" idx="5"/>
          </p:nvPr>
        </p:nvSpPr>
        <p:spPr/>
        <p:txBody>
          <a:bodyPr/>
          <a:lstStyle/>
          <a:p>
            <a:fld id="{D3A7EA74-9346-4BC7-BCC5-9CA0C52C10B7}" type="slidenum">
              <a:rPr lang="fr-FR" smtClean="0"/>
              <a:t>11</a:t>
            </a:fld>
            <a:endParaRPr lang="fr-FR"/>
          </a:p>
        </p:txBody>
      </p:sp>
    </p:spTree>
    <p:extLst>
      <p:ext uri="{BB962C8B-B14F-4D97-AF65-F5344CB8AC3E}">
        <p14:creationId xmlns:p14="http://schemas.microsoft.com/office/powerpoint/2010/main" val="1365332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34334-5042-1942-2161-04B920590F7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3C65F6D-342F-57AF-5197-2F754500C363}"/>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B2B8BDBC-D76A-51D7-9A0D-43F4B1F88EAA}"/>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E4B8223B-50D8-8B16-23DF-E878F94B72BF}"/>
              </a:ext>
            </a:extLst>
          </p:cNvPr>
          <p:cNvSpPr>
            <a:spLocks noGrp="1"/>
          </p:cNvSpPr>
          <p:nvPr>
            <p:ph type="sldNum" sz="quarter" idx="5"/>
          </p:nvPr>
        </p:nvSpPr>
        <p:spPr/>
        <p:txBody>
          <a:bodyPr/>
          <a:lstStyle/>
          <a:p>
            <a:fld id="{D3A7EA74-9346-4BC7-BCC5-9CA0C52C10B7}" type="slidenum">
              <a:rPr lang="fr-FR" smtClean="0"/>
              <a:t>13</a:t>
            </a:fld>
            <a:endParaRPr lang="fr-FR"/>
          </a:p>
        </p:txBody>
      </p:sp>
    </p:spTree>
    <p:extLst>
      <p:ext uri="{BB962C8B-B14F-4D97-AF65-F5344CB8AC3E}">
        <p14:creationId xmlns:p14="http://schemas.microsoft.com/office/powerpoint/2010/main" val="155690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7C1EAB-A7E2-8842-8680-0EA994A543AA}"/>
              </a:ext>
            </a:extLst>
          </p:cNvPr>
          <p:cNvSpPr>
            <a:spLocks noGrp="1"/>
          </p:cNvSpPr>
          <p:nvPr>
            <p:ph type="ctrTitle"/>
          </p:nvPr>
        </p:nvSpPr>
        <p:spPr>
          <a:xfrm>
            <a:off x="794951" y="1122363"/>
            <a:ext cx="10462053" cy="2387600"/>
          </a:xfrm>
        </p:spPr>
        <p:txBody>
          <a:bodyPr anchor="t" anchorCtr="0"/>
          <a:lstStyle>
            <a:lvl1pPr algn="l">
              <a:defRPr sz="6001"/>
            </a:lvl1pPr>
          </a:lstStyle>
          <a:p>
            <a:r>
              <a:rPr lang="fr-FR"/>
              <a:t>Modifiez le style du titre</a:t>
            </a:r>
          </a:p>
        </p:txBody>
      </p:sp>
      <p:sp>
        <p:nvSpPr>
          <p:cNvPr id="3" name="Sous-titre 2">
            <a:extLst>
              <a:ext uri="{FF2B5EF4-FFF2-40B4-BE49-F238E27FC236}">
                <a16:creationId xmlns:a16="http://schemas.microsoft.com/office/drawing/2014/main" id="{87B02751-FBCD-954C-AE38-73D9A5CC2333}"/>
              </a:ext>
            </a:extLst>
          </p:cNvPr>
          <p:cNvSpPr>
            <a:spLocks noGrp="1"/>
          </p:cNvSpPr>
          <p:nvPr>
            <p:ph type="subTitle" idx="1"/>
          </p:nvPr>
        </p:nvSpPr>
        <p:spPr>
          <a:xfrm>
            <a:off x="794951" y="3602039"/>
            <a:ext cx="9144000" cy="1655762"/>
          </a:xfrm>
        </p:spPr>
        <p:txBody>
          <a:bodyPr/>
          <a:lstStyle>
            <a:lvl1pPr marL="0" indent="0" algn="l">
              <a:buNone/>
              <a:defRPr sz="2400"/>
            </a:lvl1pPr>
            <a:lvl2pPr marL="457219" indent="0" algn="ctr">
              <a:buNone/>
              <a:defRPr sz="2000"/>
            </a:lvl2pPr>
            <a:lvl3pPr marL="914437" indent="0" algn="ctr">
              <a:buNone/>
              <a:defRPr sz="1800"/>
            </a:lvl3pPr>
            <a:lvl4pPr marL="1371654" indent="0" algn="ctr">
              <a:buNone/>
              <a:defRPr sz="1600"/>
            </a:lvl4pPr>
            <a:lvl5pPr marL="1828873" indent="0" algn="ctr">
              <a:buNone/>
              <a:defRPr sz="1600"/>
            </a:lvl5pPr>
            <a:lvl6pPr marL="2286091" indent="0" algn="ctr">
              <a:buNone/>
              <a:defRPr sz="1600"/>
            </a:lvl6pPr>
            <a:lvl7pPr marL="2743310" indent="0" algn="ctr">
              <a:buNone/>
              <a:defRPr sz="1600"/>
            </a:lvl7pPr>
            <a:lvl8pPr marL="3200529" indent="0" algn="ctr">
              <a:buNone/>
              <a:defRPr sz="1600"/>
            </a:lvl8pPr>
            <a:lvl9pPr marL="3657747"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3B22F7C-318E-1548-B4D8-5FCE99587172}"/>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id="{56F7F5A0-A5EA-6048-8417-F0BEC2BB2445}"/>
              </a:ext>
            </a:extLst>
          </p:cNvPr>
          <p:cNvSpPr>
            <a:spLocks noGrp="1"/>
          </p:cNvSpPr>
          <p:nvPr>
            <p:ph type="ftr" sz="quarter" idx="11"/>
          </p:nvPr>
        </p:nvSpPr>
        <p:spPr/>
        <p:txBody>
          <a:bodyPr/>
          <a:lstStyle/>
          <a:p>
            <a:r>
              <a:rPr lang="fr-FR"/>
              <a:t>Campagne ESG 2024</a:t>
            </a:r>
          </a:p>
        </p:txBody>
      </p:sp>
      <p:sp>
        <p:nvSpPr>
          <p:cNvPr id="6" name="Espace réservé du numéro de diapositive 5">
            <a:extLst>
              <a:ext uri="{FF2B5EF4-FFF2-40B4-BE49-F238E27FC236}">
                <a16:creationId xmlns:a16="http://schemas.microsoft.com/office/drawing/2014/main" id="{9AB88C06-490D-E84B-B444-ADBE5D753637}"/>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1084437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7CCE2E-905E-9D4A-8EBD-6A4E70C7E4C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2DB92CB-84B3-684D-BCCB-8CA78DB4AC9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BE2F616-8199-B147-8A78-86AF1415C329}"/>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id="{750624B2-15F3-D941-A090-0F83FD401688}"/>
              </a:ext>
            </a:extLst>
          </p:cNvPr>
          <p:cNvSpPr>
            <a:spLocks noGrp="1"/>
          </p:cNvSpPr>
          <p:nvPr>
            <p:ph type="ftr" sz="quarter" idx="11"/>
          </p:nvPr>
        </p:nvSpPr>
        <p:spPr/>
        <p:txBody>
          <a:bodyPr/>
          <a:lstStyle/>
          <a:p>
            <a:r>
              <a:rPr lang="fr-FR"/>
              <a:t>Campagne ESG 2024</a:t>
            </a:r>
          </a:p>
        </p:txBody>
      </p:sp>
      <p:sp>
        <p:nvSpPr>
          <p:cNvPr id="6" name="Espace réservé du numéro de diapositive 5">
            <a:extLst>
              <a:ext uri="{FF2B5EF4-FFF2-40B4-BE49-F238E27FC236}">
                <a16:creationId xmlns:a16="http://schemas.microsoft.com/office/drawing/2014/main" id="{6F300857-E1C3-0047-90E1-277842C5DCDE}"/>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3228301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28BB4F0-19EA-5441-A31A-C602514FC7C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264A2C8-1687-9A42-873E-27E6A2D051F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009FE1-E703-0843-A55C-F5BCB3FBF253}"/>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id="{D8728000-66DE-B948-AEAF-2E4523F1B061}"/>
              </a:ext>
            </a:extLst>
          </p:cNvPr>
          <p:cNvSpPr>
            <a:spLocks noGrp="1"/>
          </p:cNvSpPr>
          <p:nvPr>
            <p:ph type="ftr" sz="quarter" idx="11"/>
          </p:nvPr>
        </p:nvSpPr>
        <p:spPr/>
        <p:txBody>
          <a:bodyPr/>
          <a:lstStyle/>
          <a:p>
            <a:r>
              <a:rPr lang="fr-FR"/>
              <a:t>Campagne ESG 2024</a:t>
            </a:r>
          </a:p>
        </p:txBody>
      </p:sp>
      <p:sp>
        <p:nvSpPr>
          <p:cNvPr id="6" name="Espace réservé du numéro de diapositive 5">
            <a:extLst>
              <a:ext uri="{FF2B5EF4-FFF2-40B4-BE49-F238E27FC236}">
                <a16:creationId xmlns:a16="http://schemas.microsoft.com/office/drawing/2014/main" id="{4E7FBA71-FA3C-B34C-8DBC-BFC6B53F2711}"/>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2757339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B5CC0E0-4E69-B527-0AC0-9D15618AD19B}"/>
              </a:ext>
            </a:extLst>
          </p:cNvPr>
          <p:cNvSpPr/>
          <p:nvPr userDrawn="1"/>
        </p:nvSpPr>
        <p:spPr>
          <a:xfrm>
            <a:off x="9707250" y="6267483"/>
            <a:ext cx="1971675" cy="549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14" name="Rectangle 13">
            <a:extLst>
              <a:ext uri="{FF2B5EF4-FFF2-40B4-BE49-F238E27FC236}">
                <a16:creationId xmlns:a16="http://schemas.microsoft.com/office/drawing/2014/main" id="{A1FC6EE6-6280-48C8-BEEF-D66F665E3447}"/>
              </a:ext>
            </a:extLst>
          </p:cNvPr>
          <p:cNvSpPr/>
          <p:nvPr userDrawn="1"/>
        </p:nvSpPr>
        <p:spPr>
          <a:xfrm>
            <a:off x="2" y="1"/>
            <a:ext cx="12192000" cy="1013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1" name="Title 10">
            <a:extLst>
              <a:ext uri="{FF2B5EF4-FFF2-40B4-BE49-F238E27FC236}">
                <a16:creationId xmlns:a16="http://schemas.microsoft.com/office/drawing/2014/main" id="{6361DD19-42FF-49D4-BF84-CB880FAB6BC4}"/>
              </a:ext>
            </a:extLst>
          </p:cNvPr>
          <p:cNvSpPr>
            <a:spLocks noGrp="1"/>
          </p:cNvSpPr>
          <p:nvPr>
            <p:ph type="title"/>
          </p:nvPr>
        </p:nvSpPr>
        <p:spPr>
          <a:xfrm>
            <a:off x="585791" y="290569"/>
            <a:ext cx="9800270" cy="626400"/>
          </a:xfrm>
          <a:prstGeom prst="rect">
            <a:avLst/>
          </a:prstGeom>
        </p:spPr>
        <p:txBody>
          <a:bodyPr lIns="0" tIns="0" rIns="0" bIns="0" anchor="ctr">
            <a:noAutofit/>
          </a:bodyPr>
          <a:lstStyle>
            <a:lvl1pPr>
              <a:lnSpc>
                <a:spcPct val="100000"/>
              </a:lnSpc>
              <a:defRPr sz="2400" b="0">
                <a:latin typeface="Source Sans Pro Light" panose="020B0403030403020204" pitchFamily="34" charset="0"/>
              </a:defRPr>
            </a:lvl1pPr>
          </a:lstStyle>
          <a:p>
            <a:r>
              <a:rPr lang="en-US"/>
              <a:t>Click to edit Master title style</a:t>
            </a:r>
            <a:endParaRPr lang="fr-FR"/>
          </a:p>
        </p:txBody>
      </p:sp>
      <p:sp>
        <p:nvSpPr>
          <p:cNvPr id="13" name="Text Placeholder 12">
            <a:extLst>
              <a:ext uri="{FF2B5EF4-FFF2-40B4-BE49-F238E27FC236}">
                <a16:creationId xmlns:a16="http://schemas.microsoft.com/office/drawing/2014/main" id="{80ABD004-0F95-4103-99D2-A0034A4DF3A2}"/>
              </a:ext>
            </a:extLst>
          </p:cNvPr>
          <p:cNvSpPr>
            <a:spLocks noGrp="1"/>
          </p:cNvSpPr>
          <p:nvPr>
            <p:ph type="body" sz="quarter" idx="10"/>
          </p:nvPr>
        </p:nvSpPr>
        <p:spPr>
          <a:xfrm>
            <a:off x="585791" y="1159110"/>
            <a:ext cx="9800270" cy="432000"/>
          </a:xfrm>
          <a:prstGeom prst="rect">
            <a:avLst/>
          </a:prstGeom>
        </p:spPr>
        <p:txBody>
          <a:bodyPr lIns="0" tIns="0" rIns="0" bIns="0" anchor="ctr"/>
          <a:lstStyle>
            <a:lvl1pPr marL="0" indent="0">
              <a:lnSpc>
                <a:spcPct val="100000"/>
              </a:lnSpc>
              <a:spcBef>
                <a:spcPts val="0"/>
              </a:spcBef>
              <a:buFontTx/>
              <a:buNone/>
              <a:defRPr sz="1200" i="1"/>
            </a:lvl1pPr>
            <a:lvl2pPr marL="457229" indent="0">
              <a:buFontTx/>
              <a:buNone/>
              <a:defRPr sz="1402"/>
            </a:lvl2pPr>
            <a:lvl3pPr marL="914459" indent="0">
              <a:buFontTx/>
              <a:buNone/>
              <a:defRPr sz="1200"/>
            </a:lvl3pPr>
            <a:lvl4pPr marL="1371688" indent="0">
              <a:buFontTx/>
              <a:buNone/>
              <a:defRPr sz="1100"/>
            </a:lvl4pPr>
            <a:lvl5pPr marL="1828918" indent="0">
              <a:buFontTx/>
              <a:buNone/>
              <a:defRPr sz="1100"/>
            </a:lvl5pPr>
          </a:lstStyle>
          <a:p>
            <a:pPr lvl="0"/>
            <a:r>
              <a:rPr lang="en-US"/>
              <a:t>Edit Master text styles</a:t>
            </a:r>
          </a:p>
        </p:txBody>
      </p:sp>
    </p:spTree>
    <p:extLst>
      <p:ext uri="{BB962C8B-B14F-4D97-AF65-F5344CB8AC3E}">
        <p14:creationId xmlns:p14="http://schemas.microsoft.com/office/powerpoint/2010/main" val="31091662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ouverture">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ED0ADFA-7DDC-1745-2C0B-6114C7C9E92E}"/>
              </a:ext>
            </a:extLst>
          </p:cNvPr>
          <p:cNvSpPr/>
          <p:nvPr userDrawn="1"/>
        </p:nvSpPr>
        <p:spPr>
          <a:xfrm>
            <a:off x="0" y="-3477"/>
            <a:ext cx="12192000" cy="6858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fr-FR"/>
          </a:p>
        </p:txBody>
      </p:sp>
      <p:sp>
        <p:nvSpPr>
          <p:cNvPr id="2" name="Title 1"/>
          <p:cNvSpPr>
            <a:spLocks noGrp="1"/>
          </p:cNvSpPr>
          <p:nvPr>
            <p:ph type="ctrTitle" hasCustomPrompt="1"/>
          </p:nvPr>
        </p:nvSpPr>
        <p:spPr>
          <a:xfrm>
            <a:off x="269875" y="1747318"/>
            <a:ext cx="4977243" cy="2538643"/>
          </a:xfrm>
        </p:spPr>
        <p:txBody>
          <a:bodyPr anchor="b"/>
          <a:lstStyle>
            <a:lvl1pPr algn="l">
              <a:defRPr sz="4400">
                <a:solidFill>
                  <a:schemeClr val="bg1"/>
                </a:solidFill>
              </a:defRPr>
            </a:lvl1pPr>
          </a:lstStyle>
          <a:p>
            <a:r>
              <a:rPr lang="en-US" err="1"/>
              <a:t>Titre</a:t>
            </a:r>
            <a:endParaRPr lang="en-US"/>
          </a:p>
        </p:txBody>
      </p:sp>
      <p:sp>
        <p:nvSpPr>
          <p:cNvPr id="3" name="Subtitle 2"/>
          <p:cNvSpPr>
            <a:spLocks noGrp="1"/>
          </p:cNvSpPr>
          <p:nvPr>
            <p:ph type="subTitle" idx="1" hasCustomPrompt="1"/>
          </p:nvPr>
        </p:nvSpPr>
        <p:spPr>
          <a:xfrm>
            <a:off x="269875" y="4375962"/>
            <a:ext cx="4977243" cy="397795"/>
          </a:xfrm>
        </p:spPr>
        <p:txBody>
          <a:bodyPr/>
          <a:lstStyle>
            <a:lvl1pPr marL="0" indent="0" algn="l">
              <a:buNone/>
              <a:defRPr sz="1400" b="0" cap="all" spc="31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Sous-</a:t>
            </a:r>
            <a:r>
              <a:rPr lang="en-US" err="1"/>
              <a:t>titre</a:t>
            </a:r>
            <a:endParaRPr lang="en-US"/>
          </a:p>
        </p:txBody>
      </p:sp>
      <p:sp>
        <p:nvSpPr>
          <p:cNvPr id="5" name="Footer Placeholder 4"/>
          <p:cNvSpPr>
            <a:spLocks noGrp="1"/>
          </p:cNvSpPr>
          <p:nvPr>
            <p:ph type="ftr" sz="quarter" idx="11"/>
          </p:nvPr>
        </p:nvSpPr>
        <p:spPr>
          <a:xfrm>
            <a:off x="0" y="0"/>
            <a:ext cx="0" cy="0"/>
          </a:xfrm>
        </p:spPr>
        <p:txBody>
          <a:bodyPr/>
          <a:lstStyle>
            <a:lvl1pPr>
              <a:defRPr sz="100">
                <a:noFill/>
              </a:defRPr>
            </a:lvl1pPr>
          </a:lstStyle>
          <a:p>
            <a:endParaRPr lang="en-GB"/>
          </a:p>
        </p:txBody>
      </p:sp>
      <p:sp>
        <p:nvSpPr>
          <p:cNvPr id="6" name="Slide Number Placeholder 5"/>
          <p:cNvSpPr>
            <a:spLocks noGrp="1"/>
          </p:cNvSpPr>
          <p:nvPr>
            <p:ph type="sldNum" sz="quarter" idx="12"/>
          </p:nvPr>
        </p:nvSpPr>
        <p:spPr>
          <a:xfrm>
            <a:off x="0" y="6858000"/>
            <a:ext cx="0" cy="0"/>
          </a:xfrm>
        </p:spPr>
        <p:txBody>
          <a:bodyPr/>
          <a:lstStyle>
            <a:lvl1pPr>
              <a:defRPr sz="100">
                <a:noFill/>
              </a:defRPr>
            </a:lvl1pPr>
          </a:lstStyle>
          <a:p>
            <a:fld id="{355F9927-066A-4E42-B902-7FE3DF2732F9}" type="slidenum">
              <a:rPr lang="en-GB" smtClean="0"/>
              <a:pPr/>
              <a:t>‹#›</a:t>
            </a:fld>
            <a:endParaRPr lang="en-GB"/>
          </a:p>
        </p:txBody>
      </p:sp>
      <p:sp>
        <p:nvSpPr>
          <p:cNvPr id="13" name="Espace réservé du texte 12">
            <a:extLst>
              <a:ext uri="{FF2B5EF4-FFF2-40B4-BE49-F238E27FC236}">
                <a16:creationId xmlns:a16="http://schemas.microsoft.com/office/drawing/2014/main" id="{D77C319F-B039-AF74-31C8-76035C902734}"/>
              </a:ext>
            </a:extLst>
          </p:cNvPr>
          <p:cNvSpPr>
            <a:spLocks noGrp="1"/>
          </p:cNvSpPr>
          <p:nvPr>
            <p:ph type="body" sz="quarter" idx="14" hasCustomPrompt="1"/>
          </p:nvPr>
        </p:nvSpPr>
        <p:spPr>
          <a:xfrm>
            <a:off x="269875" y="5203306"/>
            <a:ext cx="3763963" cy="180000"/>
          </a:xfrm>
        </p:spPr>
        <p:txBody>
          <a:bodyPr/>
          <a:lstStyle>
            <a:lvl1pPr>
              <a:defRPr sz="1000" b="0" cap="none" baseline="0">
                <a:solidFill>
                  <a:schemeClr val="bg1"/>
                </a:solidFill>
              </a:defRPr>
            </a:lvl1pPr>
          </a:lstStyle>
          <a:p>
            <a:pPr lvl="0"/>
            <a:r>
              <a:rPr lang="fr-FR"/>
              <a:t>Date</a:t>
            </a:r>
          </a:p>
        </p:txBody>
      </p:sp>
      <p:sp>
        <p:nvSpPr>
          <p:cNvPr id="10" name="Espace réservé pour une image  97">
            <a:extLst>
              <a:ext uri="{FF2B5EF4-FFF2-40B4-BE49-F238E27FC236}">
                <a16:creationId xmlns:a16="http://schemas.microsoft.com/office/drawing/2014/main" id="{1828CDA6-F3C4-0B19-A3F9-FEDE40FCCD7D}"/>
              </a:ext>
            </a:extLst>
          </p:cNvPr>
          <p:cNvSpPr>
            <a:spLocks noGrp="1"/>
          </p:cNvSpPr>
          <p:nvPr>
            <p:ph type="pic" sz="quarter" idx="10"/>
          </p:nvPr>
        </p:nvSpPr>
        <p:spPr>
          <a:xfrm>
            <a:off x="5595165" y="-27710"/>
            <a:ext cx="6624545" cy="6061138"/>
          </a:xfrm>
          <a:custGeom>
            <a:avLst/>
            <a:gdLst>
              <a:gd name="connsiteX0" fmla="*/ 7236238 w 7462235"/>
              <a:gd name="connsiteY0" fmla="*/ 9922 h 6851624"/>
              <a:gd name="connsiteX1" fmla="*/ 7176485 w 7462235"/>
              <a:gd name="connsiteY1" fmla="*/ 12100 h 6851624"/>
              <a:gd name="connsiteX2" fmla="*/ 7216683 w 7462235"/>
              <a:gd name="connsiteY2" fmla="*/ 64854 h 6851624"/>
              <a:gd name="connsiteX3" fmla="*/ 7387649 w 7462235"/>
              <a:gd name="connsiteY3" fmla="*/ 312168 h 6851624"/>
              <a:gd name="connsiteX4" fmla="*/ 7443830 w 7462235"/>
              <a:gd name="connsiteY4" fmla="*/ 404124 h 6851624"/>
              <a:gd name="connsiteX5" fmla="*/ 7451579 w 7462235"/>
              <a:gd name="connsiteY5" fmla="*/ 319427 h 6851624"/>
              <a:gd name="connsiteX6" fmla="*/ 7450127 w 7462235"/>
              <a:gd name="connsiteY6" fmla="*/ 220211 h 6851624"/>
              <a:gd name="connsiteX7" fmla="*/ 7411865 w 7462235"/>
              <a:gd name="connsiteY7" fmla="*/ 164554 h 6851624"/>
              <a:gd name="connsiteX8" fmla="*/ 7299987 w 7462235"/>
              <a:gd name="connsiteY8" fmla="*/ 13552 h 6851624"/>
              <a:gd name="connsiteX9" fmla="*/ 7236238 w 7462235"/>
              <a:gd name="connsiteY9" fmla="*/ 9922 h 6851624"/>
              <a:gd name="connsiteX10" fmla="*/ 241478 w 7462235"/>
              <a:gd name="connsiteY10" fmla="*/ 0 h 6851624"/>
              <a:gd name="connsiteX11" fmla="*/ 3852098 w 7462235"/>
              <a:gd name="connsiteY11" fmla="*/ 0 h 6851624"/>
              <a:gd name="connsiteX12" fmla="*/ 7462235 w 7462235"/>
              <a:gd name="connsiteY12" fmla="*/ 0 h 6851624"/>
              <a:gd name="connsiteX13" fmla="*/ 7462235 w 7462235"/>
              <a:gd name="connsiteY13" fmla="*/ 3177331 h 6851624"/>
              <a:gd name="connsiteX14" fmla="*/ 7455454 w 7462235"/>
              <a:gd name="connsiteY14" fmla="*/ 6354661 h 6851624"/>
              <a:gd name="connsiteX15" fmla="*/ 7351809 w 7462235"/>
              <a:gd name="connsiteY15" fmla="*/ 6398703 h 6851624"/>
              <a:gd name="connsiteX16" fmla="*/ 7319844 w 7462235"/>
              <a:gd name="connsiteY16" fmla="*/ 6412739 h 6851624"/>
              <a:gd name="connsiteX17" fmla="*/ 7282067 w 7462235"/>
              <a:gd name="connsiteY17" fmla="*/ 6429194 h 6851624"/>
              <a:gd name="connsiteX18" fmla="*/ 7118366 w 7462235"/>
              <a:gd name="connsiteY18" fmla="*/ 6497435 h 6851624"/>
              <a:gd name="connsiteX19" fmla="*/ 7067512 w 7462235"/>
              <a:gd name="connsiteY19" fmla="*/ 6516310 h 6851624"/>
              <a:gd name="connsiteX20" fmla="*/ 6680055 w 7462235"/>
              <a:gd name="connsiteY20" fmla="*/ 6646985 h 6851624"/>
              <a:gd name="connsiteX21" fmla="*/ 6620967 w 7462235"/>
              <a:gd name="connsiteY21" fmla="*/ 6664892 h 6851624"/>
              <a:gd name="connsiteX22" fmla="*/ 6560427 w 7462235"/>
              <a:gd name="connsiteY22" fmla="*/ 6681348 h 6851624"/>
              <a:gd name="connsiteX23" fmla="*/ 6210262 w 7462235"/>
              <a:gd name="connsiteY23" fmla="*/ 6761204 h 6851624"/>
              <a:gd name="connsiteX24" fmla="*/ 6151175 w 7462235"/>
              <a:gd name="connsiteY24" fmla="*/ 6772820 h 6851624"/>
              <a:gd name="connsiteX25" fmla="*/ 5941463 w 7462235"/>
              <a:gd name="connsiteY25" fmla="*/ 6806699 h 6851624"/>
              <a:gd name="connsiteX26" fmla="*/ 5579069 w 7462235"/>
              <a:gd name="connsiteY26" fmla="*/ 6845236 h 6851624"/>
              <a:gd name="connsiteX27" fmla="*/ 5390805 w 7462235"/>
              <a:gd name="connsiteY27" fmla="*/ 6851624 h 6851624"/>
              <a:gd name="connsiteX28" fmla="*/ 4942284 w 7462235"/>
              <a:gd name="connsiteY28" fmla="*/ 6851624 h 6851624"/>
              <a:gd name="connsiteX29" fmla="*/ 4917183 w 7462235"/>
              <a:gd name="connsiteY29" fmla="*/ 6850681 h 6851624"/>
              <a:gd name="connsiteX30" fmla="*/ 4665275 w 7462235"/>
              <a:gd name="connsiteY30" fmla="*/ 6831382 h 6851624"/>
              <a:gd name="connsiteX31" fmla="*/ 4556303 w 7462235"/>
              <a:gd name="connsiteY31" fmla="*/ 6819282 h 6851624"/>
              <a:gd name="connsiteX32" fmla="*/ 4464281 w 7462235"/>
              <a:gd name="connsiteY32" fmla="*/ 6807183 h 6851624"/>
              <a:gd name="connsiteX33" fmla="*/ 4384368 w 7462235"/>
              <a:gd name="connsiteY33" fmla="*/ 6794599 h 6851624"/>
              <a:gd name="connsiteX34" fmla="*/ 4108305 w 7462235"/>
              <a:gd name="connsiteY34" fmla="*/ 6744265 h 6851624"/>
              <a:gd name="connsiteX35" fmla="*/ 4052608 w 7462235"/>
              <a:gd name="connsiteY35" fmla="*/ 6732166 h 6851624"/>
              <a:gd name="connsiteX36" fmla="*/ 3839506 w 7462235"/>
              <a:gd name="connsiteY36" fmla="*/ 6679896 h 6851624"/>
              <a:gd name="connsiteX37" fmla="*/ 3294644 w 7462235"/>
              <a:gd name="connsiteY37" fmla="*/ 6500339 h 6851624"/>
              <a:gd name="connsiteX38" fmla="*/ 3221995 w 7462235"/>
              <a:gd name="connsiteY38" fmla="*/ 6470816 h 6851624"/>
              <a:gd name="connsiteX39" fmla="*/ 3105758 w 7462235"/>
              <a:gd name="connsiteY39" fmla="*/ 6421450 h 6851624"/>
              <a:gd name="connsiteX40" fmla="*/ 3023423 w 7462235"/>
              <a:gd name="connsiteY40" fmla="*/ 6384668 h 6851624"/>
              <a:gd name="connsiteX41" fmla="*/ 2890235 w 7462235"/>
              <a:gd name="connsiteY41" fmla="*/ 6320298 h 6851624"/>
              <a:gd name="connsiteX42" fmla="*/ 2718785 w 7462235"/>
              <a:gd name="connsiteY42" fmla="*/ 6193980 h 6851624"/>
              <a:gd name="connsiteX43" fmla="*/ 2680039 w 7462235"/>
              <a:gd name="connsiteY43" fmla="*/ 6049753 h 6851624"/>
              <a:gd name="connsiteX44" fmla="*/ 2716363 w 7462235"/>
              <a:gd name="connsiteY44" fmla="*/ 5908915 h 6851624"/>
              <a:gd name="connsiteX45" fmla="*/ 2929465 w 7462235"/>
              <a:gd name="connsiteY45" fmla="*/ 5789372 h 6851624"/>
              <a:gd name="connsiteX46" fmla="*/ 3137239 w 7462235"/>
              <a:gd name="connsiteY46" fmla="*/ 5850354 h 6851624"/>
              <a:gd name="connsiteX47" fmla="*/ 4955868 w 7462235"/>
              <a:gd name="connsiteY47" fmla="*/ 6320782 h 6851624"/>
              <a:gd name="connsiteX48" fmla="*/ 5447939 w 7462235"/>
              <a:gd name="connsiteY48" fmla="*/ 6320782 h 6851624"/>
              <a:gd name="connsiteX49" fmla="*/ 7408959 w 7462235"/>
              <a:gd name="connsiteY49" fmla="*/ 5776789 h 6851624"/>
              <a:gd name="connsiteX50" fmla="*/ 7450127 w 7462235"/>
              <a:gd name="connsiteY50" fmla="*/ 5755009 h 6851624"/>
              <a:gd name="connsiteX51" fmla="*/ 7451579 w 7462235"/>
              <a:gd name="connsiteY51" fmla="*/ 5669829 h 6851624"/>
              <a:gd name="connsiteX52" fmla="*/ 7452548 w 7462235"/>
              <a:gd name="connsiteY52" fmla="*/ 5584164 h 6851624"/>
              <a:gd name="connsiteX53" fmla="*/ 7424942 w 7462235"/>
              <a:gd name="connsiteY53" fmla="*/ 5599652 h 6851624"/>
              <a:gd name="connsiteX54" fmla="*/ 6946432 w 7462235"/>
              <a:gd name="connsiteY54" fmla="*/ 5833414 h 6851624"/>
              <a:gd name="connsiteX55" fmla="*/ 6498434 w 7462235"/>
              <a:gd name="connsiteY55" fmla="*/ 5992160 h 6851624"/>
              <a:gd name="connsiteX56" fmla="*/ 6319235 w 7462235"/>
              <a:gd name="connsiteY56" fmla="*/ 5992644 h 6851624"/>
              <a:gd name="connsiteX57" fmla="*/ 6154081 w 7462235"/>
              <a:gd name="connsiteY57" fmla="*/ 5771949 h 6851624"/>
              <a:gd name="connsiteX58" fmla="*/ 6286785 w 7462235"/>
              <a:gd name="connsiteY58" fmla="*/ 5501888 h 6851624"/>
              <a:gd name="connsiteX59" fmla="*/ 6427723 w 7462235"/>
              <a:gd name="connsiteY59" fmla="*/ 5452038 h 6851624"/>
              <a:gd name="connsiteX60" fmla="*/ 6612249 w 7462235"/>
              <a:gd name="connsiteY60" fmla="*/ 5387668 h 6851624"/>
              <a:gd name="connsiteX61" fmla="*/ 7395882 w 7462235"/>
              <a:gd name="connsiteY61" fmla="*/ 4987901 h 6851624"/>
              <a:gd name="connsiteX62" fmla="*/ 7452548 w 7462235"/>
              <a:gd name="connsiteY62" fmla="*/ 4949666 h 6851624"/>
              <a:gd name="connsiteX63" fmla="*/ 7452548 w 7462235"/>
              <a:gd name="connsiteY63" fmla="*/ 4863518 h 6851624"/>
              <a:gd name="connsiteX64" fmla="*/ 7449642 w 7462235"/>
              <a:gd name="connsiteY64" fmla="*/ 4776885 h 6851624"/>
              <a:gd name="connsiteX65" fmla="*/ 7428816 w 7462235"/>
              <a:gd name="connsiteY65" fmla="*/ 4790437 h 6851624"/>
              <a:gd name="connsiteX66" fmla="*/ 7360527 w 7462235"/>
              <a:gd name="connsiteY66" fmla="*/ 4838351 h 6851624"/>
              <a:gd name="connsiteX67" fmla="*/ 6791449 w 7462235"/>
              <a:gd name="connsiteY67" fmla="*/ 5156326 h 6851624"/>
              <a:gd name="connsiteX68" fmla="*/ 6754640 w 7462235"/>
              <a:gd name="connsiteY68" fmla="*/ 5173265 h 6851624"/>
              <a:gd name="connsiteX69" fmla="*/ 6684413 w 7462235"/>
              <a:gd name="connsiteY69" fmla="*/ 5202788 h 6851624"/>
              <a:gd name="connsiteX70" fmla="*/ 6612249 w 7462235"/>
              <a:gd name="connsiteY70" fmla="*/ 5232311 h 6851624"/>
              <a:gd name="connsiteX71" fmla="*/ 6195733 w 7462235"/>
              <a:gd name="connsiteY71" fmla="*/ 5368793 h 6851624"/>
              <a:gd name="connsiteX72" fmla="*/ 6149722 w 7462235"/>
              <a:gd name="connsiteY72" fmla="*/ 5380893 h 6851624"/>
              <a:gd name="connsiteX73" fmla="*/ 5972944 w 7462235"/>
              <a:gd name="connsiteY73" fmla="*/ 5420579 h 6851624"/>
              <a:gd name="connsiteX74" fmla="*/ 5912404 w 7462235"/>
              <a:gd name="connsiteY74" fmla="*/ 5432679 h 6851624"/>
              <a:gd name="connsiteX75" fmla="*/ 5844599 w 7462235"/>
              <a:gd name="connsiteY75" fmla="*/ 5444778 h 6851624"/>
              <a:gd name="connsiteX76" fmla="*/ 5767108 w 7462235"/>
              <a:gd name="connsiteY76" fmla="*/ 5456878 h 6851624"/>
              <a:gd name="connsiteX77" fmla="*/ 4994614 w 7462235"/>
              <a:gd name="connsiteY77" fmla="*/ 5493176 h 6851624"/>
              <a:gd name="connsiteX78" fmla="*/ 4650745 w 7462235"/>
              <a:gd name="connsiteY78" fmla="*/ 5458330 h 6851624"/>
              <a:gd name="connsiteX79" fmla="*/ 4592627 w 7462235"/>
              <a:gd name="connsiteY79" fmla="*/ 5449134 h 6851624"/>
              <a:gd name="connsiteX80" fmla="*/ 4491403 w 7462235"/>
              <a:gd name="connsiteY80" fmla="*/ 5432195 h 6851624"/>
              <a:gd name="connsiteX81" fmla="*/ 4483654 w 7462235"/>
              <a:gd name="connsiteY81" fmla="*/ 5503824 h 6851624"/>
              <a:gd name="connsiteX82" fmla="*/ 4483654 w 7462235"/>
              <a:gd name="connsiteY82" fmla="*/ 5578357 h 6851624"/>
              <a:gd name="connsiteX83" fmla="*/ 4535961 w 7462235"/>
              <a:gd name="connsiteY83" fmla="*/ 5587068 h 6851624"/>
              <a:gd name="connsiteX84" fmla="*/ 4786355 w 7462235"/>
              <a:gd name="connsiteY84" fmla="*/ 5621431 h 6851624"/>
              <a:gd name="connsiteX85" fmla="*/ 5001879 w 7462235"/>
              <a:gd name="connsiteY85" fmla="*/ 5706127 h 6851624"/>
              <a:gd name="connsiteX86" fmla="*/ 5079370 w 7462235"/>
              <a:gd name="connsiteY86" fmla="*/ 5894396 h 6851624"/>
              <a:gd name="connsiteX87" fmla="*/ 4995098 w 7462235"/>
              <a:gd name="connsiteY87" fmla="*/ 6089924 h 6851624"/>
              <a:gd name="connsiteX88" fmla="*/ 4863363 w 7462235"/>
              <a:gd name="connsiteY88" fmla="*/ 6156713 h 6851624"/>
              <a:gd name="connsiteX89" fmla="*/ 4662853 w 7462235"/>
              <a:gd name="connsiteY89" fmla="*/ 6148485 h 6851624"/>
              <a:gd name="connsiteX90" fmla="*/ 4573254 w 7462235"/>
              <a:gd name="connsiteY90" fmla="*/ 6136386 h 6851624"/>
              <a:gd name="connsiteX91" fmla="*/ 4430379 w 7462235"/>
              <a:gd name="connsiteY91" fmla="*/ 6115091 h 6851624"/>
              <a:gd name="connsiteX92" fmla="*/ 4362574 w 7462235"/>
              <a:gd name="connsiteY92" fmla="*/ 6102991 h 6851624"/>
              <a:gd name="connsiteX93" fmla="*/ 4302033 w 7462235"/>
              <a:gd name="connsiteY93" fmla="*/ 6090892 h 6851624"/>
              <a:gd name="connsiteX94" fmla="*/ 4243915 w 7462235"/>
              <a:gd name="connsiteY94" fmla="*/ 6078792 h 6851624"/>
              <a:gd name="connsiteX95" fmla="*/ 3960586 w 7462235"/>
              <a:gd name="connsiteY95" fmla="*/ 6008131 h 6851624"/>
              <a:gd name="connsiteX96" fmla="*/ 3766858 w 7462235"/>
              <a:gd name="connsiteY96" fmla="*/ 5914239 h 6851624"/>
              <a:gd name="connsiteX97" fmla="*/ 3693241 w 7462235"/>
              <a:gd name="connsiteY97" fmla="*/ 5735166 h 6851624"/>
              <a:gd name="connsiteX98" fmla="*/ 3705833 w 7462235"/>
              <a:gd name="connsiteY98" fmla="*/ 5649986 h 6851624"/>
              <a:gd name="connsiteX99" fmla="*/ 3963008 w 7462235"/>
              <a:gd name="connsiteY99" fmla="*/ 5462685 h 6851624"/>
              <a:gd name="connsiteX100" fmla="*/ 4127677 w 7462235"/>
              <a:gd name="connsiteY100" fmla="*/ 5495596 h 6851624"/>
              <a:gd name="connsiteX101" fmla="*/ 4346591 w 7462235"/>
              <a:gd name="connsiteY101" fmla="*/ 5551254 h 6851624"/>
              <a:gd name="connsiteX102" fmla="*/ 4415365 w 7462235"/>
              <a:gd name="connsiteY102" fmla="*/ 5565773 h 6851624"/>
              <a:gd name="connsiteX103" fmla="*/ 4467672 w 7462235"/>
              <a:gd name="connsiteY103" fmla="*/ 5575453 h 6851624"/>
              <a:gd name="connsiteX104" fmla="*/ 4473968 w 7462235"/>
              <a:gd name="connsiteY104" fmla="*/ 5500436 h 6851624"/>
              <a:gd name="connsiteX105" fmla="*/ 4463313 w 7462235"/>
              <a:gd name="connsiteY105" fmla="*/ 5425419 h 6851624"/>
              <a:gd name="connsiteX106" fmla="*/ 4321406 w 7462235"/>
              <a:gd name="connsiteY106" fmla="*/ 5397348 h 6851624"/>
              <a:gd name="connsiteX107" fmla="*/ 4268131 w 7462235"/>
              <a:gd name="connsiteY107" fmla="*/ 5384281 h 6851624"/>
              <a:gd name="connsiteX108" fmla="*/ 4219699 w 7462235"/>
              <a:gd name="connsiteY108" fmla="*/ 5372181 h 6851624"/>
              <a:gd name="connsiteX109" fmla="*/ 4183375 w 7462235"/>
              <a:gd name="connsiteY109" fmla="*/ 5362018 h 6851624"/>
              <a:gd name="connsiteX110" fmla="*/ 4142207 w 7462235"/>
              <a:gd name="connsiteY110" fmla="*/ 5350402 h 6851624"/>
              <a:gd name="connsiteX111" fmla="*/ 4101040 w 7462235"/>
              <a:gd name="connsiteY111" fmla="*/ 5338302 h 6851624"/>
              <a:gd name="connsiteX112" fmla="*/ 4045343 w 7462235"/>
              <a:gd name="connsiteY112" fmla="*/ 5321363 h 6851624"/>
              <a:gd name="connsiteX113" fmla="*/ 3987224 w 7462235"/>
              <a:gd name="connsiteY113" fmla="*/ 5302972 h 6851624"/>
              <a:gd name="connsiteX114" fmla="*/ 3738767 w 7462235"/>
              <a:gd name="connsiteY114" fmla="*/ 5210048 h 6851624"/>
              <a:gd name="connsiteX115" fmla="*/ 3575550 w 7462235"/>
              <a:gd name="connsiteY115" fmla="*/ 5139871 h 6851624"/>
              <a:gd name="connsiteX116" fmla="*/ 3362449 w 7462235"/>
              <a:gd name="connsiteY116" fmla="*/ 5032427 h 6851624"/>
              <a:gd name="connsiteX117" fmla="*/ 3210856 w 7462235"/>
              <a:gd name="connsiteY117" fmla="*/ 4944343 h 6851624"/>
              <a:gd name="connsiteX118" fmla="*/ 3138208 w 7462235"/>
              <a:gd name="connsiteY118" fmla="*/ 4900300 h 6851624"/>
              <a:gd name="connsiteX119" fmla="*/ 2885391 w 7462235"/>
              <a:gd name="connsiteY119" fmla="*/ 4725583 h 6851624"/>
              <a:gd name="connsiteX120" fmla="*/ 2725565 w 7462235"/>
              <a:gd name="connsiteY120" fmla="*/ 4598297 h 6851624"/>
              <a:gd name="connsiteX121" fmla="*/ 2706192 w 7462235"/>
              <a:gd name="connsiteY121" fmla="*/ 4581357 h 6851624"/>
              <a:gd name="connsiteX122" fmla="*/ 2357480 w 7462235"/>
              <a:gd name="connsiteY122" fmla="*/ 4244023 h 6851624"/>
              <a:gd name="connsiteX123" fmla="*/ 2304205 w 7462235"/>
              <a:gd name="connsiteY123" fmla="*/ 4005421 h 6851624"/>
              <a:gd name="connsiteX124" fmla="*/ 2372010 w 7462235"/>
              <a:gd name="connsiteY124" fmla="*/ 3885878 h 6851624"/>
              <a:gd name="connsiteX125" fmla="*/ 2632575 w 7462235"/>
              <a:gd name="connsiteY125" fmla="*/ 3813765 h 6851624"/>
              <a:gd name="connsiteX126" fmla="*/ 2836959 w 7462235"/>
              <a:gd name="connsiteY126" fmla="*/ 3968638 h 6851624"/>
              <a:gd name="connsiteX127" fmla="*/ 2987099 w 7462235"/>
              <a:gd name="connsiteY127" fmla="*/ 4114800 h 6851624"/>
              <a:gd name="connsiteX128" fmla="*/ 3093166 w 7462235"/>
              <a:gd name="connsiteY128" fmla="*/ 4205789 h 6851624"/>
              <a:gd name="connsiteX129" fmla="*/ 3119803 w 7462235"/>
              <a:gd name="connsiteY129" fmla="*/ 4227568 h 6851624"/>
              <a:gd name="connsiteX130" fmla="*/ 3209887 w 7462235"/>
              <a:gd name="connsiteY130" fmla="*/ 4298229 h 6851624"/>
              <a:gd name="connsiteX131" fmla="*/ 4762139 w 7462235"/>
              <a:gd name="connsiteY131" fmla="*/ 4933695 h 6851624"/>
              <a:gd name="connsiteX132" fmla="*/ 5532211 w 7462235"/>
              <a:gd name="connsiteY132" fmla="*/ 4946278 h 6851624"/>
              <a:gd name="connsiteX133" fmla="*/ 6413677 w 7462235"/>
              <a:gd name="connsiteY133" fmla="*/ 4734779 h 6851624"/>
              <a:gd name="connsiteX134" fmla="*/ 7398304 w 7462235"/>
              <a:gd name="connsiteY134" fmla="*/ 4131740 h 6851624"/>
              <a:gd name="connsiteX135" fmla="*/ 7452548 w 7462235"/>
              <a:gd name="connsiteY135" fmla="*/ 4083826 h 6851624"/>
              <a:gd name="connsiteX136" fmla="*/ 7452548 w 7462235"/>
              <a:gd name="connsiteY136" fmla="*/ 4011229 h 6851624"/>
              <a:gd name="connsiteX137" fmla="*/ 7452548 w 7462235"/>
              <a:gd name="connsiteY137" fmla="*/ 3938632 h 6851624"/>
              <a:gd name="connsiteX138" fmla="*/ 7428332 w 7462235"/>
              <a:gd name="connsiteY138" fmla="*/ 3960411 h 6851624"/>
              <a:gd name="connsiteX139" fmla="*/ 7313548 w 7462235"/>
              <a:gd name="connsiteY139" fmla="*/ 4019456 h 6851624"/>
              <a:gd name="connsiteX140" fmla="*/ 7182781 w 7462235"/>
              <a:gd name="connsiteY140" fmla="*/ 4019456 h 6851624"/>
              <a:gd name="connsiteX141" fmla="*/ 6987599 w 7462235"/>
              <a:gd name="connsiteY141" fmla="*/ 3684058 h 6851624"/>
              <a:gd name="connsiteX142" fmla="*/ 7105774 w 7462235"/>
              <a:gd name="connsiteY142" fmla="*/ 3514181 h 6851624"/>
              <a:gd name="connsiteX143" fmla="*/ 7326140 w 7462235"/>
              <a:gd name="connsiteY143" fmla="*/ 3259607 h 6851624"/>
              <a:gd name="connsiteX144" fmla="*/ 7358105 w 7462235"/>
              <a:gd name="connsiteY144" fmla="*/ 3217501 h 6851624"/>
              <a:gd name="connsiteX145" fmla="*/ 7369729 w 7462235"/>
              <a:gd name="connsiteY145" fmla="*/ 3200078 h 6851624"/>
              <a:gd name="connsiteX146" fmla="*/ 7380868 w 7462235"/>
              <a:gd name="connsiteY146" fmla="*/ 3183622 h 6851624"/>
              <a:gd name="connsiteX147" fmla="*/ 7420099 w 7462235"/>
              <a:gd name="connsiteY147" fmla="*/ 3127965 h 6851624"/>
              <a:gd name="connsiteX148" fmla="*/ 7452548 w 7462235"/>
              <a:gd name="connsiteY148" fmla="*/ 3079083 h 6851624"/>
              <a:gd name="connsiteX149" fmla="*/ 7452548 w 7462235"/>
              <a:gd name="connsiteY149" fmla="*/ 2982771 h 6851624"/>
              <a:gd name="connsiteX150" fmla="*/ 7452548 w 7462235"/>
              <a:gd name="connsiteY150" fmla="*/ 2886943 h 6851624"/>
              <a:gd name="connsiteX151" fmla="*/ 7431722 w 7462235"/>
              <a:gd name="connsiteY151" fmla="*/ 2923241 h 6851624"/>
              <a:gd name="connsiteX152" fmla="*/ 6929480 w 7462235"/>
              <a:gd name="connsiteY152" fmla="*/ 3548543 h 6851624"/>
              <a:gd name="connsiteX153" fmla="*/ 6774497 w 7462235"/>
              <a:gd name="connsiteY153" fmla="*/ 3678250 h 6851624"/>
              <a:gd name="connsiteX154" fmla="*/ 6755124 w 7462235"/>
              <a:gd name="connsiteY154" fmla="*/ 3692770 h 6851624"/>
              <a:gd name="connsiteX155" fmla="*/ 6517322 w 7462235"/>
              <a:gd name="connsiteY155" fmla="*/ 3854903 h 6851624"/>
              <a:gd name="connsiteX156" fmla="*/ 6166673 w 7462235"/>
              <a:gd name="connsiteY156" fmla="*/ 4029136 h 6851624"/>
              <a:gd name="connsiteX157" fmla="*/ 6118241 w 7462235"/>
              <a:gd name="connsiteY157" fmla="*/ 4048495 h 6851624"/>
              <a:gd name="connsiteX158" fmla="*/ 6032516 w 7462235"/>
              <a:gd name="connsiteY158" fmla="*/ 4078018 h 6851624"/>
              <a:gd name="connsiteX159" fmla="*/ 5961321 w 7462235"/>
              <a:gd name="connsiteY159" fmla="*/ 4101733 h 6851624"/>
              <a:gd name="connsiteX160" fmla="*/ 5960836 w 7462235"/>
              <a:gd name="connsiteY160" fmla="*/ 4153519 h 6851624"/>
              <a:gd name="connsiteX161" fmla="*/ 5967133 w 7462235"/>
              <a:gd name="connsiteY161" fmla="*/ 4203369 h 6851624"/>
              <a:gd name="connsiteX162" fmla="*/ 6363792 w 7462235"/>
              <a:gd name="connsiteY162" fmla="*/ 4048011 h 6851624"/>
              <a:gd name="connsiteX163" fmla="*/ 6611765 w 7462235"/>
              <a:gd name="connsiteY163" fmla="*/ 4002517 h 6851624"/>
              <a:gd name="connsiteX164" fmla="*/ 6733330 w 7462235"/>
              <a:gd name="connsiteY164" fmla="*/ 4072694 h 6851624"/>
              <a:gd name="connsiteX165" fmla="*/ 6804041 w 7462235"/>
              <a:gd name="connsiteY165" fmla="*/ 4195141 h 6851624"/>
              <a:gd name="connsiteX166" fmla="*/ 6803557 w 7462235"/>
              <a:gd name="connsiteY166" fmla="*/ 4329204 h 6851624"/>
              <a:gd name="connsiteX167" fmla="*/ 6699427 w 7462235"/>
              <a:gd name="connsiteY167" fmla="*/ 4485045 h 6851624"/>
              <a:gd name="connsiteX168" fmla="*/ 6348294 w 7462235"/>
              <a:gd name="connsiteY168" fmla="*/ 4647179 h 6851624"/>
              <a:gd name="connsiteX169" fmla="*/ 6219949 w 7462235"/>
              <a:gd name="connsiteY169" fmla="*/ 4693157 h 6851624"/>
              <a:gd name="connsiteX170" fmla="*/ 6161830 w 7462235"/>
              <a:gd name="connsiteY170" fmla="*/ 4711548 h 6851624"/>
              <a:gd name="connsiteX171" fmla="*/ 6062544 w 7462235"/>
              <a:gd name="connsiteY171" fmla="*/ 4740587 h 6851624"/>
              <a:gd name="connsiteX172" fmla="*/ 6021377 w 7462235"/>
              <a:gd name="connsiteY172" fmla="*/ 4752202 h 6851624"/>
              <a:gd name="connsiteX173" fmla="*/ 5876080 w 7462235"/>
              <a:gd name="connsiteY173" fmla="*/ 4786565 h 6851624"/>
              <a:gd name="connsiteX174" fmla="*/ 5815540 w 7462235"/>
              <a:gd name="connsiteY174" fmla="*/ 4798665 h 6851624"/>
              <a:gd name="connsiteX175" fmla="*/ 5675086 w 7462235"/>
              <a:gd name="connsiteY175" fmla="*/ 4822380 h 6851624"/>
              <a:gd name="connsiteX176" fmla="*/ 5408225 w 7462235"/>
              <a:gd name="connsiteY176" fmla="*/ 4809312 h 6851624"/>
              <a:gd name="connsiteX177" fmla="*/ 5357855 w 7462235"/>
              <a:gd name="connsiteY177" fmla="*/ 4359210 h 6851624"/>
              <a:gd name="connsiteX178" fmla="*/ 5575800 w 7462235"/>
              <a:gd name="connsiteY178" fmla="*/ 4288065 h 6851624"/>
              <a:gd name="connsiteX179" fmla="*/ 5860582 w 7462235"/>
              <a:gd name="connsiteY179" fmla="*/ 4231924 h 6851624"/>
              <a:gd name="connsiteX180" fmla="*/ 5948728 w 7462235"/>
              <a:gd name="connsiteY180" fmla="*/ 4210628 h 6851624"/>
              <a:gd name="connsiteX181" fmla="*/ 5951150 w 7462235"/>
              <a:gd name="connsiteY181" fmla="*/ 4156907 h 6851624"/>
              <a:gd name="connsiteX182" fmla="*/ 5947275 w 7462235"/>
              <a:gd name="connsiteY182" fmla="*/ 4105605 h 6851624"/>
              <a:gd name="connsiteX183" fmla="*/ 5769529 w 7462235"/>
              <a:gd name="connsiteY183" fmla="*/ 4152067 h 6851624"/>
              <a:gd name="connsiteX184" fmla="*/ 5713832 w 7462235"/>
              <a:gd name="connsiteY184" fmla="*/ 4164650 h 6851624"/>
              <a:gd name="connsiteX185" fmla="*/ 5650870 w 7462235"/>
              <a:gd name="connsiteY185" fmla="*/ 4176750 h 6851624"/>
              <a:gd name="connsiteX186" fmla="*/ 5575800 w 7462235"/>
              <a:gd name="connsiteY186" fmla="*/ 4188849 h 6851624"/>
              <a:gd name="connsiteX187" fmla="*/ 5201419 w 7462235"/>
              <a:gd name="connsiteY187" fmla="*/ 4215468 h 6851624"/>
              <a:gd name="connsiteX188" fmla="*/ 4658010 w 7462235"/>
              <a:gd name="connsiteY188" fmla="*/ 4157391 h 6851624"/>
              <a:gd name="connsiteX189" fmla="*/ 4602313 w 7462235"/>
              <a:gd name="connsiteY189" fmla="*/ 4145291 h 6851624"/>
              <a:gd name="connsiteX190" fmla="*/ 4174172 w 7462235"/>
              <a:gd name="connsiteY190" fmla="*/ 3998645 h 6851624"/>
              <a:gd name="connsiteX191" fmla="*/ 4063263 w 7462235"/>
              <a:gd name="connsiteY191" fmla="*/ 3644856 h 6851624"/>
              <a:gd name="connsiteX192" fmla="*/ 4359183 w 7462235"/>
              <a:gd name="connsiteY192" fmla="*/ 3499661 h 6851624"/>
              <a:gd name="connsiteX193" fmla="*/ 4451205 w 7462235"/>
              <a:gd name="connsiteY193" fmla="*/ 3530152 h 6851624"/>
              <a:gd name="connsiteX194" fmla="*/ 5202872 w 7462235"/>
              <a:gd name="connsiteY194" fmla="*/ 3673410 h 6851624"/>
              <a:gd name="connsiteX195" fmla="*/ 5464406 w 7462235"/>
              <a:gd name="connsiteY195" fmla="*/ 3656471 h 6851624"/>
              <a:gd name="connsiteX196" fmla="*/ 5527368 w 7462235"/>
              <a:gd name="connsiteY196" fmla="*/ 3646791 h 6851624"/>
              <a:gd name="connsiteX197" fmla="*/ 5958415 w 7462235"/>
              <a:gd name="connsiteY197" fmla="*/ 3526280 h 6851624"/>
              <a:gd name="connsiteX198" fmla="*/ 5994739 w 7462235"/>
              <a:gd name="connsiteY198" fmla="*/ 3510793 h 6851624"/>
              <a:gd name="connsiteX199" fmla="*/ 6200576 w 7462235"/>
              <a:gd name="connsiteY199" fmla="*/ 3408189 h 6851624"/>
              <a:gd name="connsiteX200" fmla="*/ 6323109 w 7462235"/>
              <a:gd name="connsiteY200" fmla="*/ 3331720 h 6851624"/>
              <a:gd name="connsiteX201" fmla="*/ 6357980 w 7462235"/>
              <a:gd name="connsiteY201" fmla="*/ 3310425 h 6851624"/>
              <a:gd name="connsiteX202" fmla="*/ 6363792 w 7462235"/>
              <a:gd name="connsiteY202" fmla="*/ 3306553 h 6851624"/>
              <a:gd name="connsiteX203" fmla="*/ 6401569 w 7462235"/>
              <a:gd name="connsiteY203" fmla="*/ 3276547 h 6851624"/>
              <a:gd name="connsiteX204" fmla="*/ 6781762 w 7462235"/>
              <a:gd name="connsiteY204" fmla="*/ 2911142 h 6851624"/>
              <a:gd name="connsiteX205" fmla="*/ 6808884 w 7462235"/>
              <a:gd name="connsiteY205" fmla="*/ 2877747 h 6851624"/>
              <a:gd name="connsiteX206" fmla="*/ 6966773 w 7462235"/>
              <a:gd name="connsiteY206" fmla="*/ 2640112 h 6851624"/>
              <a:gd name="connsiteX207" fmla="*/ 7061700 w 7462235"/>
              <a:gd name="connsiteY207" fmla="*/ 2448940 h 6851624"/>
              <a:gd name="connsiteX208" fmla="*/ 7147425 w 7462235"/>
              <a:gd name="connsiteY208" fmla="*/ 2211790 h 6851624"/>
              <a:gd name="connsiteX209" fmla="*/ 7160018 w 7462235"/>
              <a:gd name="connsiteY209" fmla="*/ 2168232 h 6851624"/>
              <a:gd name="connsiteX210" fmla="*/ 7217652 w 7462235"/>
              <a:gd name="connsiteY210" fmla="*/ 1841545 h 6851624"/>
              <a:gd name="connsiteX211" fmla="*/ 7217652 w 7462235"/>
              <a:gd name="connsiteY211" fmla="*/ 1461621 h 6851624"/>
              <a:gd name="connsiteX212" fmla="*/ 7164861 w 7462235"/>
              <a:gd name="connsiteY212" fmla="*/ 1156713 h 6851624"/>
              <a:gd name="connsiteX213" fmla="*/ 7154206 w 7462235"/>
              <a:gd name="connsiteY213" fmla="*/ 1117995 h 6851624"/>
              <a:gd name="connsiteX214" fmla="*/ 7111101 w 7462235"/>
              <a:gd name="connsiteY214" fmla="*/ 980060 h 6851624"/>
              <a:gd name="connsiteX215" fmla="*/ 7098993 w 7462235"/>
              <a:gd name="connsiteY215" fmla="*/ 948602 h 6851624"/>
              <a:gd name="connsiteX216" fmla="*/ 7088822 w 7462235"/>
              <a:gd name="connsiteY216" fmla="*/ 921983 h 6851624"/>
              <a:gd name="connsiteX217" fmla="*/ 7074777 w 7462235"/>
              <a:gd name="connsiteY217" fmla="*/ 886168 h 6851624"/>
              <a:gd name="connsiteX218" fmla="*/ 6978881 w 7462235"/>
              <a:gd name="connsiteY218" fmla="*/ 684832 h 6851624"/>
              <a:gd name="connsiteX219" fmla="*/ 6884923 w 7462235"/>
              <a:gd name="connsiteY219" fmla="*/ 533346 h 6851624"/>
              <a:gd name="connsiteX220" fmla="*/ 6881048 w 7462235"/>
              <a:gd name="connsiteY220" fmla="*/ 527055 h 6851624"/>
              <a:gd name="connsiteX221" fmla="*/ 6818086 w 7462235"/>
              <a:gd name="connsiteY221" fmla="*/ 435582 h 6851624"/>
              <a:gd name="connsiteX222" fmla="*/ 6800651 w 7462235"/>
              <a:gd name="connsiteY222" fmla="*/ 413803 h 6851624"/>
              <a:gd name="connsiteX223" fmla="*/ 6781278 w 7462235"/>
              <a:gd name="connsiteY223" fmla="*/ 389604 h 6851624"/>
              <a:gd name="connsiteX224" fmla="*/ 6757062 w 7462235"/>
              <a:gd name="connsiteY224" fmla="*/ 360566 h 6851624"/>
              <a:gd name="connsiteX225" fmla="*/ 6626779 w 7462235"/>
              <a:gd name="connsiteY225" fmla="*/ 220211 h 6851624"/>
              <a:gd name="connsiteX226" fmla="*/ 6404960 w 7462235"/>
              <a:gd name="connsiteY226" fmla="*/ 27587 h 6851624"/>
              <a:gd name="connsiteX227" fmla="*/ 6381228 w 7462235"/>
              <a:gd name="connsiteY227" fmla="*/ 9680 h 6851624"/>
              <a:gd name="connsiteX228" fmla="*/ 6288722 w 7462235"/>
              <a:gd name="connsiteY228" fmla="*/ 10164 h 6851624"/>
              <a:gd name="connsiteX229" fmla="*/ 6204450 w 7462235"/>
              <a:gd name="connsiteY229" fmla="*/ 15972 h 6851624"/>
              <a:gd name="connsiteX230" fmla="*/ 6554615 w 7462235"/>
              <a:gd name="connsiteY230" fmla="*/ 292808 h 6851624"/>
              <a:gd name="connsiteX231" fmla="*/ 6850536 w 7462235"/>
              <a:gd name="connsiteY231" fmla="*/ 667893 h 6851624"/>
              <a:gd name="connsiteX232" fmla="*/ 7052498 w 7462235"/>
              <a:gd name="connsiteY232" fmla="*/ 1137354 h 6851624"/>
              <a:gd name="connsiteX233" fmla="*/ 7062669 w 7462235"/>
              <a:gd name="connsiteY233" fmla="*/ 1176072 h 6851624"/>
              <a:gd name="connsiteX234" fmla="*/ 7103352 w 7462235"/>
              <a:gd name="connsiteY234" fmla="*/ 1381764 h 6851624"/>
              <a:gd name="connsiteX235" fmla="*/ 7114491 w 7462235"/>
              <a:gd name="connsiteY235" fmla="*/ 1466460 h 6851624"/>
              <a:gd name="connsiteX236" fmla="*/ 7114491 w 7462235"/>
              <a:gd name="connsiteY236" fmla="*/ 1839125 h 6851624"/>
              <a:gd name="connsiteX237" fmla="*/ 7091244 w 7462235"/>
              <a:gd name="connsiteY237" fmla="*/ 2001259 h 6851624"/>
              <a:gd name="connsiteX238" fmla="*/ 7055888 w 7462235"/>
              <a:gd name="connsiteY238" fmla="*/ 2158552 h 6851624"/>
              <a:gd name="connsiteX239" fmla="*/ 7045718 w 7462235"/>
              <a:gd name="connsiteY239" fmla="*/ 2192431 h 6851624"/>
              <a:gd name="connsiteX240" fmla="*/ 6849567 w 7462235"/>
              <a:gd name="connsiteY240" fmla="*/ 2640112 h 6851624"/>
              <a:gd name="connsiteX241" fmla="*/ 6738657 w 7462235"/>
              <a:gd name="connsiteY241" fmla="*/ 2804666 h 6851624"/>
              <a:gd name="connsiteX242" fmla="*/ 6686351 w 7462235"/>
              <a:gd name="connsiteY242" fmla="*/ 2870003 h 6851624"/>
              <a:gd name="connsiteX243" fmla="*/ 6462110 w 7462235"/>
              <a:gd name="connsiteY243" fmla="*/ 3100378 h 6851624"/>
              <a:gd name="connsiteX244" fmla="*/ 6421911 w 7462235"/>
              <a:gd name="connsiteY244" fmla="*/ 3134740 h 6851624"/>
              <a:gd name="connsiteX245" fmla="*/ 6361371 w 7462235"/>
              <a:gd name="connsiteY245" fmla="*/ 3181202 h 6851624"/>
              <a:gd name="connsiteX246" fmla="*/ 5740470 w 7462235"/>
              <a:gd name="connsiteY246" fmla="*/ 3494338 h 6851624"/>
              <a:gd name="connsiteX247" fmla="*/ 5466828 w 7462235"/>
              <a:gd name="connsiteY247" fmla="*/ 3551931 h 6851624"/>
              <a:gd name="connsiteX248" fmla="*/ 5096322 w 7462235"/>
              <a:gd name="connsiteY248" fmla="*/ 3567419 h 6851624"/>
              <a:gd name="connsiteX249" fmla="*/ 4810572 w 7462235"/>
              <a:gd name="connsiteY249" fmla="*/ 3530636 h 6851624"/>
              <a:gd name="connsiteX250" fmla="*/ 4501574 w 7462235"/>
              <a:gd name="connsiteY250" fmla="*/ 3439164 h 6851624"/>
              <a:gd name="connsiteX251" fmla="*/ 4248758 w 7462235"/>
              <a:gd name="connsiteY251" fmla="*/ 3317685 h 6851624"/>
              <a:gd name="connsiteX252" fmla="*/ 4219699 w 7462235"/>
              <a:gd name="connsiteY252" fmla="*/ 3301230 h 6851624"/>
              <a:gd name="connsiteX253" fmla="*/ 4050186 w 7462235"/>
              <a:gd name="connsiteY253" fmla="*/ 3187978 h 6851624"/>
              <a:gd name="connsiteX254" fmla="*/ 3740220 w 7462235"/>
              <a:gd name="connsiteY254" fmla="*/ 2897590 h 6851624"/>
              <a:gd name="connsiteX255" fmla="*/ 3345013 w 7462235"/>
              <a:gd name="connsiteY255" fmla="*/ 2141613 h 6851624"/>
              <a:gd name="connsiteX256" fmla="*/ 3326124 w 7462235"/>
              <a:gd name="connsiteY256" fmla="*/ 2066596 h 6851624"/>
              <a:gd name="connsiteX257" fmla="*/ 3289316 w 7462235"/>
              <a:gd name="connsiteY257" fmla="*/ 1822670 h 6851624"/>
              <a:gd name="connsiteX258" fmla="*/ 3294159 w 7462235"/>
              <a:gd name="connsiteY258" fmla="*/ 1432582 h 6851624"/>
              <a:gd name="connsiteX259" fmla="*/ 3411849 w 7462235"/>
              <a:gd name="connsiteY259" fmla="*/ 958281 h 6851624"/>
              <a:gd name="connsiteX260" fmla="*/ 3542132 w 7462235"/>
              <a:gd name="connsiteY260" fmla="*/ 688704 h 6851624"/>
              <a:gd name="connsiteX261" fmla="*/ 4140270 w 7462235"/>
              <a:gd name="connsiteY261" fmla="*/ 55174 h 6851624"/>
              <a:gd name="connsiteX262" fmla="*/ 4208075 w 7462235"/>
              <a:gd name="connsiteY262" fmla="*/ 9680 h 6851624"/>
              <a:gd name="connsiteX263" fmla="*/ 4116054 w 7462235"/>
              <a:gd name="connsiteY263" fmla="*/ 9680 h 6851624"/>
              <a:gd name="connsiteX264" fmla="*/ 4024033 w 7462235"/>
              <a:gd name="connsiteY264" fmla="*/ 9680 h 6851624"/>
              <a:gd name="connsiteX265" fmla="*/ 3974147 w 7462235"/>
              <a:gd name="connsiteY265" fmla="*/ 46946 h 6851624"/>
              <a:gd name="connsiteX266" fmla="*/ 3918935 w 7462235"/>
              <a:gd name="connsiteY266" fmla="*/ 89537 h 6851624"/>
              <a:gd name="connsiteX267" fmla="*/ 3882610 w 7462235"/>
              <a:gd name="connsiteY267" fmla="*/ 120995 h 6851624"/>
              <a:gd name="connsiteX268" fmla="*/ 3674836 w 7462235"/>
              <a:gd name="connsiteY268" fmla="*/ 327655 h 6851624"/>
              <a:gd name="connsiteX269" fmla="*/ 3638512 w 7462235"/>
              <a:gd name="connsiteY269" fmla="*/ 369761 h 6851624"/>
              <a:gd name="connsiteX270" fmla="*/ 3524697 w 7462235"/>
              <a:gd name="connsiteY270" fmla="*/ 522699 h 6851624"/>
              <a:gd name="connsiteX271" fmla="*/ 3490794 w 7462235"/>
              <a:gd name="connsiteY271" fmla="*/ 573517 h 6851624"/>
              <a:gd name="connsiteX272" fmla="*/ 3417177 w 7462235"/>
              <a:gd name="connsiteY272" fmla="*/ 699352 h 6851624"/>
              <a:gd name="connsiteX273" fmla="*/ 3385696 w 7462235"/>
              <a:gd name="connsiteY273" fmla="*/ 762269 h 6851624"/>
              <a:gd name="connsiteX274" fmla="*/ 3353731 w 7462235"/>
              <a:gd name="connsiteY274" fmla="*/ 827606 h 6851624"/>
              <a:gd name="connsiteX275" fmla="*/ 3333874 w 7462235"/>
              <a:gd name="connsiteY275" fmla="*/ 872617 h 6851624"/>
              <a:gd name="connsiteX276" fmla="*/ 3321281 w 7462235"/>
              <a:gd name="connsiteY276" fmla="*/ 907463 h 6851624"/>
              <a:gd name="connsiteX277" fmla="*/ 3316922 w 7462235"/>
              <a:gd name="connsiteY277" fmla="*/ 916659 h 6851624"/>
              <a:gd name="connsiteX278" fmla="*/ 3310142 w 7462235"/>
              <a:gd name="connsiteY278" fmla="*/ 930210 h 6851624"/>
              <a:gd name="connsiteX279" fmla="*/ 3292222 w 7462235"/>
              <a:gd name="connsiteY279" fmla="*/ 982480 h 6851624"/>
              <a:gd name="connsiteX280" fmla="*/ 3269943 w 7462235"/>
              <a:gd name="connsiteY280" fmla="*/ 1047817 h 6851624"/>
              <a:gd name="connsiteX281" fmla="*/ 3234103 w 7462235"/>
              <a:gd name="connsiteY281" fmla="*/ 1178492 h 6851624"/>
              <a:gd name="connsiteX282" fmla="*/ 3221511 w 7462235"/>
              <a:gd name="connsiteY282" fmla="*/ 1234150 h 6851624"/>
              <a:gd name="connsiteX283" fmla="*/ 3186155 w 7462235"/>
              <a:gd name="connsiteY283" fmla="*/ 1461621 h 6851624"/>
              <a:gd name="connsiteX284" fmla="*/ 3185671 w 7462235"/>
              <a:gd name="connsiteY284" fmla="*/ 1842997 h 6851624"/>
              <a:gd name="connsiteX285" fmla="*/ 3221995 w 7462235"/>
              <a:gd name="connsiteY285" fmla="*/ 2073856 h 6851624"/>
              <a:gd name="connsiteX286" fmla="*/ 3328546 w 7462235"/>
              <a:gd name="connsiteY286" fmla="*/ 2417482 h 6851624"/>
              <a:gd name="connsiteX287" fmla="*/ 3347919 w 7462235"/>
              <a:gd name="connsiteY287" fmla="*/ 2463460 h 6851624"/>
              <a:gd name="connsiteX288" fmla="*/ 3448658 w 7462235"/>
              <a:gd name="connsiteY288" fmla="*/ 2664312 h 6851624"/>
              <a:gd name="connsiteX289" fmla="*/ 3486435 w 7462235"/>
              <a:gd name="connsiteY289" fmla="*/ 2747556 h 6851624"/>
              <a:gd name="connsiteX290" fmla="*/ 3374072 w 7462235"/>
              <a:gd name="connsiteY290" fmla="*/ 3050528 h 6851624"/>
              <a:gd name="connsiteX291" fmla="*/ 3042796 w 7462235"/>
              <a:gd name="connsiteY291" fmla="*/ 3019553 h 6851624"/>
              <a:gd name="connsiteX292" fmla="*/ 2800151 w 7462235"/>
              <a:gd name="connsiteY292" fmla="*/ 2556868 h 6851624"/>
              <a:gd name="connsiteX293" fmla="*/ 2762374 w 7462235"/>
              <a:gd name="connsiteY293" fmla="*/ 860033 h 6851624"/>
              <a:gd name="connsiteX294" fmla="*/ 3172110 w 7462235"/>
              <a:gd name="connsiteY294" fmla="*/ 85665 h 6851624"/>
              <a:gd name="connsiteX295" fmla="*/ 3223933 w 7462235"/>
              <a:gd name="connsiteY295" fmla="*/ 18875 h 6851624"/>
              <a:gd name="connsiteX296" fmla="*/ 3167751 w 7462235"/>
              <a:gd name="connsiteY296" fmla="*/ 9680 h 6851624"/>
              <a:gd name="connsiteX297" fmla="*/ 3105274 w 7462235"/>
              <a:gd name="connsiteY297" fmla="*/ 9680 h 6851624"/>
              <a:gd name="connsiteX298" fmla="*/ 3078636 w 7462235"/>
              <a:gd name="connsiteY298" fmla="*/ 44526 h 6851624"/>
              <a:gd name="connsiteX299" fmla="*/ 2982256 w 7462235"/>
              <a:gd name="connsiteY299" fmla="*/ 179073 h 6851624"/>
              <a:gd name="connsiteX300" fmla="*/ 2922684 w 7462235"/>
              <a:gd name="connsiteY300" fmla="*/ 273449 h 6851624"/>
              <a:gd name="connsiteX301" fmla="*/ 2882970 w 7462235"/>
              <a:gd name="connsiteY301" fmla="*/ 340238 h 6851624"/>
              <a:gd name="connsiteX302" fmla="*/ 2856816 w 7462235"/>
              <a:gd name="connsiteY302" fmla="*/ 387184 h 6851624"/>
              <a:gd name="connsiteX303" fmla="*/ 2667447 w 7462235"/>
              <a:gd name="connsiteY303" fmla="*/ 830994 h 6851624"/>
              <a:gd name="connsiteX304" fmla="*/ 2655339 w 7462235"/>
              <a:gd name="connsiteY304" fmla="*/ 865841 h 6851624"/>
              <a:gd name="connsiteX305" fmla="*/ 2619014 w 7462235"/>
              <a:gd name="connsiteY305" fmla="*/ 997000 h 6851624"/>
              <a:gd name="connsiteX306" fmla="*/ 2560896 w 7462235"/>
              <a:gd name="connsiteY306" fmla="*/ 1292227 h 6851624"/>
              <a:gd name="connsiteX307" fmla="*/ 2547819 w 7462235"/>
              <a:gd name="connsiteY307" fmla="*/ 1398703 h 6851624"/>
              <a:gd name="connsiteX308" fmla="*/ 2547819 w 7462235"/>
              <a:gd name="connsiteY308" fmla="*/ 1906882 h 6851624"/>
              <a:gd name="connsiteX309" fmla="*/ 2561380 w 7462235"/>
              <a:gd name="connsiteY309" fmla="*/ 2013358 h 6851624"/>
              <a:gd name="connsiteX310" fmla="*/ 2573004 w 7462235"/>
              <a:gd name="connsiteY310" fmla="*/ 2090795 h 6851624"/>
              <a:gd name="connsiteX311" fmla="*/ 2585112 w 7462235"/>
              <a:gd name="connsiteY311" fmla="*/ 2158552 h 6851624"/>
              <a:gd name="connsiteX312" fmla="*/ 2606906 w 7462235"/>
              <a:gd name="connsiteY312" fmla="*/ 2262608 h 6851624"/>
              <a:gd name="connsiteX313" fmla="*/ 2619014 w 7462235"/>
              <a:gd name="connsiteY313" fmla="*/ 2311006 h 6851624"/>
              <a:gd name="connsiteX314" fmla="*/ 2711036 w 7462235"/>
              <a:gd name="connsiteY314" fmla="*/ 2601394 h 6851624"/>
              <a:gd name="connsiteX315" fmla="*/ 2732830 w 7462235"/>
              <a:gd name="connsiteY315" fmla="*/ 2654632 h 6851624"/>
              <a:gd name="connsiteX316" fmla="*/ 2764795 w 7462235"/>
              <a:gd name="connsiteY316" fmla="*/ 2728681 h 6851624"/>
              <a:gd name="connsiteX317" fmla="*/ 2778841 w 7462235"/>
              <a:gd name="connsiteY317" fmla="*/ 2762076 h 6851624"/>
              <a:gd name="connsiteX318" fmla="*/ 2855364 w 7462235"/>
              <a:gd name="connsiteY318" fmla="*/ 2914045 h 6851624"/>
              <a:gd name="connsiteX319" fmla="*/ 3148863 w 7462235"/>
              <a:gd name="connsiteY319" fmla="*/ 3349144 h 6851624"/>
              <a:gd name="connsiteX320" fmla="*/ 3468999 w 7462235"/>
              <a:gd name="connsiteY320" fmla="*/ 3674378 h 6851624"/>
              <a:gd name="connsiteX321" fmla="*/ 4362574 w 7462235"/>
              <a:gd name="connsiteY321" fmla="*/ 4179170 h 6851624"/>
              <a:gd name="connsiteX322" fmla="*/ 4466219 w 7462235"/>
              <a:gd name="connsiteY322" fmla="*/ 4219340 h 6851624"/>
              <a:gd name="connsiteX323" fmla="*/ 4597470 w 7462235"/>
              <a:gd name="connsiteY323" fmla="*/ 4370342 h 6851624"/>
              <a:gd name="connsiteX324" fmla="*/ 4597954 w 7462235"/>
              <a:gd name="connsiteY324" fmla="*/ 4542155 h 6851624"/>
              <a:gd name="connsiteX325" fmla="*/ 4578581 w 7462235"/>
              <a:gd name="connsiteY325" fmla="*/ 4588133 h 6851624"/>
              <a:gd name="connsiteX326" fmla="*/ 4566473 w 7462235"/>
              <a:gd name="connsiteY326" fmla="*/ 4607976 h 6851624"/>
              <a:gd name="connsiteX327" fmla="*/ 4481717 w 7462235"/>
              <a:gd name="connsiteY327" fmla="*/ 4686865 h 6851624"/>
              <a:gd name="connsiteX328" fmla="*/ 4335936 w 7462235"/>
              <a:gd name="connsiteY328" fmla="*/ 4725583 h 6851624"/>
              <a:gd name="connsiteX329" fmla="*/ 4173688 w 7462235"/>
              <a:gd name="connsiteY329" fmla="*/ 4688801 h 6851624"/>
              <a:gd name="connsiteX330" fmla="*/ 4130099 w 7462235"/>
              <a:gd name="connsiteY330" fmla="*/ 4674282 h 6851624"/>
              <a:gd name="connsiteX331" fmla="*/ 3958165 w 7462235"/>
              <a:gd name="connsiteY331" fmla="*/ 4607492 h 6851624"/>
              <a:gd name="connsiteX332" fmla="*/ 3900046 w 7462235"/>
              <a:gd name="connsiteY332" fmla="*/ 4582809 h 6851624"/>
              <a:gd name="connsiteX333" fmla="*/ 3563442 w 7462235"/>
              <a:gd name="connsiteY333" fmla="*/ 4409060 h 6851624"/>
              <a:gd name="connsiteX334" fmla="*/ 3507745 w 7462235"/>
              <a:gd name="connsiteY334" fmla="*/ 4374698 h 6851624"/>
              <a:gd name="connsiteX335" fmla="*/ 2749297 w 7462235"/>
              <a:gd name="connsiteY335" fmla="*/ 3719389 h 6851624"/>
              <a:gd name="connsiteX336" fmla="*/ 2172954 w 7462235"/>
              <a:gd name="connsiteY336" fmla="*/ 2711258 h 6851624"/>
              <a:gd name="connsiteX337" fmla="*/ 1995692 w 7462235"/>
              <a:gd name="connsiteY337" fmla="*/ 1718130 h 6851624"/>
              <a:gd name="connsiteX338" fmla="*/ 2299362 w 7462235"/>
              <a:gd name="connsiteY338" fmla="*/ 285549 h 6851624"/>
              <a:gd name="connsiteX339" fmla="*/ 2438847 w 7462235"/>
              <a:gd name="connsiteY339" fmla="*/ 20327 h 6851624"/>
              <a:gd name="connsiteX340" fmla="*/ 2446111 w 7462235"/>
              <a:gd name="connsiteY340" fmla="*/ 9196 h 6851624"/>
              <a:gd name="connsiteX341" fmla="*/ 2384118 w 7462235"/>
              <a:gd name="connsiteY341" fmla="*/ 10648 h 6851624"/>
              <a:gd name="connsiteX342" fmla="*/ 2322609 w 7462235"/>
              <a:gd name="connsiteY342" fmla="*/ 12100 h 6851624"/>
              <a:gd name="connsiteX343" fmla="*/ 2307595 w 7462235"/>
              <a:gd name="connsiteY343" fmla="*/ 38719 h 6851624"/>
              <a:gd name="connsiteX344" fmla="*/ 2284348 w 7462235"/>
              <a:gd name="connsiteY344" fmla="*/ 79857 h 6851624"/>
              <a:gd name="connsiteX345" fmla="*/ 2163752 w 7462235"/>
              <a:gd name="connsiteY345" fmla="*/ 327171 h 6851624"/>
              <a:gd name="connsiteX346" fmla="*/ 2152128 w 7462235"/>
              <a:gd name="connsiteY346" fmla="*/ 354758 h 6851624"/>
              <a:gd name="connsiteX347" fmla="*/ 2095462 w 7462235"/>
              <a:gd name="connsiteY347" fmla="*/ 493660 h 6851624"/>
              <a:gd name="connsiteX348" fmla="*/ 2076574 w 7462235"/>
              <a:gd name="connsiteY348" fmla="*/ 546898 h 6851624"/>
              <a:gd name="connsiteX349" fmla="*/ 2052842 w 7462235"/>
              <a:gd name="connsiteY349" fmla="*/ 617075 h 6851624"/>
              <a:gd name="connsiteX350" fmla="*/ 2034438 w 7462235"/>
              <a:gd name="connsiteY350" fmla="*/ 675153 h 6851624"/>
              <a:gd name="connsiteX351" fmla="*/ 2018455 w 7462235"/>
              <a:gd name="connsiteY351" fmla="*/ 725971 h 6851624"/>
              <a:gd name="connsiteX352" fmla="*/ 1994239 w 7462235"/>
              <a:gd name="connsiteY352" fmla="*/ 815507 h 6851624"/>
              <a:gd name="connsiteX353" fmla="*/ 1982131 w 7462235"/>
              <a:gd name="connsiteY353" fmla="*/ 861485 h 6851624"/>
              <a:gd name="connsiteX354" fmla="*/ 1970023 w 7462235"/>
              <a:gd name="connsiteY354" fmla="*/ 912303 h 6851624"/>
              <a:gd name="connsiteX355" fmla="*/ 1959852 w 7462235"/>
              <a:gd name="connsiteY355" fmla="*/ 956345 h 6851624"/>
              <a:gd name="connsiteX356" fmla="*/ 1938542 w 7462235"/>
              <a:gd name="connsiteY356" fmla="*/ 1069597 h 6851624"/>
              <a:gd name="connsiteX357" fmla="*/ 1924497 w 7462235"/>
              <a:gd name="connsiteY357" fmla="*/ 1154293 h 6851624"/>
              <a:gd name="connsiteX358" fmla="*/ 1911904 w 7462235"/>
              <a:gd name="connsiteY358" fmla="*/ 1241410 h 6851624"/>
              <a:gd name="connsiteX359" fmla="*/ 1899312 w 7462235"/>
              <a:gd name="connsiteY359" fmla="*/ 1357565 h 6851624"/>
              <a:gd name="connsiteX360" fmla="*/ 1892531 w 7462235"/>
              <a:gd name="connsiteY360" fmla="*/ 1948021 h 6851624"/>
              <a:gd name="connsiteX361" fmla="*/ 1886719 w 7462235"/>
              <a:gd name="connsiteY361" fmla="*/ 2123706 h 6851624"/>
              <a:gd name="connsiteX362" fmla="*/ 1698318 w 7462235"/>
              <a:gd name="connsiteY362" fmla="*/ 2306166 h 6851624"/>
              <a:gd name="connsiteX363" fmla="*/ 1563677 w 7462235"/>
              <a:gd name="connsiteY363" fmla="*/ 2306166 h 6851624"/>
              <a:gd name="connsiteX364" fmla="*/ 1381572 w 7462235"/>
              <a:gd name="connsiteY364" fmla="*/ 2128061 h 6851624"/>
              <a:gd name="connsiteX365" fmla="*/ 1361714 w 7462235"/>
              <a:gd name="connsiteY365" fmla="*/ 1944149 h 6851624"/>
              <a:gd name="connsiteX366" fmla="*/ 1367526 w 7462235"/>
              <a:gd name="connsiteY366" fmla="*/ 1294647 h 6851624"/>
              <a:gd name="connsiteX367" fmla="*/ 1681851 w 7462235"/>
              <a:gd name="connsiteY367" fmla="*/ 94376 h 6851624"/>
              <a:gd name="connsiteX368" fmla="*/ 1716722 w 7462235"/>
              <a:gd name="connsiteY368" fmla="*/ 15488 h 6851624"/>
              <a:gd name="connsiteX369" fmla="*/ 1638747 w 7462235"/>
              <a:gd name="connsiteY369" fmla="*/ 9680 h 6851624"/>
              <a:gd name="connsiteX370" fmla="*/ 1554959 w 7462235"/>
              <a:gd name="connsiteY370" fmla="*/ 17908 h 6851624"/>
              <a:gd name="connsiteX371" fmla="*/ 1524447 w 7462235"/>
              <a:gd name="connsiteY371" fmla="*/ 88569 h 6851624"/>
              <a:gd name="connsiteX372" fmla="*/ 1514760 w 7462235"/>
              <a:gd name="connsiteY372" fmla="*/ 113252 h 6851624"/>
              <a:gd name="connsiteX373" fmla="*/ 1503136 w 7462235"/>
              <a:gd name="connsiteY373" fmla="*/ 141806 h 6851624"/>
              <a:gd name="connsiteX374" fmla="*/ 1481342 w 7462235"/>
              <a:gd name="connsiteY374" fmla="*/ 196012 h 6851624"/>
              <a:gd name="connsiteX375" fmla="*/ 1465844 w 7462235"/>
              <a:gd name="connsiteY375" fmla="*/ 233279 h 6851624"/>
              <a:gd name="connsiteX376" fmla="*/ 1344763 w 7462235"/>
              <a:gd name="connsiteY376" fmla="*/ 607395 h 6851624"/>
              <a:gd name="connsiteX377" fmla="*/ 1332655 w 7462235"/>
              <a:gd name="connsiteY377" fmla="*/ 650954 h 6851624"/>
              <a:gd name="connsiteX378" fmla="*/ 1296815 w 7462235"/>
              <a:gd name="connsiteY378" fmla="*/ 800988 h 6851624"/>
              <a:gd name="connsiteX379" fmla="*/ 1287129 w 7462235"/>
              <a:gd name="connsiteY379" fmla="*/ 849386 h 6851624"/>
              <a:gd name="connsiteX380" fmla="*/ 1275021 w 7462235"/>
              <a:gd name="connsiteY380" fmla="*/ 909883 h 6851624"/>
              <a:gd name="connsiteX381" fmla="*/ 1262913 w 7462235"/>
              <a:gd name="connsiteY381" fmla="*/ 975220 h 6851624"/>
              <a:gd name="connsiteX382" fmla="*/ 1250805 w 7462235"/>
              <a:gd name="connsiteY382" fmla="*/ 1050237 h 6851624"/>
              <a:gd name="connsiteX383" fmla="*/ 1239181 w 7462235"/>
              <a:gd name="connsiteY383" fmla="*/ 1134934 h 6851624"/>
              <a:gd name="connsiteX384" fmla="*/ 1227073 w 7462235"/>
              <a:gd name="connsiteY384" fmla="*/ 1236570 h 6851624"/>
              <a:gd name="connsiteX385" fmla="*/ 1208184 w 7462235"/>
              <a:gd name="connsiteY385" fmla="*/ 1660052 h 6851624"/>
              <a:gd name="connsiteX386" fmla="*/ 1213996 w 7462235"/>
              <a:gd name="connsiteY386" fmla="*/ 1931081 h 6851624"/>
              <a:gd name="connsiteX387" fmla="*/ 1250805 w 7462235"/>
              <a:gd name="connsiteY387" fmla="*/ 2252928 h 6851624"/>
              <a:gd name="connsiteX388" fmla="*/ 1262913 w 7462235"/>
              <a:gd name="connsiteY388" fmla="*/ 2327945 h 6851624"/>
              <a:gd name="connsiteX389" fmla="*/ 1275021 w 7462235"/>
              <a:gd name="connsiteY389" fmla="*/ 2395702 h 6851624"/>
              <a:gd name="connsiteX390" fmla="*/ 1287129 w 7462235"/>
              <a:gd name="connsiteY390" fmla="*/ 2456200 h 6851624"/>
              <a:gd name="connsiteX391" fmla="*/ 1308923 w 7462235"/>
              <a:gd name="connsiteY391" fmla="*/ 2557836 h 6851624"/>
              <a:gd name="connsiteX392" fmla="*/ 1322484 w 7462235"/>
              <a:gd name="connsiteY392" fmla="*/ 2613494 h 6851624"/>
              <a:gd name="connsiteX393" fmla="*/ 1358808 w 7462235"/>
              <a:gd name="connsiteY393" fmla="*/ 2751428 h 6851624"/>
              <a:gd name="connsiteX394" fmla="*/ 1369464 w 7462235"/>
              <a:gd name="connsiteY394" fmla="*/ 2787727 h 6851624"/>
              <a:gd name="connsiteX395" fmla="*/ 1390289 w 7462235"/>
              <a:gd name="connsiteY395" fmla="*/ 2853064 h 6851624"/>
              <a:gd name="connsiteX396" fmla="*/ 1408209 w 7462235"/>
              <a:gd name="connsiteY396" fmla="*/ 2911142 h 6851624"/>
              <a:gd name="connsiteX397" fmla="*/ 1427582 w 7462235"/>
              <a:gd name="connsiteY397" fmla="*/ 2966799 h 6851624"/>
              <a:gd name="connsiteX398" fmla="*/ 1446471 w 7462235"/>
              <a:gd name="connsiteY398" fmla="*/ 3020037 h 6851624"/>
              <a:gd name="connsiteX399" fmla="*/ 1460516 w 7462235"/>
              <a:gd name="connsiteY399" fmla="*/ 3056336 h 6851624"/>
              <a:gd name="connsiteX400" fmla="*/ 1480858 w 7462235"/>
              <a:gd name="connsiteY400" fmla="*/ 3109573 h 6851624"/>
              <a:gd name="connsiteX401" fmla="*/ 1497809 w 7462235"/>
              <a:gd name="connsiteY401" fmla="*/ 3153132 h 6851624"/>
              <a:gd name="connsiteX402" fmla="*/ 1508948 w 7462235"/>
              <a:gd name="connsiteY402" fmla="*/ 3179751 h 6851624"/>
              <a:gd name="connsiteX403" fmla="*/ 1545272 w 7462235"/>
              <a:gd name="connsiteY403" fmla="*/ 3262027 h 6851624"/>
              <a:gd name="connsiteX404" fmla="*/ 1566098 w 7462235"/>
              <a:gd name="connsiteY404" fmla="*/ 3310425 h 6851624"/>
              <a:gd name="connsiteX405" fmla="*/ 1698318 w 7462235"/>
              <a:gd name="connsiteY405" fmla="*/ 3571775 h 6851624"/>
              <a:gd name="connsiteX406" fmla="*/ 1716722 w 7462235"/>
              <a:gd name="connsiteY406" fmla="*/ 3605653 h 6851624"/>
              <a:gd name="connsiteX407" fmla="*/ 1807775 w 7462235"/>
              <a:gd name="connsiteY407" fmla="*/ 3758107 h 6851624"/>
              <a:gd name="connsiteX408" fmla="*/ 1897375 w 7462235"/>
              <a:gd name="connsiteY408" fmla="*/ 3896041 h 6851624"/>
              <a:gd name="connsiteX409" fmla="*/ 1979709 w 7462235"/>
              <a:gd name="connsiteY409" fmla="*/ 4012197 h 6851624"/>
              <a:gd name="connsiteX410" fmla="*/ 1994239 w 7462235"/>
              <a:gd name="connsiteY410" fmla="*/ 4031556 h 6851624"/>
              <a:gd name="connsiteX411" fmla="*/ 2011190 w 7462235"/>
              <a:gd name="connsiteY411" fmla="*/ 4053819 h 6851624"/>
              <a:gd name="connsiteX412" fmla="*/ 2028141 w 7462235"/>
              <a:gd name="connsiteY412" fmla="*/ 4076566 h 6851624"/>
              <a:gd name="connsiteX413" fmla="*/ 2044124 w 7462235"/>
              <a:gd name="connsiteY413" fmla="*/ 4094473 h 6851624"/>
              <a:gd name="connsiteX414" fmla="*/ 2047514 w 7462235"/>
              <a:gd name="connsiteY414" fmla="*/ 4101249 h 6851624"/>
              <a:gd name="connsiteX415" fmla="*/ 2051389 w 7462235"/>
              <a:gd name="connsiteY415" fmla="*/ 4109961 h 6851624"/>
              <a:gd name="connsiteX416" fmla="*/ 2104180 w 7462235"/>
              <a:gd name="connsiteY416" fmla="*/ 4171910 h 6851624"/>
              <a:gd name="connsiteX417" fmla="*/ 2190874 w 7462235"/>
              <a:gd name="connsiteY417" fmla="*/ 4358242 h 6851624"/>
              <a:gd name="connsiteX418" fmla="*/ 2113867 w 7462235"/>
              <a:gd name="connsiteY418" fmla="*/ 4570710 h 6851624"/>
              <a:gd name="connsiteX419" fmla="*/ 1806322 w 7462235"/>
              <a:gd name="connsiteY419" fmla="*/ 4620560 h 6851624"/>
              <a:gd name="connsiteX420" fmla="*/ 1668290 w 7462235"/>
              <a:gd name="connsiteY420" fmla="*/ 4489885 h 6851624"/>
              <a:gd name="connsiteX421" fmla="*/ 694319 w 7462235"/>
              <a:gd name="connsiteY421" fmla="*/ 2117414 h 6851624"/>
              <a:gd name="connsiteX422" fmla="*/ 674461 w 7462235"/>
              <a:gd name="connsiteY422" fmla="*/ 1652793 h 6851624"/>
              <a:gd name="connsiteX423" fmla="*/ 696740 w 7462235"/>
              <a:gd name="connsiteY423" fmla="*/ 1163973 h 6851624"/>
              <a:gd name="connsiteX424" fmla="*/ 964570 w 7462235"/>
              <a:gd name="connsiteY424" fmla="*/ 42107 h 6851624"/>
              <a:gd name="connsiteX425" fmla="*/ 977163 w 7462235"/>
              <a:gd name="connsiteY425" fmla="*/ 9680 h 6851624"/>
              <a:gd name="connsiteX426" fmla="*/ 889985 w 7462235"/>
              <a:gd name="connsiteY426" fmla="*/ 9680 h 6851624"/>
              <a:gd name="connsiteX427" fmla="*/ 802807 w 7462235"/>
              <a:gd name="connsiteY427" fmla="*/ 9680 h 6851624"/>
              <a:gd name="connsiteX428" fmla="*/ 795058 w 7462235"/>
              <a:gd name="connsiteY428" fmla="*/ 27587 h 6851624"/>
              <a:gd name="connsiteX429" fmla="*/ 766483 w 7462235"/>
              <a:gd name="connsiteY429" fmla="*/ 108896 h 6851624"/>
              <a:gd name="connsiteX430" fmla="*/ 740814 w 7462235"/>
              <a:gd name="connsiteY430" fmla="*/ 183913 h 6851624"/>
              <a:gd name="connsiteX431" fmla="*/ 731127 w 7462235"/>
              <a:gd name="connsiteY431" fmla="*/ 212952 h 6851624"/>
              <a:gd name="connsiteX432" fmla="*/ 686085 w 7462235"/>
              <a:gd name="connsiteY432" fmla="*/ 361533 h 6851624"/>
              <a:gd name="connsiteX433" fmla="*/ 613921 w 7462235"/>
              <a:gd name="connsiteY433" fmla="*/ 653374 h 6851624"/>
              <a:gd name="connsiteX434" fmla="*/ 602297 w 7462235"/>
              <a:gd name="connsiteY434" fmla="*/ 709031 h 6851624"/>
              <a:gd name="connsiteX435" fmla="*/ 565489 w 7462235"/>
              <a:gd name="connsiteY435" fmla="*/ 912303 h 6851624"/>
              <a:gd name="connsiteX436" fmla="*/ 553381 w 7462235"/>
              <a:gd name="connsiteY436" fmla="*/ 992160 h 6851624"/>
              <a:gd name="connsiteX437" fmla="*/ 518994 w 7462235"/>
              <a:gd name="connsiteY437" fmla="*/ 1326106 h 6851624"/>
              <a:gd name="connsiteX438" fmla="*/ 518994 w 7462235"/>
              <a:gd name="connsiteY438" fmla="*/ 1960120 h 6851624"/>
              <a:gd name="connsiteX439" fmla="*/ 553865 w 7462235"/>
              <a:gd name="connsiteY439" fmla="*/ 2291647 h 6851624"/>
              <a:gd name="connsiteX440" fmla="*/ 565973 w 7462235"/>
              <a:gd name="connsiteY440" fmla="*/ 2373923 h 6851624"/>
              <a:gd name="connsiteX441" fmla="*/ 577597 w 7462235"/>
              <a:gd name="connsiteY441" fmla="*/ 2444100 h 6851624"/>
              <a:gd name="connsiteX442" fmla="*/ 589705 w 7462235"/>
              <a:gd name="connsiteY442" fmla="*/ 2511858 h 6851624"/>
              <a:gd name="connsiteX443" fmla="*/ 601813 w 7462235"/>
              <a:gd name="connsiteY443" fmla="*/ 2572355 h 6851624"/>
              <a:gd name="connsiteX444" fmla="*/ 613921 w 7462235"/>
              <a:gd name="connsiteY444" fmla="*/ 2630433 h 6851624"/>
              <a:gd name="connsiteX445" fmla="*/ 626514 w 7462235"/>
              <a:gd name="connsiteY445" fmla="*/ 2686091 h 6851624"/>
              <a:gd name="connsiteX446" fmla="*/ 642980 w 7462235"/>
              <a:gd name="connsiteY446" fmla="*/ 2756268 h 6851624"/>
              <a:gd name="connsiteX447" fmla="*/ 672040 w 7462235"/>
              <a:gd name="connsiteY447" fmla="*/ 2870003 h 6851624"/>
              <a:gd name="connsiteX448" fmla="*/ 707880 w 7462235"/>
              <a:gd name="connsiteY448" fmla="*/ 2993418 h 6851624"/>
              <a:gd name="connsiteX449" fmla="*/ 720472 w 7462235"/>
              <a:gd name="connsiteY449" fmla="*/ 3034556 h 6851624"/>
              <a:gd name="connsiteX450" fmla="*/ 778591 w 7462235"/>
              <a:gd name="connsiteY450" fmla="*/ 3208789 h 6851624"/>
              <a:gd name="connsiteX451" fmla="*/ 800869 w 7462235"/>
              <a:gd name="connsiteY451" fmla="*/ 3271707 h 6851624"/>
              <a:gd name="connsiteX452" fmla="*/ 814915 w 7462235"/>
              <a:gd name="connsiteY452" fmla="*/ 3308005 h 6851624"/>
              <a:gd name="connsiteX453" fmla="*/ 831866 w 7462235"/>
              <a:gd name="connsiteY453" fmla="*/ 3351564 h 6851624"/>
              <a:gd name="connsiteX454" fmla="*/ 848817 w 7462235"/>
              <a:gd name="connsiteY454" fmla="*/ 3395122 h 6851624"/>
              <a:gd name="connsiteX455" fmla="*/ 860925 w 7462235"/>
              <a:gd name="connsiteY455" fmla="*/ 3424161 h 6851624"/>
              <a:gd name="connsiteX456" fmla="*/ 870612 w 7462235"/>
              <a:gd name="connsiteY456" fmla="*/ 3446424 h 6851624"/>
              <a:gd name="connsiteX457" fmla="*/ 892406 w 7462235"/>
              <a:gd name="connsiteY457" fmla="*/ 3497242 h 6851624"/>
              <a:gd name="connsiteX458" fmla="*/ 1001379 w 7462235"/>
              <a:gd name="connsiteY458" fmla="*/ 3733908 h 6851624"/>
              <a:gd name="connsiteX459" fmla="*/ 1047389 w 7462235"/>
              <a:gd name="connsiteY459" fmla="*/ 3896041 h 6851624"/>
              <a:gd name="connsiteX460" fmla="*/ 1016877 w 7462235"/>
              <a:gd name="connsiteY460" fmla="*/ 4025264 h 6851624"/>
              <a:gd name="connsiteX461" fmla="*/ 874002 w 7462235"/>
              <a:gd name="connsiteY461" fmla="*/ 4146259 h 6851624"/>
              <a:gd name="connsiteX462" fmla="*/ 700130 w 7462235"/>
              <a:gd name="connsiteY462" fmla="*/ 4146259 h 6851624"/>
              <a:gd name="connsiteX463" fmla="*/ 565489 w 7462235"/>
              <a:gd name="connsiteY463" fmla="*/ 4043171 h 6851624"/>
              <a:gd name="connsiteX464" fmla="*/ 392102 w 7462235"/>
              <a:gd name="connsiteY464" fmla="*/ 3680670 h 6851624"/>
              <a:gd name="connsiteX465" fmla="*/ 2084 w 7462235"/>
              <a:gd name="connsiteY465" fmla="*/ 2151395 h 6851624"/>
              <a:gd name="connsiteX466" fmla="*/ 0 w 7462235"/>
              <a:gd name="connsiteY466" fmla="*/ 2124442 h 6851624"/>
              <a:gd name="connsiteX467" fmla="*/ 0 w 7462235"/>
              <a:gd name="connsiteY467" fmla="*/ 1184948 h 6851624"/>
              <a:gd name="connsiteX468" fmla="*/ 13695 w 7462235"/>
              <a:gd name="connsiteY468" fmla="*/ 1028013 h 6851624"/>
              <a:gd name="connsiteX469" fmla="*/ 222105 w 7462235"/>
              <a:gd name="connsiteY469" fmla="*/ 59046 h 6851624"/>
              <a:gd name="connsiteX0" fmla="*/ 7236238 w 7462235"/>
              <a:gd name="connsiteY0" fmla="*/ 9922 h 6851624"/>
              <a:gd name="connsiteX1" fmla="*/ 7176485 w 7462235"/>
              <a:gd name="connsiteY1" fmla="*/ 12100 h 6851624"/>
              <a:gd name="connsiteX2" fmla="*/ 7216683 w 7462235"/>
              <a:gd name="connsiteY2" fmla="*/ 64854 h 6851624"/>
              <a:gd name="connsiteX3" fmla="*/ 7387649 w 7462235"/>
              <a:gd name="connsiteY3" fmla="*/ 312168 h 6851624"/>
              <a:gd name="connsiteX4" fmla="*/ 7443830 w 7462235"/>
              <a:gd name="connsiteY4" fmla="*/ 404124 h 6851624"/>
              <a:gd name="connsiteX5" fmla="*/ 7451579 w 7462235"/>
              <a:gd name="connsiteY5" fmla="*/ 319427 h 6851624"/>
              <a:gd name="connsiteX6" fmla="*/ 7450127 w 7462235"/>
              <a:gd name="connsiteY6" fmla="*/ 220211 h 6851624"/>
              <a:gd name="connsiteX7" fmla="*/ 7411865 w 7462235"/>
              <a:gd name="connsiteY7" fmla="*/ 164554 h 6851624"/>
              <a:gd name="connsiteX8" fmla="*/ 7299987 w 7462235"/>
              <a:gd name="connsiteY8" fmla="*/ 13552 h 6851624"/>
              <a:gd name="connsiteX9" fmla="*/ 7236238 w 7462235"/>
              <a:gd name="connsiteY9" fmla="*/ 9922 h 6851624"/>
              <a:gd name="connsiteX10" fmla="*/ 241478 w 7462235"/>
              <a:gd name="connsiteY10" fmla="*/ 0 h 6851624"/>
              <a:gd name="connsiteX11" fmla="*/ 3852098 w 7462235"/>
              <a:gd name="connsiteY11" fmla="*/ 0 h 6851624"/>
              <a:gd name="connsiteX12" fmla="*/ 7462235 w 7462235"/>
              <a:gd name="connsiteY12" fmla="*/ 0 h 6851624"/>
              <a:gd name="connsiteX13" fmla="*/ 7462235 w 7462235"/>
              <a:gd name="connsiteY13" fmla="*/ 3177331 h 6851624"/>
              <a:gd name="connsiteX14" fmla="*/ 7455454 w 7462235"/>
              <a:gd name="connsiteY14" fmla="*/ 6354661 h 6851624"/>
              <a:gd name="connsiteX15" fmla="*/ 7351809 w 7462235"/>
              <a:gd name="connsiteY15" fmla="*/ 6398703 h 6851624"/>
              <a:gd name="connsiteX16" fmla="*/ 7319844 w 7462235"/>
              <a:gd name="connsiteY16" fmla="*/ 6412739 h 6851624"/>
              <a:gd name="connsiteX17" fmla="*/ 7282067 w 7462235"/>
              <a:gd name="connsiteY17" fmla="*/ 6429194 h 6851624"/>
              <a:gd name="connsiteX18" fmla="*/ 7118366 w 7462235"/>
              <a:gd name="connsiteY18" fmla="*/ 6497435 h 6851624"/>
              <a:gd name="connsiteX19" fmla="*/ 7067512 w 7462235"/>
              <a:gd name="connsiteY19" fmla="*/ 6516310 h 6851624"/>
              <a:gd name="connsiteX20" fmla="*/ 6680055 w 7462235"/>
              <a:gd name="connsiteY20" fmla="*/ 6646985 h 6851624"/>
              <a:gd name="connsiteX21" fmla="*/ 6620967 w 7462235"/>
              <a:gd name="connsiteY21" fmla="*/ 6664892 h 6851624"/>
              <a:gd name="connsiteX22" fmla="*/ 6560427 w 7462235"/>
              <a:gd name="connsiteY22" fmla="*/ 6681348 h 6851624"/>
              <a:gd name="connsiteX23" fmla="*/ 6210262 w 7462235"/>
              <a:gd name="connsiteY23" fmla="*/ 6761204 h 6851624"/>
              <a:gd name="connsiteX24" fmla="*/ 6151175 w 7462235"/>
              <a:gd name="connsiteY24" fmla="*/ 6772820 h 6851624"/>
              <a:gd name="connsiteX25" fmla="*/ 5941463 w 7462235"/>
              <a:gd name="connsiteY25" fmla="*/ 6806699 h 6851624"/>
              <a:gd name="connsiteX26" fmla="*/ 5579069 w 7462235"/>
              <a:gd name="connsiteY26" fmla="*/ 6845236 h 6851624"/>
              <a:gd name="connsiteX27" fmla="*/ 5390805 w 7462235"/>
              <a:gd name="connsiteY27" fmla="*/ 6851624 h 6851624"/>
              <a:gd name="connsiteX28" fmla="*/ 4942284 w 7462235"/>
              <a:gd name="connsiteY28" fmla="*/ 6851624 h 6851624"/>
              <a:gd name="connsiteX29" fmla="*/ 4917183 w 7462235"/>
              <a:gd name="connsiteY29" fmla="*/ 6850681 h 6851624"/>
              <a:gd name="connsiteX30" fmla="*/ 4665275 w 7462235"/>
              <a:gd name="connsiteY30" fmla="*/ 6831382 h 6851624"/>
              <a:gd name="connsiteX31" fmla="*/ 4556303 w 7462235"/>
              <a:gd name="connsiteY31" fmla="*/ 6819282 h 6851624"/>
              <a:gd name="connsiteX32" fmla="*/ 4464281 w 7462235"/>
              <a:gd name="connsiteY32" fmla="*/ 6807183 h 6851624"/>
              <a:gd name="connsiteX33" fmla="*/ 4384368 w 7462235"/>
              <a:gd name="connsiteY33" fmla="*/ 6794599 h 6851624"/>
              <a:gd name="connsiteX34" fmla="*/ 4108305 w 7462235"/>
              <a:gd name="connsiteY34" fmla="*/ 6744265 h 6851624"/>
              <a:gd name="connsiteX35" fmla="*/ 4052608 w 7462235"/>
              <a:gd name="connsiteY35" fmla="*/ 6732166 h 6851624"/>
              <a:gd name="connsiteX36" fmla="*/ 3839506 w 7462235"/>
              <a:gd name="connsiteY36" fmla="*/ 6679896 h 6851624"/>
              <a:gd name="connsiteX37" fmla="*/ 3294644 w 7462235"/>
              <a:gd name="connsiteY37" fmla="*/ 6500339 h 6851624"/>
              <a:gd name="connsiteX38" fmla="*/ 3221995 w 7462235"/>
              <a:gd name="connsiteY38" fmla="*/ 6470816 h 6851624"/>
              <a:gd name="connsiteX39" fmla="*/ 3105758 w 7462235"/>
              <a:gd name="connsiteY39" fmla="*/ 6421450 h 6851624"/>
              <a:gd name="connsiteX40" fmla="*/ 3023423 w 7462235"/>
              <a:gd name="connsiteY40" fmla="*/ 6384668 h 6851624"/>
              <a:gd name="connsiteX41" fmla="*/ 2890235 w 7462235"/>
              <a:gd name="connsiteY41" fmla="*/ 6320298 h 6851624"/>
              <a:gd name="connsiteX42" fmla="*/ 2718785 w 7462235"/>
              <a:gd name="connsiteY42" fmla="*/ 6193980 h 6851624"/>
              <a:gd name="connsiteX43" fmla="*/ 2680039 w 7462235"/>
              <a:gd name="connsiteY43" fmla="*/ 6049753 h 6851624"/>
              <a:gd name="connsiteX44" fmla="*/ 2716363 w 7462235"/>
              <a:gd name="connsiteY44" fmla="*/ 5908915 h 6851624"/>
              <a:gd name="connsiteX45" fmla="*/ 2929465 w 7462235"/>
              <a:gd name="connsiteY45" fmla="*/ 5789372 h 6851624"/>
              <a:gd name="connsiteX46" fmla="*/ 3137239 w 7462235"/>
              <a:gd name="connsiteY46" fmla="*/ 5850354 h 6851624"/>
              <a:gd name="connsiteX47" fmla="*/ 4955868 w 7462235"/>
              <a:gd name="connsiteY47" fmla="*/ 6320782 h 6851624"/>
              <a:gd name="connsiteX48" fmla="*/ 5447939 w 7462235"/>
              <a:gd name="connsiteY48" fmla="*/ 6320782 h 6851624"/>
              <a:gd name="connsiteX49" fmla="*/ 7408959 w 7462235"/>
              <a:gd name="connsiteY49" fmla="*/ 5776789 h 6851624"/>
              <a:gd name="connsiteX50" fmla="*/ 7450127 w 7462235"/>
              <a:gd name="connsiteY50" fmla="*/ 5755009 h 6851624"/>
              <a:gd name="connsiteX51" fmla="*/ 7451579 w 7462235"/>
              <a:gd name="connsiteY51" fmla="*/ 5669829 h 6851624"/>
              <a:gd name="connsiteX52" fmla="*/ 7452548 w 7462235"/>
              <a:gd name="connsiteY52" fmla="*/ 5584164 h 6851624"/>
              <a:gd name="connsiteX53" fmla="*/ 7424942 w 7462235"/>
              <a:gd name="connsiteY53" fmla="*/ 5599652 h 6851624"/>
              <a:gd name="connsiteX54" fmla="*/ 6946432 w 7462235"/>
              <a:gd name="connsiteY54" fmla="*/ 5833414 h 6851624"/>
              <a:gd name="connsiteX55" fmla="*/ 6498434 w 7462235"/>
              <a:gd name="connsiteY55" fmla="*/ 5992160 h 6851624"/>
              <a:gd name="connsiteX56" fmla="*/ 6319235 w 7462235"/>
              <a:gd name="connsiteY56" fmla="*/ 5992644 h 6851624"/>
              <a:gd name="connsiteX57" fmla="*/ 6154081 w 7462235"/>
              <a:gd name="connsiteY57" fmla="*/ 5771949 h 6851624"/>
              <a:gd name="connsiteX58" fmla="*/ 6286785 w 7462235"/>
              <a:gd name="connsiteY58" fmla="*/ 5501888 h 6851624"/>
              <a:gd name="connsiteX59" fmla="*/ 6427723 w 7462235"/>
              <a:gd name="connsiteY59" fmla="*/ 5452038 h 6851624"/>
              <a:gd name="connsiteX60" fmla="*/ 6612249 w 7462235"/>
              <a:gd name="connsiteY60" fmla="*/ 5387668 h 6851624"/>
              <a:gd name="connsiteX61" fmla="*/ 7395882 w 7462235"/>
              <a:gd name="connsiteY61" fmla="*/ 4987901 h 6851624"/>
              <a:gd name="connsiteX62" fmla="*/ 7452548 w 7462235"/>
              <a:gd name="connsiteY62" fmla="*/ 4949666 h 6851624"/>
              <a:gd name="connsiteX63" fmla="*/ 7452548 w 7462235"/>
              <a:gd name="connsiteY63" fmla="*/ 4863518 h 6851624"/>
              <a:gd name="connsiteX64" fmla="*/ 7449642 w 7462235"/>
              <a:gd name="connsiteY64" fmla="*/ 4776885 h 6851624"/>
              <a:gd name="connsiteX65" fmla="*/ 7428816 w 7462235"/>
              <a:gd name="connsiteY65" fmla="*/ 4790437 h 6851624"/>
              <a:gd name="connsiteX66" fmla="*/ 7360527 w 7462235"/>
              <a:gd name="connsiteY66" fmla="*/ 4838351 h 6851624"/>
              <a:gd name="connsiteX67" fmla="*/ 6791449 w 7462235"/>
              <a:gd name="connsiteY67" fmla="*/ 5156326 h 6851624"/>
              <a:gd name="connsiteX68" fmla="*/ 6754640 w 7462235"/>
              <a:gd name="connsiteY68" fmla="*/ 5173265 h 6851624"/>
              <a:gd name="connsiteX69" fmla="*/ 6684413 w 7462235"/>
              <a:gd name="connsiteY69" fmla="*/ 5202788 h 6851624"/>
              <a:gd name="connsiteX70" fmla="*/ 6612249 w 7462235"/>
              <a:gd name="connsiteY70" fmla="*/ 5232311 h 6851624"/>
              <a:gd name="connsiteX71" fmla="*/ 6195733 w 7462235"/>
              <a:gd name="connsiteY71" fmla="*/ 5368793 h 6851624"/>
              <a:gd name="connsiteX72" fmla="*/ 6149722 w 7462235"/>
              <a:gd name="connsiteY72" fmla="*/ 5380893 h 6851624"/>
              <a:gd name="connsiteX73" fmla="*/ 5972944 w 7462235"/>
              <a:gd name="connsiteY73" fmla="*/ 5420579 h 6851624"/>
              <a:gd name="connsiteX74" fmla="*/ 5912404 w 7462235"/>
              <a:gd name="connsiteY74" fmla="*/ 5432679 h 6851624"/>
              <a:gd name="connsiteX75" fmla="*/ 5844599 w 7462235"/>
              <a:gd name="connsiteY75" fmla="*/ 5444778 h 6851624"/>
              <a:gd name="connsiteX76" fmla="*/ 5767108 w 7462235"/>
              <a:gd name="connsiteY76" fmla="*/ 5456878 h 6851624"/>
              <a:gd name="connsiteX77" fmla="*/ 4994614 w 7462235"/>
              <a:gd name="connsiteY77" fmla="*/ 5493176 h 6851624"/>
              <a:gd name="connsiteX78" fmla="*/ 4650745 w 7462235"/>
              <a:gd name="connsiteY78" fmla="*/ 5458330 h 6851624"/>
              <a:gd name="connsiteX79" fmla="*/ 4592627 w 7462235"/>
              <a:gd name="connsiteY79" fmla="*/ 5449134 h 6851624"/>
              <a:gd name="connsiteX80" fmla="*/ 4491403 w 7462235"/>
              <a:gd name="connsiteY80" fmla="*/ 5432195 h 6851624"/>
              <a:gd name="connsiteX81" fmla="*/ 4483654 w 7462235"/>
              <a:gd name="connsiteY81" fmla="*/ 5503824 h 6851624"/>
              <a:gd name="connsiteX82" fmla="*/ 4483654 w 7462235"/>
              <a:gd name="connsiteY82" fmla="*/ 5578357 h 6851624"/>
              <a:gd name="connsiteX83" fmla="*/ 4535961 w 7462235"/>
              <a:gd name="connsiteY83" fmla="*/ 5587068 h 6851624"/>
              <a:gd name="connsiteX84" fmla="*/ 4786355 w 7462235"/>
              <a:gd name="connsiteY84" fmla="*/ 5621431 h 6851624"/>
              <a:gd name="connsiteX85" fmla="*/ 5001879 w 7462235"/>
              <a:gd name="connsiteY85" fmla="*/ 5706127 h 6851624"/>
              <a:gd name="connsiteX86" fmla="*/ 5079370 w 7462235"/>
              <a:gd name="connsiteY86" fmla="*/ 5894396 h 6851624"/>
              <a:gd name="connsiteX87" fmla="*/ 4995098 w 7462235"/>
              <a:gd name="connsiteY87" fmla="*/ 6089924 h 6851624"/>
              <a:gd name="connsiteX88" fmla="*/ 4863363 w 7462235"/>
              <a:gd name="connsiteY88" fmla="*/ 6156713 h 6851624"/>
              <a:gd name="connsiteX89" fmla="*/ 4662853 w 7462235"/>
              <a:gd name="connsiteY89" fmla="*/ 6148485 h 6851624"/>
              <a:gd name="connsiteX90" fmla="*/ 4573254 w 7462235"/>
              <a:gd name="connsiteY90" fmla="*/ 6136386 h 6851624"/>
              <a:gd name="connsiteX91" fmla="*/ 4430379 w 7462235"/>
              <a:gd name="connsiteY91" fmla="*/ 6115091 h 6851624"/>
              <a:gd name="connsiteX92" fmla="*/ 4362574 w 7462235"/>
              <a:gd name="connsiteY92" fmla="*/ 6102991 h 6851624"/>
              <a:gd name="connsiteX93" fmla="*/ 4302033 w 7462235"/>
              <a:gd name="connsiteY93" fmla="*/ 6090892 h 6851624"/>
              <a:gd name="connsiteX94" fmla="*/ 4243915 w 7462235"/>
              <a:gd name="connsiteY94" fmla="*/ 6078792 h 6851624"/>
              <a:gd name="connsiteX95" fmla="*/ 3960586 w 7462235"/>
              <a:gd name="connsiteY95" fmla="*/ 6008131 h 6851624"/>
              <a:gd name="connsiteX96" fmla="*/ 3766858 w 7462235"/>
              <a:gd name="connsiteY96" fmla="*/ 5914239 h 6851624"/>
              <a:gd name="connsiteX97" fmla="*/ 3693241 w 7462235"/>
              <a:gd name="connsiteY97" fmla="*/ 5735166 h 6851624"/>
              <a:gd name="connsiteX98" fmla="*/ 3705833 w 7462235"/>
              <a:gd name="connsiteY98" fmla="*/ 5649986 h 6851624"/>
              <a:gd name="connsiteX99" fmla="*/ 3963008 w 7462235"/>
              <a:gd name="connsiteY99" fmla="*/ 5462685 h 6851624"/>
              <a:gd name="connsiteX100" fmla="*/ 4127677 w 7462235"/>
              <a:gd name="connsiteY100" fmla="*/ 5495596 h 6851624"/>
              <a:gd name="connsiteX101" fmla="*/ 4346591 w 7462235"/>
              <a:gd name="connsiteY101" fmla="*/ 5551254 h 6851624"/>
              <a:gd name="connsiteX102" fmla="*/ 4415365 w 7462235"/>
              <a:gd name="connsiteY102" fmla="*/ 5565773 h 6851624"/>
              <a:gd name="connsiteX103" fmla="*/ 4467672 w 7462235"/>
              <a:gd name="connsiteY103" fmla="*/ 5575453 h 6851624"/>
              <a:gd name="connsiteX104" fmla="*/ 4473968 w 7462235"/>
              <a:gd name="connsiteY104" fmla="*/ 5500436 h 6851624"/>
              <a:gd name="connsiteX105" fmla="*/ 4463313 w 7462235"/>
              <a:gd name="connsiteY105" fmla="*/ 5425419 h 6851624"/>
              <a:gd name="connsiteX106" fmla="*/ 4321406 w 7462235"/>
              <a:gd name="connsiteY106" fmla="*/ 5397348 h 6851624"/>
              <a:gd name="connsiteX107" fmla="*/ 4268131 w 7462235"/>
              <a:gd name="connsiteY107" fmla="*/ 5384281 h 6851624"/>
              <a:gd name="connsiteX108" fmla="*/ 4219699 w 7462235"/>
              <a:gd name="connsiteY108" fmla="*/ 5372181 h 6851624"/>
              <a:gd name="connsiteX109" fmla="*/ 4183375 w 7462235"/>
              <a:gd name="connsiteY109" fmla="*/ 5362018 h 6851624"/>
              <a:gd name="connsiteX110" fmla="*/ 4142207 w 7462235"/>
              <a:gd name="connsiteY110" fmla="*/ 5350402 h 6851624"/>
              <a:gd name="connsiteX111" fmla="*/ 4101040 w 7462235"/>
              <a:gd name="connsiteY111" fmla="*/ 5338302 h 6851624"/>
              <a:gd name="connsiteX112" fmla="*/ 4045343 w 7462235"/>
              <a:gd name="connsiteY112" fmla="*/ 5321363 h 6851624"/>
              <a:gd name="connsiteX113" fmla="*/ 3987224 w 7462235"/>
              <a:gd name="connsiteY113" fmla="*/ 5302972 h 6851624"/>
              <a:gd name="connsiteX114" fmla="*/ 3738767 w 7462235"/>
              <a:gd name="connsiteY114" fmla="*/ 5210048 h 6851624"/>
              <a:gd name="connsiteX115" fmla="*/ 3575550 w 7462235"/>
              <a:gd name="connsiteY115" fmla="*/ 5139871 h 6851624"/>
              <a:gd name="connsiteX116" fmla="*/ 3362449 w 7462235"/>
              <a:gd name="connsiteY116" fmla="*/ 5032427 h 6851624"/>
              <a:gd name="connsiteX117" fmla="*/ 3210856 w 7462235"/>
              <a:gd name="connsiteY117" fmla="*/ 4944343 h 6851624"/>
              <a:gd name="connsiteX118" fmla="*/ 3138208 w 7462235"/>
              <a:gd name="connsiteY118" fmla="*/ 4900300 h 6851624"/>
              <a:gd name="connsiteX119" fmla="*/ 2885391 w 7462235"/>
              <a:gd name="connsiteY119" fmla="*/ 4725583 h 6851624"/>
              <a:gd name="connsiteX120" fmla="*/ 2725565 w 7462235"/>
              <a:gd name="connsiteY120" fmla="*/ 4598297 h 6851624"/>
              <a:gd name="connsiteX121" fmla="*/ 2706192 w 7462235"/>
              <a:gd name="connsiteY121" fmla="*/ 4581357 h 6851624"/>
              <a:gd name="connsiteX122" fmla="*/ 2357480 w 7462235"/>
              <a:gd name="connsiteY122" fmla="*/ 4244023 h 6851624"/>
              <a:gd name="connsiteX123" fmla="*/ 2304205 w 7462235"/>
              <a:gd name="connsiteY123" fmla="*/ 4005421 h 6851624"/>
              <a:gd name="connsiteX124" fmla="*/ 2372010 w 7462235"/>
              <a:gd name="connsiteY124" fmla="*/ 3885878 h 6851624"/>
              <a:gd name="connsiteX125" fmla="*/ 2632575 w 7462235"/>
              <a:gd name="connsiteY125" fmla="*/ 3813765 h 6851624"/>
              <a:gd name="connsiteX126" fmla="*/ 2836959 w 7462235"/>
              <a:gd name="connsiteY126" fmla="*/ 3968638 h 6851624"/>
              <a:gd name="connsiteX127" fmla="*/ 2987099 w 7462235"/>
              <a:gd name="connsiteY127" fmla="*/ 4114800 h 6851624"/>
              <a:gd name="connsiteX128" fmla="*/ 3093166 w 7462235"/>
              <a:gd name="connsiteY128" fmla="*/ 4205789 h 6851624"/>
              <a:gd name="connsiteX129" fmla="*/ 3119803 w 7462235"/>
              <a:gd name="connsiteY129" fmla="*/ 4227568 h 6851624"/>
              <a:gd name="connsiteX130" fmla="*/ 3209887 w 7462235"/>
              <a:gd name="connsiteY130" fmla="*/ 4298229 h 6851624"/>
              <a:gd name="connsiteX131" fmla="*/ 4762139 w 7462235"/>
              <a:gd name="connsiteY131" fmla="*/ 4933695 h 6851624"/>
              <a:gd name="connsiteX132" fmla="*/ 5532211 w 7462235"/>
              <a:gd name="connsiteY132" fmla="*/ 4946278 h 6851624"/>
              <a:gd name="connsiteX133" fmla="*/ 6413677 w 7462235"/>
              <a:gd name="connsiteY133" fmla="*/ 4734779 h 6851624"/>
              <a:gd name="connsiteX134" fmla="*/ 7398304 w 7462235"/>
              <a:gd name="connsiteY134" fmla="*/ 4131740 h 6851624"/>
              <a:gd name="connsiteX135" fmla="*/ 7452548 w 7462235"/>
              <a:gd name="connsiteY135" fmla="*/ 4083826 h 6851624"/>
              <a:gd name="connsiteX136" fmla="*/ 7452548 w 7462235"/>
              <a:gd name="connsiteY136" fmla="*/ 4011229 h 6851624"/>
              <a:gd name="connsiteX137" fmla="*/ 7452548 w 7462235"/>
              <a:gd name="connsiteY137" fmla="*/ 3938632 h 6851624"/>
              <a:gd name="connsiteX138" fmla="*/ 7428332 w 7462235"/>
              <a:gd name="connsiteY138" fmla="*/ 3960411 h 6851624"/>
              <a:gd name="connsiteX139" fmla="*/ 7313548 w 7462235"/>
              <a:gd name="connsiteY139" fmla="*/ 4019456 h 6851624"/>
              <a:gd name="connsiteX140" fmla="*/ 7182781 w 7462235"/>
              <a:gd name="connsiteY140" fmla="*/ 4019456 h 6851624"/>
              <a:gd name="connsiteX141" fmla="*/ 6987599 w 7462235"/>
              <a:gd name="connsiteY141" fmla="*/ 3684058 h 6851624"/>
              <a:gd name="connsiteX142" fmla="*/ 7105774 w 7462235"/>
              <a:gd name="connsiteY142" fmla="*/ 3514181 h 6851624"/>
              <a:gd name="connsiteX143" fmla="*/ 7326140 w 7462235"/>
              <a:gd name="connsiteY143" fmla="*/ 3259607 h 6851624"/>
              <a:gd name="connsiteX144" fmla="*/ 7358105 w 7462235"/>
              <a:gd name="connsiteY144" fmla="*/ 3217501 h 6851624"/>
              <a:gd name="connsiteX145" fmla="*/ 7369729 w 7462235"/>
              <a:gd name="connsiteY145" fmla="*/ 3200078 h 6851624"/>
              <a:gd name="connsiteX146" fmla="*/ 7380868 w 7462235"/>
              <a:gd name="connsiteY146" fmla="*/ 3183622 h 6851624"/>
              <a:gd name="connsiteX147" fmla="*/ 7420099 w 7462235"/>
              <a:gd name="connsiteY147" fmla="*/ 3127965 h 6851624"/>
              <a:gd name="connsiteX148" fmla="*/ 7452548 w 7462235"/>
              <a:gd name="connsiteY148" fmla="*/ 3079083 h 6851624"/>
              <a:gd name="connsiteX149" fmla="*/ 7452548 w 7462235"/>
              <a:gd name="connsiteY149" fmla="*/ 2982771 h 6851624"/>
              <a:gd name="connsiteX150" fmla="*/ 7452548 w 7462235"/>
              <a:gd name="connsiteY150" fmla="*/ 2886943 h 6851624"/>
              <a:gd name="connsiteX151" fmla="*/ 7431722 w 7462235"/>
              <a:gd name="connsiteY151" fmla="*/ 2923241 h 6851624"/>
              <a:gd name="connsiteX152" fmla="*/ 6929480 w 7462235"/>
              <a:gd name="connsiteY152" fmla="*/ 3548543 h 6851624"/>
              <a:gd name="connsiteX153" fmla="*/ 6774497 w 7462235"/>
              <a:gd name="connsiteY153" fmla="*/ 3678250 h 6851624"/>
              <a:gd name="connsiteX154" fmla="*/ 6755124 w 7462235"/>
              <a:gd name="connsiteY154" fmla="*/ 3692770 h 6851624"/>
              <a:gd name="connsiteX155" fmla="*/ 6517322 w 7462235"/>
              <a:gd name="connsiteY155" fmla="*/ 3854903 h 6851624"/>
              <a:gd name="connsiteX156" fmla="*/ 6166673 w 7462235"/>
              <a:gd name="connsiteY156" fmla="*/ 4029136 h 6851624"/>
              <a:gd name="connsiteX157" fmla="*/ 6118241 w 7462235"/>
              <a:gd name="connsiteY157" fmla="*/ 4048495 h 6851624"/>
              <a:gd name="connsiteX158" fmla="*/ 6032516 w 7462235"/>
              <a:gd name="connsiteY158" fmla="*/ 4078018 h 6851624"/>
              <a:gd name="connsiteX159" fmla="*/ 5961321 w 7462235"/>
              <a:gd name="connsiteY159" fmla="*/ 4101733 h 6851624"/>
              <a:gd name="connsiteX160" fmla="*/ 5960836 w 7462235"/>
              <a:gd name="connsiteY160" fmla="*/ 4153519 h 6851624"/>
              <a:gd name="connsiteX161" fmla="*/ 5967133 w 7462235"/>
              <a:gd name="connsiteY161" fmla="*/ 4203369 h 6851624"/>
              <a:gd name="connsiteX162" fmla="*/ 6363792 w 7462235"/>
              <a:gd name="connsiteY162" fmla="*/ 4048011 h 6851624"/>
              <a:gd name="connsiteX163" fmla="*/ 6611765 w 7462235"/>
              <a:gd name="connsiteY163" fmla="*/ 4002517 h 6851624"/>
              <a:gd name="connsiteX164" fmla="*/ 6733330 w 7462235"/>
              <a:gd name="connsiteY164" fmla="*/ 4072694 h 6851624"/>
              <a:gd name="connsiteX165" fmla="*/ 6804041 w 7462235"/>
              <a:gd name="connsiteY165" fmla="*/ 4195141 h 6851624"/>
              <a:gd name="connsiteX166" fmla="*/ 6803557 w 7462235"/>
              <a:gd name="connsiteY166" fmla="*/ 4329204 h 6851624"/>
              <a:gd name="connsiteX167" fmla="*/ 6699427 w 7462235"/>
              <a:gd name="connsiteY167" fmla="*/ 4485045 h 6851624"/>
              <a:gd name="connsiteX168" fmla="*/ 6348294 w 7462235"/>
              <a:gd name="connsiteY168" fmla="*/ 4647179 h 6851624"/>
              <a:gd name="connsiteX169" fmla="*/ 6219949 w 7462235"/>
              <a:gd name="connsiteY169" fmla="*/ 4693157 h 6851624"/>
              <a:gd name="connsiteX170" fmla="*/ 6161830 w 7462235"/>
              <a:gd name="connsiteY170" fmla="*/ 4711548 h 6851624"/>
              <a:gd name="connsiteX171" fmla="*/ 6062544 w 7462235"/>
              <a:gd name="connsiteY171" fmla="*/ 4740587 h 6851624"/>
              <a:gd name="connsiteX172" fmla="*/ 6021377 w 7462235"/>
              <a:gd name="connsiteY172" fmla="*/ 4752202 h 6851624"/>
              <a:gd name="connsiteX173" fmla="*/ 5876080 w 7462235"/>
              <a:gd name="connsiteY173" fmla="*/ 4786565 h 6851624"/>
              <a:gd name="connsiteX174" fmla="*/ 5815540 w 7462235"/>
              <a:gd name="connsiteY174" fmla="*/ 4798665 h 6851624"/>
              <a:gd name="connsiteX175" fmla="*/ 5675086 w 7462235"/>
              <a:gd name="connsiteY175" fmla="*/ 4822380 h 6851624"/>
              <a:gd name="connsiteX176" fmla="*/ 5408225 w 7462235"/>
              <a:gd name="connsiteY176" fmla="*/ 4809312 h 6851624"/>
              <a:gd name="connsiteX177" fmla="*/ 5357855 w 7462235"/>
              <a:gd name="connsiteY177" fmla="*/ 4359210 h 6851624"/>
              <a:gd name="connsiteX178" fmla="*/ 5575800 w 7462235"/>
              <a:gd name="connsiteY178" fmla="*/ 4288065 h 6851624"/>
              <a:gd name="connsiteX179" fmla="*/ 5860582 w 7462235"/>
              <a:gd name="connsiteY179" fmla="*/ 4231924 h 6851624"/>
              <a:gd name="connsiteX180" fmla="*/ 5948728 w 7462235"/>
              <a:gd name="connsiteY180" fmla="*/ 4210628 h 6851624"/>
              <a:gd name="connsiteX181" fmla="*/ 5951150 w 7462235"/>
              <a:gd name="connsiteY181" fmla="*/ 4156907 h 6851624"/>
              <a:gd name="connsiteX182" fmla="*/ 5947275 w 7462235"/>
              <a:gd name="connsiteY182" fmla="*/ 4105605 h 6851624"/>
              <a:gd name="connsiteX183" fmla="*/ 5769529 w 7462235"/>
              <a:gd name="connsiteY183" fmla="*/ 4152067 h 6851624"/>
              <a:gd name="connsiteX184" fmla="*/ 5713832 w 7462235"/>
              <a:gd name="connsiteY184" fmla="*/ 4164650 h 6851624"/>
              <a:gd name="connsiteX185" fmla="*/ 5650870 w 7462235"/>
              <a:gd name="connsiteY185" fmla="*/ 4176750 h 6851624"/>
              <a:gd name="connsiteX186" fmla="*/ 5575800 w 7462235"/>
              <a:gd name="connsiteY186" fmla="*/ 4188849 h 6851624"/>
              <a:gd name="connsiteX187" fmla="*/ 5201419 w 7462235"/>
              <a:gd name="connsiteY187" fmla="*/ 4215468 h 6851624"/>
              <a:gd name="connsiteX188" fmla="*/ 4658010 w 7462235"/>
              <a:gd name="connsiteY188" fmla="*/ 4157391 h 6851624"/>
              <a:gd name="connsiteX189" fmla="*/ 4602313 w 7462235"/>
              <a:gd name="connsiteY189" fmla="*/ 4145291 h 6851624"/>
              <a:gd name="connsiteX190" fmla="*/ 4174172 w 7462235"/>
              <a:gd name="connsiteY190" fmla="*/ 3998645 h 6851624"/>
              <a:gd name="connsiteX191" fmla="*/ 4063263 w 7462235"/>
              <a:gd name="connsiteY191" fmla="*/ 3644856 h 6851624"/>
              <a:gd name="connsiteX192" fmla="*/ 4359183 w 7462235"/>
              <a:gd name="connsiteY192" fmla="*/ 3499661 h 6851624"/>
              <a:gd name="connsiteX193" fmla="*/ 4451205 w 7462235"/>
              <a:gd name="connsiteY193" fmla="*/ 3530152 h 6851624"/>
              <a:gd name="connsiteX194" fmla="*/ 5202872 w 7462235"/>
              <a:gd name="connsiteY194" fmla="*/ 3673410 h 6851624"/>
              <a:gd name="connsiteX195" fmla="*/ 5464406 w 7462235"/>
              <a:gd name="connsiteY195" fmla="*/ 3656471 h 6851624"/>
              <a:gd name="connsiteX196" fmla="*/ 5527368 w 7462235"/>
              <a:gd name="connsiteY196" fmla="*/ 3646791 h 6851624"/>
              <a:gd name="connsiteX197" fmla="*/ 5958415 w 7462235"/>
              <a:gd name="connsiteY197" fmla="*/ 3526280 h 6851624"/>
              <a:gd name="connsiteX198" fmla="*/ 5994739 w 7462235"/>
              <a:gd name="connsiteY198" fmla="*/ 3510793 h 6851624"/>
              <a:gd name="connsiteX199" fmla="*/ 6200576 w 7462235"/>
              <a:gd name="connsiteY199" fmla="*/ 3408189 h 6851624"/>
              <a:gd name="connsiteX200" fmla="*/ 6323109 w 7462235"/>
              <a:gd name="connsiteY200" fmla="*/ 3331720 h 6851624"/>
              <a:gd name="connsiteX201" fmla="*/ 6357980 w 7462235"/>
              <a:gd name="connsiteY201" fmla="*/ 3310425 h 6851624"/>
              <a:gd name="connsiteX202" fmla="*/ 6363792 w 7462235"/>
              <a:gd name="connsiteY202" fmla="*/ 3306553 h 6851624"/>
              <a:gd name="connsiteX203" fmla="*/ 6401569 w 7462235"/>
              <a:gd name="connsiteY203" fmla="*/ 3276547 h 6851624"/>
              <a:gd name="connsiteX204" fmla="*/ 6781762 w 7462235"/>
              <a:gd name="connsiteY204" fmla="*/ 2911142 h 6851624"/>
              <a:gd name="connsiteX205" fmla="*/ 6808884 w 7462235"/>
              <a:gd name="connsiteY205" fmla="*/ 2877747 h 6851624"/>
              <a:gd name="connsiteX206" fmla="*/ 6966773 w 7462235"/>
              <a:gd name="connsiteY206" fmla="*/ 2640112 h 6851624"/>
              <a:gd name="connsiteX207" fmla="*/ 7061700 w 7462235"/>
              <a:gd name="connsiteY207" fmla="*/ 2448940 h 6851624"/>
              <a:gd name="connsiteX208" fmla="*/ 7147425 w 7462235"/>
              <a:gd name="connsiteY208" fmla="*/ 2211790 h 6851624"/>
              <a:gd name="connsiteX209" fmla="*/ 7160018 w 7462235"/>
              <a:gd name="connsiteY209" fmla="*/ 2168232 h 6851624"/>
              <a:gd name="connsiteX210" fmla="*/ 7217652 w 7462235"/>
              <a:gd name="connsiteY210" fmla="*/ 1841545 h 6851624"/>
              <a:gd name="connsiteX211" fmla="*/ 7217652 w 7462235"/>
              <a:gd name="connsiteY211" fmla="*/ 1461621 h 6851624"/>
              <a:gd name="connsiteX212" fmla="*/ 7164861 w 7462235"/>
              <a:gd name="connsiteY212" fmla="*/ 1156713 h 6851624"/>
              <a:gd name="connsiteX213" fmla="*/ 7154206 w 7462235"/>
              <a:gd name="connsiteY213" fmla="*/ 1117995 h 6851624"/>
              <a:gd name="connsiteX214" fmla="*/ 7111101 w 7462235"/>
              <a:gd name="connsiteY214" fmla="*/ 980060 h 6851624"/>
              <a:gd name="connsiteX215" fmla="*/ 7098993 w 7462235"/>
              <a:gd name="connsiteY215" fmla="*/ 948602 h 6851624"/>
              <a:gd name="connsiteX216" fmla="*/ 7088822 w 7462235"/>
              <a:gd name="connsiteY216" fmla="*/ 921983 h 6851624"/>
              <a:gd name="connsiteX217" fmla="*/ 7074777 w 7462235"/>
              <a:gd name="connsiteY217" fmla="*/ 886168 h 6851624"/>
              <a:gd name="connsiteX218" fmla="*/ 6978881 w 7462235"/>
              <a:gd name="connsiteY218" fmla="*/ 684832 h 6851624"/>
              <a:gd name="connsiteX219" fmla="*/ 6884923 w 7462235"/>
              <a:gd name="connsiteY219" fmla="*/ 533346 h 6851624"/>
              <a:gd name="connsiteX220" fmla="*/ 6881048 w 7462235"/>
              <a:gd name="connsiteY220" fmla="*/ 527055 h 6851624"/>
              <a:gd name="connsiteX221" fmla="*/ 6818086 w 7462235"/>
              <a:gd name="connsiteY221" fmla="*/ 435582 h 6851624"/>
              <a:gd name="connsiteX222" fmla="*/ 6800651 w 7462235"/>
              <a:gd name="connsiteY222" fmla="*/ 413803 h 6851624"/>
              <a:gd name="connsiteX223" fmla="*/ 6781278 w 7462235"/>
              <a:gd name="connsiteY223" fmla="*/ 389604 h 6851624"/>
              <a:gd name="connsiteX224" fmla="*/ 6757062 w 7462235"/>
              <a:gd name="connsiteY224" fmla="*/ 360566 h 6851624"/>
              <a:gd name="connsiteX225" fmla="*/ 6626779 w 7462235"/>
              <a:gd name="connsiteY225" fmla="*/ 220211 h 6851624"/>
              <a:gd name="connsiteX226" fmla="*/ 6404960 w 7462235"/>
              <a:gd name="connsiteY226" fmla="*/ 27587 h 6851624"/>
              <a:gd name="connsiteX227" fmla="*/ 6381228 w 7462235"/>
              <a:gd name="connsiteY227" fmla="*/ 9680 h 6851624"/>
              <a:gd name="connsiteX228" fmla="*/ 6288722 w 7462235"/>
              <a:gd name="connsiteY228" fmla="*/ 10164 h 6851624"/>
              <a:gd name="connsiteX229" fmla="*/ 6204450 w 7462235"/>
              <a:gd name="connsiteY229" fmla="*/ 15972 h 6851624"/>
              <a:gd name="connsiteX230" fmla="*/ 6554615 w 7462235"/>
              <a:gd name="connsiteY230" fmla="*/ 292808 h 6851624"/>
              <a:gd name="connsiteX231" fmla="*/ 6850536 w 7462235"/>
              <a:gd name="connsiteY231" fmla="*/ 667893 h 6851624"/>
              <a:gd name="connsiteX232" fmla="*/ 7052498 w 7462235"/>
              <a:gd name="connsiteY232" fmla="*/ 1137354 h 6851624"/>
              <a:gd name="connsiteX233" fmla="*/ 7062669 w 7462235"/>
              <a:gd name="connsiteY233" fmla="*/ 1176072 h 6851624"/>
              <a:gd name="connsiteX234" fmla="*/ 7103352 w 7462235"/>
              <a:gd name="connsiteY234" fmla="*/ 1381764 h 6851624"/>
              <a:gd name="connsiteX235" fmla="*/ 7114491 w 7462235"/>
              <a:gd name="connsiteY235" fmla="*/ 1466460 h 6851624"/>
              <a:gd name="connsiteX236" fmla="*/ 7114491 w 7462235"/>
              <a:gd name="connsiteY236" fmla="*/ 1839125 h 6851624"/>
              <a:gd name="connsiteX237" fmla="*/ 7091244 w 7462235"/>
              <a:gd name="connsiteY237" fmla="*/ 2001259 h 6851624"/>
              <a:gd name="connsiteX238" fmla="*/ 7055888 w 7462235"/>
              <a:gd name="connsiteY238" fmla="*/ 2158552 h 6851624"/>
              <a:gd name="connsiteX239" fmla="*/ 7045718 w 7462235"/>
              <a:gd name="connsiteY239" fmla="*/ 2192431 h 6851624"/>
              <a:gd name="connsiteX240" fmla="*/ 6849567 w 7462235"/>
              <a:gd name="connsiteY240" fmla="*/ 2640112 h 6851624"/>
              <a:gd name="connsiteX241" fmla="*/ 6738657 w 7462235"/>
              <a:gd name="connsiteY241" fmla="*/ 2804666 h 6851624"/>
              <a:gd name="connsiteX242" fmla="*/ 6686351 w 7462235"/>
              <a:gd name="connsiteY242" fmla="*/ 2870003 h 6851624"/>
              <a:gd name="connsiteX243" fmla="*/ 6462110 w 7462235"/>
              <a:gd name="connsiteY243" fmla="*/ 3100378 h 6851624"/>
              <a:gd name="connsiteX244" fmla="*/ 6421911 w 7462235"/>
              <a:gd name="connsiteY244" fmla="*/ 3134740 h 6851624"/>
              <a:gd name="connsiteX245" fmla="*/ 6361371 w 7462235"/>
              <a:gd name="connsiteY245" fmla="*/ 3181202 h 6851624"/>
              <a:gd name="connsiteX246" fmla="*/ 5740470 w 7462235"/>
              <a:gd name="connsiteY246" fmla="*/ 3494338 h 6851624"/>
              <a:gd name="connsiteX247" fmla="*/ 5466828 w 7462235"/>
              <a:gd name="connsiteY247" fmla="*/ 3551931 h 6851624"/>
              <a:gd name="connsiteX248" fmla="*/ 5096322 w 7462235"/>
              <a:gd name="connsiteY248" fmla="*/ 3567419 h 6851624"/>
              <a:gd name="connsiteX249" fmla="*/ 4810572 w 7462235"/>
              <a:gd name="connsiteY249" fmla="*/ 3530636 h 6851624"/>
              <a:gd name="connsiteX250" fmla="*/ 4501574 w 7462235"/>
              <a:gd name="connsiteY250" fmla="*/ 3439164 h 6851624"/>
              <a:gd name="connsiteX251" fmla="*/ 4248758 w 7462235"/>
              <a:gd name="connsiteY251" fmla="*/ 3317685 h 6851624"/>
              <a:gd name="connsiteX252" fmla="*/ 4219699 w 7462235"/>
              <a:gd name="connsiteY252" fmla="*/ 3301230 h 6851624"/>
              <a:gd name="connsiteX253" fmla="*/ 4050186 w 7462235"/>
              <a:gd name="connsiteY253" fmla="*/ 3187978 h 6851624"/>
              <a:gd name="connsiteX254" fmla="*/ 3740220 w 7462235"/>
              <a:gd name="connsiteY254" fmla="*/ 2897590 h 6851624"/>
              <a:gd name="connsiteX255" fmla="*/ 3345013 w 7462235"/>
              <a:gd name="connsiteY255" fmla="*/ 2141613 h 6851624"/>
              <a:gd name="connsiteX256" fmla="*/ 3326124 w 7462235"/>
              <a:gd name="connsiteY256" fmla="*/ 2066596 h 6851624"/>
              <a:gd name="connsiteX257" fmla="*/ 3289316 w 7462235"/>
              <a:gd name="connsiteY257" fmla="*/ 1822670 h 6851624"/>
              <a:gd name="connsiteX258" fmla="*/ 3294159 w 7462235"/>
              <a:gd name="connsiteY258" fmla="*/ 1432582 h 6851624"/>
              <a:gd name="connsiteX259" fmla="*/ 3411849 w 7462235"/>
              <a:gd name="connsiteY259" fmla="*/ 958281 h 6851624"/>
              <a:gd name="connsiteX260" fmla="*/ 3542132 w 7462235"/>
              <a:gd name="connsiteY260" fmla="*/ 688704 h 6851624"/>
              <a:gd name="connsiteX261" fmla="*/ 4140270 w 7462235"/>
              <a:gd name="connsiteY261" fmla="*/ 55174 h 6851624"/>
              <a:gd name="connsiteX262" fmla="*/ 4208075 w 7462235"/>
              <a:gd name="connsiteY262" fmla="*/ 9680 h 6851624"/>
              <a:gd name="connsiteX263" fmla="*/ 4116054 w 7462235"/>
              <a:gd name="connsiteY263" fmla="*/ 9680 h 6851624"/>
              <a:gd name="connsiteX264" fmla="*/ 4024033 w 7462235"/>
              <a:gd name="connsiteY264" fmla="*/ 9680 h 6851624"/>
              <a:gd name="connsiteX265" fmla="*/ 3974147 w 7462235"/>
              <a:gd name="connsiteY265" fmla="*/ 46946 h 6851624"/>
              <a:gd name="connsiteX266" fmla="*/ 3918935 w 7462235"/>
              <a:gd name="connsiteY266" fmla="*/ 89537 h 6851624"/>
              <a:gd name="connsiteX267" fmla="*/ 3882610 w 7462235"/>
              <a:gd name="connsiteY267" fmla="*/ 120995 h 6851624"/>
              <a:gd name="connsiteX268" fmla="*/ 3674836 w 7462235"/>
              <a:gd name="connsiteY268" fmla="*/ 327655 h 6851624"/>
              <a:gd name="connsiteX269" fmla="*/ 3638512 w 7462235"/>
              <a:gd name="connsiteY269" fmla="*/ 369761 h 6851624"/>
              <a:gd name="connsiteX270" fmla="*/ 3524697 w 7462235"/>
              <a:gd name="connsiteY270" fmla="*/ 522699 h 6851624"/>
              <a:gd name="connsiteX271" fmla="*/ 3490794 w 7462235"/>
              <a:gd name="connsiteY271" fmla="*/ 573517 h 6851624"/>
              <a:gd name="connsiteX272" fmla="*/ 3417177 w 7462235"/>
              <a:gd name="connsiteY272" fmla="*/ 699352 h 6851624"/>
              <a:gd name="connsiteX273" fmla="*/ 3385696 w 7462235"/>
              <a:gd name="connsiteY273" fmla="*/ 762269 h 6851624"/>
              <a:gd name="connsiteX274" fmla="*/ 3353731 w 7462235"/>
              <a:gd name="connsiteY274" fmla="*/ 827606 h 6851624"/>
              <a:gd name="connsiteX275" fmla="*/ 3333874 w 7462235"/>
              <a:gd name="connsiteY275" fmla="*/ 872617 h 6851624"/>
              <a:gd name="connsiteX276" fmla="*/ 3321281 w 7462235"/>
              <a:gd name="connsiteY276" fmla="*/ 907463 h 6851624"/>
              <a:gd name="connsiteX277" fmla="*/ 3316922 w 7462235"/>
              <a:gd name="connsiteY277" fmla="*/ 916659 h 6851624"/>
              <a:gd name="connsiteX278" fmla="*/ 3310142 w 7462235"/>
              <a:gd name="connsiteY278" fmla="*/ 930210 h 6851624"/>
              <a:gd name="connsiteX279" fmla="*/ 3292222 w 7462235"/>
              <a:gd name="connsiteY279" fmla="*/ 982480 h 6851624"/>
              <a:gd name="connsiteX280" fmla="*/ 3269943 w 7462235"/>
              <a:gd name="connsiteY280" fmla="*/ 1047817 h 6851624"/>
              <a:gd name="connsiteX281" fmla="*/ 3234103 w 7462235"/>
              <a:gd name="connsiteY281" fmla="*/ 1178492 h 6851624"/>
              <a:gd name="connsiteX282" fmla="*/ 3221511 w 7462235"/>
              <a:gd name="connsiteY282" fmla="*/ 1234150 h 6851624"/>
              <a:gd name="connsiteX283" fmla="*/ 3186155 w 7462235"/>
              <a:gd name="connsiteY283" fmla="*/ 1461621 h 6851624"/>
              <a:gd name="connsiteX284" fmla="*/ 3185671 w 7462235"/>
              <a:gd name="connsiteY284" fmla="*/ 1842997 h 6851624"/>
              <a:gd name="connsiteX285" fmla="*/ 3221995 w 7462235"/>
              <a:gd name="connsiteY285" fmla="*/ 2073856 h 6851624"/>
              <a:gd name="connsiteX286" fmla="*/ 3328546 w 7462235"/>
              <a:gd name="connsiteY286" fmla="*/ 2417482 h 6851624"/>
              <a:gd name="connsiteX287" fmla="*/ 3347919 w 7462235"/>
              <a:gd name="connsiteY287" fmla="*/ 2463460 h 6851624"/>
              <a:gd name="connsiteX288" fmla="*/ 3448658 w 7462235"/>
              <a:gd name="connsiteY288" fmla="*/ 2664312 h 6851624"/>
              <a:gd name="connsiteX289" fmla="*/ 3486435 w 7462235"/>
              <a:gd name="connsiteY289" fmla="*/ 2747556 h 6851624"/>
              <a:gd name="connsiteX290" fmla="*/ 3374072 w 7462235"/>
              <a:gd name="connsiteY290" fmla="*/ 3050528 h 6851624"/>
              <a:gd name="connsiteX291" fmla="*/ 3042796 w 7462235"/>
              <a:gd name="connsiteY291" fmla="*/ 3019553 h 6851624"/>
              <a:gd name="connsiteX292" fmla="*/ 2800151 w 7462235"/>
              <a:gd name="connsiteY292" fmla="*/ 2556868 h 6851624"/>
              <a:gd name="connsiteX293" fmla="*/ 2762374 w 7462235"/>
              <a:gd name="connsiteY293" fmla="*/ 860033 h 6851624"/>
              <a:gd name="connsiteX294" fmla="*/ 3172110 w 7462235"/>
              <a:gd name="connsiteY294" fmla="*/ 85665 h 6851624"/>
              <a:gd name="connsiteX295" fmla="*/ 3223933 w 7462235"/>
              <a:gd name="connsiteY295" fmla="*/ 18875 h 6851624"/>
              <a:gd name="connsiteX296" fmla="*/ 3167751 w 7462235"/>
              <a:gd name="connsiteY296" fmla="*/ 9680 h 6851624"/>
              <a:gd name="connsiteX297" fmla="*/ 3105274 w 7462235"/>
              <a:gd name="connsiteY297" fmla="*/ 9680 h 6851624"/>
              <a:gd name="connsiteX298" fmla="*/ 3078636 w 7462235"/>
              <a:gd name="connsiteY298" fmla="*/ 44526 h 6851624"/>
              <a:gd name="connsiteX299" fmla="*/ 2982256 w 7462235"/>
              <a:gd name="connsiteY299" fmla="*/ 179073 h 6851624"/>
              <a:gd name="connsiteX300" fmla="*/ 2922684 w 7462235"/>
              <a:gd name="connsiteY300" fmla="*/ 273449 h 6851624"/>
              <a:gd name="connsiteX301" fmla="*/ 2882970 w 7462235"/>
              <a:gd name="connsiteY301" fmla="*/ 340238 h 6851624"/>
              <a:gd name="connsiteX302" fmla="*/ 2856816 w 7462235"/>
              <a:gd name="connsiteY302" fmla="*/ 387184 h 6851624"/>
              <a:gd name="connsiteX303" fmla="*/ 2667447 w 7462235"/>
              <a:gd name="connsiteY303" fmla="*/ 830994 h 6851624"/>
              <a:gd name="connsiteX304" fmla="*/ 2655339 w 7462235"/>
              <a:gd name="connsiteY304" fmla="*/ 865841 h 6851624"/>
              <a:gd name="connsiteX305" fmla="*/ 2619014 w 7462235"/>
              <a:gd name="connsiteY305" fmla="*/ 997000 h 6851624"/>
              <a:gd name="connsiteX306" fmla="*/ 2560896 w 7462235"/>
              <a:gd name="connsiteY306" fmla="*/ 1292227 h 6851624"/>
              <a:gd name="connsiteX307" fmla="*/ 2547819 w 7462235"/>
              <a:gd name="connsiteY307" fmla="*/ 1398703 h 6851624"/>
              <a:gd name="connsiteX308" fmla="*/ 2547819 w 7462235"/>
              <a:gd name="connsiteY308" fmla="*/ 1906882 h 6851624"/>
              <a:gd name="connsiteX309" fmla="*/ 2561380 w 7462235"/>
              <a:gd name="connsiteY309" fmla="*/ 2013358 h 6851624"/>
              <a:gd name="connsiteX310" fmla="*/ 2573004 w 7462235"/>
              <a:gd name="connsiteY310" fmla="*/ 2090795 h 6851624"/>
              <a:gd name="connsiteX311" fmla="*/ 2585112 w 7462235"/>
              <a:gd name="connsiteY311" fmla="*/ 2158552 h 6851624"/>
              <a:gd name="connsiteX312" fmla="*/ 2606906 w 7462235"/>
              <a:gd name="connsiteY312" fmla="*/ 2262608 h 6851624"/>
              <a:gd name="connsiteX313" fmla="*/ 2619014 w 7462235"/>
              <a:gd name="connsiteY313" fmla="*/ 2311006 h 6851624"/>
              <a:gd name="connsiteX314" fmla="*/ 2711036 w 7462235"/>
              <a:gd name="connsiteY314" fmla="*/ 2601394 h 6851624"/>
              <a:gd name="connsiteX315" fmla="*/ 2732830 w 7462235"/>
              <a:gd name="connsiteY315" fmla="*/ 2654632 h 6851624"/>
              <a:gd name="connsiteX316" fmla="*/ 2764795 w 7462235"/>
              <a:gd name="connsiteY316" fmla="*/ 2728681 h 6851624"/>
              <a:gd name="connsiteX317" fmla="*/ 2778841 w 7462235"/>
              <a:gd name="connsiteY317" fmla="*/ 2762076 h 6851624"/>
              <a:gd name="connsiteX318" fmla="*/ 2855364 w 7462235"/>
              <a:gd name="connsiteY318" fmla="*/ 2914045 h 6851624"/>
              <a:gd name="connsiteX319" fmla="*/ 3148863 w 7462235"/>
              <a:gd name="connsiteY319" fmla="*/ 3349144 h 6851624"/>
              <a:gd name="connsiteX320" fmla="*/ 3468999 w 7462235"/>
              <a:gd name="connsiteY320" fmla="*/ 3674378 h 6851624"/>
              <a:gd name="connsiteX321" fmla="*/ 4362574 w 7462235"/>
              <a:gd name="connsiteY321" fmla="*/ 4179170 h 6851624"/>
              <a:gd name="connsiteX322" fmla="*/ 4466219 w 7462235"/>
              <a:gd name="connsiteY322" fmla="*/ 4219340 h 6851624"/>
              <a:gd name="connsiteX323" fmla="*/ 4597470 w 7462235"/>
              <a:gd name="connsiteY323" fmla="*/ 4370342 h 6851624"/>
              <a:gd name="connsiteX324" fmla="*/ 4597954 w 7462235"/>
              <a:gd name="connsiteY324" fmla="*/ 4542155 h 6851624"/>
              <a:gd name="connsiteX325" fmla="*/ 4578581 w 7462235"/>
              <a:gd name="connsiteY325" fmla="*/ 4588133 h 6851624"/>
              <a:gd name="connsiteX326" fmla="*/ 4566473 w 7462235"/>
              <a:gd name="connsiteY326" fmla="*/ 4607976 h 6851624"/>
              <a:gd name="connsiteX327" fmla="*/ 4481717 w 7462235"/>
              <a:gd name="connsiteY327" fmla="*/ 4686865 h 6851624"/>
              <a:gd name="connsiteX328" fmla="*/ 4335936 w 7462235"/>
              <a:gd name="connsiteY328" fmla="*/ 4725583 h 6851624"/>
              <a:gd name="connsiteX329" fmla="*/ 4173688 w 7462235"/>
              <a:gd name="connsiteY329" fmla="*/ 4688801 h 6851624"/>
              <a:gd name="connsiteX330" fmla="*/ 4130099 w 7462235"/>
              <a:gd name="connsiteY330" fmla="*/ 4674282 h 6851624"/>
              <a:gd name="connsiteX331" fmla="*/ 3958165 w 7462235"/>
              <a:gd name="connsiteY331" fmla="*/ 4607492 h 6851624"/>
              <a:gd name="connsiteX332" fmla="*/ 3900046 w 7462235"/>
              <a:gd name="connsiteY332" fmla="*/ 4582809 h 6851624"/>
              <a:gd name="connsiteX333" fmla="*/ 3563442 w 7462235"/>
              <a:gd name="connsiteY333" fmla="*/ 4409060 h 6851624"/>
              <a:gd name="connsiteX334" fmla="*/ 3507745 w 7462235"/>
              <a:gd name="connsiteY334" fmla="*/ 4374698 h 6851624"/>
              <a:gd name="connsiteX335" fmla="*/ 2749297 w 7462235"/>
              <a:gd name="connsiteY335" fmla="*/ 3719389 h 6851624"/>
              <a:gd name="connsiteX336" fmla="*/ 2172954 w 7462235"/>
              <a:gd name="connsiteY336" fmla="*/ 2711258 h 6851624"/>
              <a:gd name="connsiteX337" fmla="*/ 1995692 w 7462235"/>
              <a:gd name="connsiteY337" fmla="*/ 1718130 h 6851624"/>
              <a:gd name="connsiteX338" fmla="*/ 2299362 w 7462235"/>
              <a:gd name="connsiteY338" fmla="*/ 285549 h 6851624"/>
              <a:gd name="connsiteX339" fmla="*/ 2438847 w 7462235"/>
              <a:gd name="connsiteY339" fmla="*/ 20327 h 6851624"/>
              <a:gd name="connsiteX340" fmla="*/ 2446111 w 7462235"/>
              <a:gd name="connsiteY340" fmla="*/ 9196 h 6851624"/>
              <a:gd name="connsiteX341" fmla="*/ 2384118 w 7462235"/>
              <a:gd name="connsiteY341" fmla="*/ 10648 h 6851624"/>
              <a:gd name="connsiteX342" fmla="*/ 2322609 w 7462235"/>
              <a:gd name="connsiteY342" fmla="*/ 12100 h 6851624"/>
              <a:gd name="connsiteX343" fmla="*/ 2307595 w 7462235"/>
              <a:gd name="connsiteY343" fmla="*/ 38719 h 6851624"/>
              <a:gd name="connsiteX344" fmla="*/ 2284348 w 7462235"/>
              <a:gd name="connsiteY344" fmla="*/ 79857 h 6851624"/>
              <a:gd name="connsiteX345" fmla="*/ 2163752 w 7462235"/>
              <a:gd name="connsiteY345" fmla="*/ 327171 h 6851624"/>
              <a:gd name="connsiteX346" fmla="*/ 2152128 w 7462235"/>
              <a:gd name="connsiteY346" fmla="*/ 354758 h 6851624"/>
              <a:gd name="connsiteX347" fmla="*/ 2095462 w 7462235"/>
              <a:gd name="connsiteY347" fmla="*/ 493660 h 6851624"/>
              <a:gd name="connsiteX348" fmla="*/ 2076574 w 7462235"/>
              <a:gd name="connsiteY348" fmla="*/ 546898 h 6851624"/>
              <a:gd name="connsiteX349" fmla="*/ 2052842 w 7462235"/>
              <a:gd name="connsiteY349" fmla="*/ 617075 h 6851624"/>
              <a:gd name="connsiteX350" fmla="*/ 2034438 w 7462235"/>
              <a:gd name="connsiteY350" fmla="*/ 675153 h 6851624"/>
              <a:gd name="connsiteX351" fmla="*/ 2018455 w 7462235"/>
              <a:gd name="connsiteY351" fmla="*/ 725971 h 6851624"/>
              <a:gd name="connsiteX352" fmla="*/ 1994239 w 7462235"/>
              <a:gd name="connsiteY352" fmla="*/ 815507 h 6851624"/>
              <a:gd name="connsiteX353" fmla="*/ 1982131 w 7462235"/>
              <a:gd name="connsiteY353" fmla="*/ 861485 h 6851624"/>
              <a:gd name="connsiteX354" fmla="*/ 1970023 w 7462235"/>
              <a:gd name="connsiteY354" fmla="*/ 912303 h 6851624"/>
              <a:gd name="connsiteX355" fmla="*/ 1959852 w 7462235"/>
              <a:gd name="connsiteY355" fmla="*/ 956345 h 6851624"/>
              <a:gd name="connsiteX356" fmla="*/ 1938542 w 7462235"/>
              <a:gd name="connsiteY356" fmla="*/ 1069597 h 6851624"/>
              <a:gd name="connsiteX357" fmla="*/ 1924497 w 7462235"/>
              <a:gd name="connsiteY357" fmla="*/ 1154293 h 6851624"/>
              <a:gd name="connsiteX358" fmla="*/ 1911904 w 7462235"/>
              <a:gd name="connsiteY358" fmla="*/ 1241410 h 6851624"/>
              <a:gd name="connsiteX359" fmla="*/ 1899312 w 7462235"/>
              <a:gd name="connsiteY359" fmla="*/ 1357565 h 6851624"/>
              <a:gd name="connsiteX360" fmla="*/ 1892531 w 7462235"/>
              <a:gd name="connsiteY360" fmla="*/ 1948021 h 6851624"/>
              <a:gd name="connsiteX361" fmla="*/ 1886719 w 7462235"/>
              <a:gd name="connsiteY361" fmla="*/ 2123706 h 6851624"/>
              <a:gd name="connsiteX362" fmla="*/ 1698318 w 7462235"/>
              <a:gd name="connsiteY362" fmla="*/ 2306166 h 6851624"/>
              <a:gd name="connsiteX363" fmla="*/ 1563677 w 7462235"/>
              <a:gd name="connsiteY363" fmla="*/ 2306166 h 6851624"/>
              <a:gd name="connsiteX364" fmla="*/ 1381572 w 7462235"/>
              <a:gd name="connsiteY364" fmla="*/ 2128061 h 6851624"/>
              <a:gd name="connsiteX365" fmla="*/ 1361714 w 7462235"/>
              <a:gd name="connsiteY365" fmla="*/ 1944149 h 6851624"/>
              <a:gd name="connsiteX366" fmla="*/ 1367526 w 7462235"/>
              <a:gd name="connsiteY366" fmla="*/ 1294647 h 6851624"/>
              <a:gd name="connsiteX367" fmla="*/ 1681851 w 7462235"/>
              <a:gd name="connsiteY367" fmla="*/ 94376 h 6851624"/>
              <a:gd name="connsiteX368" fmla="*/ 1716722 w 7462235"/>
              <a:gd name="connsiteY368" fmla="*/ 15488 h 6851624"/>
              <a:gd name="connsiteX369" fmla="*/ 1638747 w 7462235"/>
              <a:gd name="connsiteY369" fmla="*/ 9680 h 6851624"/>
              <a:gd name="connsiteX370" fmla="*/ 1554959 w 7462235"/>
              <a:gd name="connsiteY370" fmla="*/ 17908 h 6851624"/>
              <a:gd name="connsiteX371" fmla="*/ 1524447 w 7462235"/>
              <a:gd name="connsiteY371" fmla="*/ 88569 h 6851624"/>
              <a:gd name="connsiteX372" fmla="*/ 1514760 w 7462235"/>
              <a:gd name="connsiteY372" fmla="*/ 113252 h 6851624"/>
              <a:gd name="connsiteX373" fmla="*/ 1503136 w 7462235"/>
              <a:gd name="connsiteY373" fmla="*/ 141806 h 6851624"/>
              <a:gd name="connsiteX374" fmla="*/ 1481342 w 7462235"/>
              <a:gd name="connsiteY374" fmla="*/ 196012 h 6851624"/>
              <a:gd name="connsiteX375" fmla="*/ 1465844 w 7462235"/>
              <a:gd name="connsiteY375" fmla="*/ 233279 h 6851624"/>
              <a:gd name="connsiteX376" fmla="*/ 1344763 w 7462235"/>
              <a:gd name="connsiteY376" fmla="*/ 607395 h 6851624"/>
              <a:gd name="connsiteX377" fmla="*/ 1332655 w 7462235"/>
              <a:gd name="connsiteY377" fmla="*/ 650954 h 6851624"/>
              <a:gd name="connsiteX378" fmla="*/ 1296815 w 7462235"/>
              <a:gd name="connsiteY378" fmla="*/ 800988 h 6851624"/>
              <a:gd name="connsiteX379" fmla="*/ 1287129 w 7462235"/>
              <a:gd name="connsiteY379" fmla="*/ 849386 h 6851624"/>
              <a:gd name="connsiteX380" fmla="*/ 1275021 w 7462235"/>
              <a:gd name="connsiteY380" fmla="*/ 909883 h 6851624"/>
              <a:gd name="connsiteX381" fmla="*/ 1262913 w 7462235"/>
              <a:gd name="connsiteY381" fmla="*/ 975220 h 6851624"/>
              <a:gd name="connsiteX382" fmla="*/ 1250805 w 7462235"/>
              <a:gd name="connsiteY382" fmla="*/ 1050237 h 6851624"/>
              <a:gd name="connsiteX383" fmla="*/ 1239181 w 7462235"/>
              <a:gd name="connsiteY383" fmla="*/ 1134934 h 6851624"/>
              <a:gd name="connsiteX384" fmla="*/ 1227073 w 7462235"/>
              <a:gd name="connsiteY384" fmla="*/ 1236570 h 6851624"/>
              <a:gd name="connsiteX385" fmla="*/ 1208184 w 7462235"/>
              <a:gd name="connsiteY385" fmla="*/ 1660052 h 6851624"/>
              <a:gd name="connsiteX386" fmla="*/ 1213996 w 7462235"/>
              <a:gd name="connsiteY386" fmla="*/ 1931081 h 6851624"/>
              <a:gd name="connsiteX387" fmla="*/ 1250805 w 7462235"/>
              <a:gd name="connsiteY387" fmla="*/ 2252928 h 6851624"/>
              <a:gd name="connsiteX388" fmla="*/ 1262913 w 7462235"/>
              <a:gd name="connsiteY388" fmla="*/ 2327945 h 6851624"/>
              <a:gd name="connsiteX389" fmla="*/ 1275021 w 7462235"/>
              <a:gd name="connsiteY389" fmla="*/ 2395702 h 6851624"/>
              <a:gd name="connsiteX390" fmla="*/ 1287129 w 7462235"/>
              <a:gd name="connsiteY390" fmla="*/ 2456200 h 6851624"/>
              <a:gd name="connsiteX391" fmla="*/ 1308923 w 7462235"/>
              <a:gd name="connsiteY391" fmla="*/ 2557836 h 6851624"/>
              <a:gd name="connsiteX392" fmla="*/ 1322484 w 7462235"/>
              <a:gd name="connsiteY392" fmla="*/ 2613494 h 6851624"/>
              <a:gd name="connsiteX393" fmla="*/ 1358808 w 7462235"/>
              <a:gd name="connsiteY393" fmla="*/ 2751428 h 6851624"/>
              <a:gd name="connsiteX394" fmla="*/ 1369464 w 7462235"/>
              <a:gd name="connsiteY394" fmla="*/ 2787727 h 6851624"/>
              <a:gd name="connsiteX395" fmla="*/ 1390289 w 7462235"/>
              <a:gd name="connsiteY395" fmla="*/ 2853064 h 6851624"/>
              <a:gd name="connsiteX396" fmla="*/ 1408209 w 7462235"/>
              <a:gd name="connsiteY396" fmla="*/ 2911142 h 6851624"/>
              <a:gd name="connsiteX397" fmla="*/ 1427582 w 7462235"/>
              <a:gd name="connsiteY397" fmla="*/ 2966799 h 6851624"/>
              <a:gd name="connsiteX398" fmla="*/ 1446471 w 7462235"/>
              <a:gd name="connsiteY398" fmla="*/ 3020037 h 6851624"/>
              <a:gd name="connsiteX399" fmla="*/ 1460516 w 7462235"/>
              <a:gd name="connsiteY399" fmla="*/ 3056336 h 6851624"/>
              <a:gd name="connsiteX400" fmla="*/ 1480858 w 7462235"/>
              <a:gd name="connsiteY400" fmla="*/ 3109573 h 6851624"/>
              <a:gd name="connsiteX401" fmla="*/ 1497809 w 7462235"/>
              <a:gd name="connsiteY401" fmla="*/ 3153132 h 6851624"/>
              <a:gd name="connsiteX402" fmla="*/ 1508948 w 7462235"/>
              <a:gd name="connsiteY402" fmla="*/ 3179751 h 6851624"/>
              <a:gd name="connsiteX403" fmla="*/ 1545272 w 7462235"/>
              <a:gd name="connsiteY403" fmla="*/ 3262027 h 6851624"/>
              <a:gd name="connsiteX404" fmla="*/ 1566098 w 7462235"/>
              <a:gd name="connsiteY404" fmla="*/ 3310425 h 6851624"/>
              <a:gd name="connsiteX405" fmla="*/ 1698318 w 7462235"/>
              <a:gd name="connsiteY405" fmla="*/ 3571775 h 6851624"/>
              <a:gd name="connsiteX406" fmla="*/ 1716722 w 7462235"/>
              <a:gd name="connsiteY406" fmla="*/ 3605653 h 6851624"/>
              <a:gd name="connsiteX407" fmla="*/ 1807775 w 7462235"/>
              <a:gd name="connsiteY407" fmla="*/ 3758107 h 6851624"/>
              <a:gd name="connsiteX408" fmla="*/ 1897375 w 7462235"/>
              <a:gd name="connsiteY408" fmla="*/ 3896041 h 6851624"/>
              <a:gd name="connsiteX409" fmla="*/ 1979709 w 7462235"/>
              <a:gd name="connsiteY409" fmla="*/ 4012197 h 6851624"/>
              <a:gd name="connsiteX410" fmla="*/ 1994239 w 7462235"/>
              <a:gd name="connsiteY410" fmla="*/ 4031556 h 6851624"/>
              <a:gd name="connsiteX411" fmla="*/ 2011190 w 7462235"/>
              <a:gd name="connsiteY411" fmla="*/ 4053819 h 6851624"/>
              <a:gd name="connsiteX412" fmla="*/ 2028141 w 7462235"/>
              <a:gd name="connsiteY412" fmla="*/ 4076566 h 6851624"/>
              <a:gd name="connsiteX413" fmla="*/ 2044124 w 7462235"/>
              <a:gd name="connsiteY413" fmla="*/ 4094473 h 6851624"/>
              <a:gd name="connsiteX414" fmla="*/ 2047514 w 7462235"/>
              <a:gd name="connsiteY414" fmla="*/ 4101249 h 6851624"/>
              <a:gd name="connsiteX415" fmla="*/ 2051389 w 7462235"/>
              <a:gd name="connsiteY415" fmla="*/ 4109961 h 6851624"/>
              <a:gd name="connsiteX416" fmla="*/ 2104180 w 7462235"/>
              <a:gd name="connsiteY416" fmla="*/ 4171910 h 6851624"/>
              <a:gd name="connsiteX417" fmla="*/ 2190874 w 7462235"/>
              <a:gd name="connsiteY417" fmla="*/ 4358242 h 6851624"/>
              <a:gd name="connsiteX418" fmla="*/ 2113867 w 7462235"/>
              <a:gd name="connsiteY418" fmla="*/ 4570710 h 6851624"/>
              <a:gd name="connsiteX419" fmla="*/ 1806322 w 7462235"/>
              <a:gd name="connsiteY419" fmla="*/ 4620560 h 6851624"/>
              <a:gd name="connsiteX420" fmla="*/ 1668290 w 7462235"/>
              <a:gd name="connsiteY420" fmla="*/ 4489885 h 6851624"/>
              <a:gd name="connsiteX421" fmla="*/ 694319 w 7462235"/>
              <a:gd name="connsiteY421" fmla="*/ 2117414 h 6851624"/>
              <a:gd name="connsiteX422" fmla="*/ 674461 w 7462235"/>
              <a:gd name="connsiteY422" fmla="*/ 1652793 h 6851624"/>
              <a:gd name="connsiteX423" fmla="*/ 696740 w 7462235"/>
              <a:gd name="connsiteY423" fmla="*/ 1163973 h 6851624"/>
              <a:gd name="connsiteX424" fmla="*/ 964570 w 7462235"/>
              <a:gd name="connsiteY424" fmla="*/ 42107 h 6851624"/>
              <a:gd name="connsiteX425" fmla="*/ 977163 w 7462235"/>
              <a:gd name="connsiteY425" fmla="*/ 9680 h 6851624"/>
              <a:gd name="connsiteX426" fmla="*/ 889985 w 7462235"/>
              <a:gd name="connsiteY426" fmla="*/ 9680 h 6851624"/>
              <a:gd name="connsiteX427" fmla="*/ 802807 w 7462235"/>
              <a:gd name="connsiteY427" fmla="*/ 9680 h 6851624"/>
              <a:gd name="connsiteX428" fmla="*/ 795058 w 7462235"/>
              <a:gd name="connsiteY428" fmla="*/ 27587 h 6851624"/>
              <a:gd name="connsiteX429" fmla="*/ 766483 w 7462235"/>
              <a:gd name="connsiteY429" fmla="*/ 108896 h 6851624"/>
              <a:gd name="connsiteX430" fmla="*/ 740814 w 7462235"/>
              <a:gd name="connsiteY430" fmla="*/ 183913 h 6851624"/>
              <a:gd name="connsiteX431" fmla="*/ 731127 w 7462235"/>
              <a:gd name="connsiteY431" fmla="*/ 212952 h 6851624"/>
              <a:gd name="connsiteX432" fmla="*/ 686085 w 7462235"/>
              <a:gd name="connsiteY432" fmla="*/ 361533 h 6851624"/>
              <a:gd name="connsiteX433" fmla="*/ 613921 w 7462235"/>
              <a:gd name="connsiteY433" fmla="*/ 653374 h 6851624"/>
              <a:gd name="connsiteX434" fmla="*/ 602297 w 7462235"/>
              <a:gd name="connsiteY434" fmla="*/ 709031 h 6851624"/>
              <a:gd name="connsiteX435" fmla="*/ 565489 w 7462235"/>
              <a:gd name="connsiteY435" fmla="*/ 912303 h 6851624"/>
              <a:gd name="connsiteX436" fmla="*/ 553381 w 7462235"/>
              <a:gd name="connsiteY436" fmla="*/ 992160 h 6851624"/>
              <a:gd name="connsiteX437" fmla="*/ 518994 w 7462235"/>
              <a:gd name="connsiteY437" fmla="*/ 1326106 h 6851624"/>
              <a:gd name="connsiteX438" fmla="*/ 518994 w 7462235"/>
              <a:gd name="connsiteY438" fmla="*/ 1960120 h 6851624"/>
              <a:gd name="connsiteX439" fmla="*/ 553865 w 7462235"/>
              <a:gd name="connsiteY439" fmla="*/ 2291647 h 6851624"/>
              <a:gd name="connsiteX440" fmla="*/ 565973 w 7462235"/>
              <a:gd name="connsiteY440" fmla="*/ 2373923 h 6851624"/>
              <a:gd name="connsiteX441" fmla="*/ 577597 w 7462235"/>
              <a:gd name="connsiteY441" fmla="*/ 2444100 h 6851624"/>
              <a:gd name="connsiteX442" fmla="*/ 589705 w 7462235"/>
              <a:gd name="connsiteY442" fmla="*/ 2511858 h 6851624"/>
              <a:gd name="connsiteX443" fmla="*/ 601813 w 7462235"/>
              <a:gd name="connsiteY443" fmla="*/ 2572355 h 6851624"/>
              <a:gd name="connsiteX444" fmla="*/ 613921 w 7462235"/>
              <a:gd name="connsiteY444" fmla="*/ 2630433 h 6851624"/>
              <a:gd name="connsiteX445" fmla="*/ 626514 w 7462235"/>
              <a:gd name="connsiteY445" fmla="*/ 2686091 h 6851624"/>
              <a:gd name="connsiteX446" fmla="*/ 642980 w 7462235"/>
              <a:gd name="connsiteY446" fmla="*/ 2756268 h 6851624"/>
              <a:gd name="connsiteX447" fmla="*/ 672040 w 7462235"/>
              <a:gd name="connsiteY447" fmla="*/ 2870003 h 6851624"/>
              <a:gd name="connsiteX448" fmla="*/ 707880 w 7462235"/>
              <a:gd name="connsiteY448" fmla="*/ 2993418 h 6851624"/>
              <a:gd name="connsiteX449" fmla="*/ 720472 w 7462235"/>
              <a:gd name="connsiteY449" fmla="*/ 3034556 h 6851624"/>
              <a:gd name="connsiteX450" fmla="*/ 778591 w 7462235"/>
              <a:gd name="connsiteY450" fmla="*/ 3208789 h 6851624"/>
              <a:gd name="connsiteX451" fmla="*/ 800869 w 7462235"/>
              <a:gd name="connsiteY451" fmla="*/ 3271707 h 6851624"/>
              <a:gd name="connsiteX452" fmla="*/ 814915 w 7462235"/>
              <a:gd name="connsiteY452" fmla="*/ 3308005 h 6851624"/>
              <a:gd name="connsiteX453" fmla="*/ 831866 w 7462235"/>
              <a:gd name="connsiteY453" fmla="*/ 3351564 h 6851624"/>
              <a:gd name="connsiteX454" fmla="*/ 848817 w 7462235"/>
              <a:gd name="connsiteY454" fmla="*/ 3395122 h 6851624"/>
              <a:gd name="connsiteX455" fmla="*/ 860925 w 7462235"/>
              <a:gd name="connsiteY455" fmla="*/ 3424161 h 6851624"/>
              <a:gd name="connsiteX456" fmla="*/ 870612 w 7462235"/>
              <a:gd name="connsiteY456" fmla="*/ 3446424 h 6851624"/>
              <a:gd name="connsiteX457" fmla="*/ 892406 w 7462235"/>
              <a:gd name="connsiteY457" fmla="*/ 3497242 h 6851624"/>
              <a:gd name="connsiteX458" fmla="*/ 1001379 w 7462235"/>
              <a:gd name="connsiteY458" fmla="*/ 3733908 h 6851624"/>
              <a:gd name="connsiteX459" fmla="*/ 1047389 w 7462235"/>
              <a:gd name="connsiteY459" fmla="*/ 3896041 h 6851624"/>
              <a:gd name="connsiteX460" fmla="*/ 1016877 w 7462235"/>
              <a:gd name="connsiteY460" fmla="*/ 4025264 h 6851624"/>
              <a:gd name="connsiteX461" fmla="*/ 874002 w 7462235"/>
              <a:gd name="connsiteY461" fmla="*/ 4146259 h 6851624"/>
              <a:gd name="connsiteX462" fmla="*/ 700130 w 7462235"/>
              <a:gd name="connsiteY462" fmla="*/ 4146259 h 6851624"/>
              <a:gd name="connsiteX463" fmla="*/ 565489 w 7462235"/>
              <a:gd name="connsiteY463" fmla="*/ 4043171 h 6851624"/>
              <a:gd name="connsiteX464" fmla="*/ 392102 w 7462235"/>
              <a:gd name="connsiteY464" fmla="*/ 3680670 h 6851624"/>
              <a:gd name="connsiteX465" fmla="*/ 2084 w 7462235"/>
              <a:gd name="connsiteY465" fmla="*/ 2151395 h 6851624"/>
              <a:gd name="connsiteX466" fmla="*/ 0 w 7462235"/>
              <a:gd name="connsiteY466" fmla="*/ 2124442 h 6851624"/>
              <a:gd name="connsiteX467" fmla="*/ 0 w 7462235"/>
              <a:gd name="connsiteY467" fmla="*/ 1184948 h 6851624"/>
              <a:gd name="connsiteX468" fmla="*/ 13695 w 7462235"/>
              <a:gd name="connsiteY468" fmla="*/ 1028013 h 6851624"/>
              <a:gd name="connsiteX469" fmla="*/ 222105 w 7462235"/>
              <a:gd name="connsiteY469" fmla="*/ 59046 h 6851624"/>
              <a:gd name="connsiteX470" fmla="*/ 241478 w 7462235"/>
              <a:gd name="connsiteY470" fmla="*/ 0 h 6851624"/>
              <a:gd name="connsiteX0" fmla="*/ 7252710 w 7478707"/>
              <a:gd name="connsiteY0" fmla="*/ 9922 h 6851624"/>
              <a:gd name="connsiteX1" fmla="*/ 7192957 w 7478707"/>
              <a:gd name="connsiteY1" fmla="*/ 12100 h 6851624"/>
              <a:gd name="connsiteX2" fmla="*/ 7233155 w 7478707"/>
              <a:gd name="connsiteY2" fmla="*/ 64854 h 6851624"/>
              <a:gd name="connsiteX3" fmla="*/ 7404121 w 7478707"/>
              <a:gd name="connsiteY3" fmla="*/ 312168 h 6851624"/>
              <a:gd name="connsiteX4" fmla="*/ 7460302 w 7478707"/>
              <a:gd name="connsiteY4" fmla="*/ 404124 h 6851624"/>
              <a:gd name="connsiteX5" fmla="*/ 7468051 w 7478707"/>
              <a:gd name="connsiteY5" fmla="*/ 319427 h 6851624"/>
              <a:gd name="connsiteX6" fmla="*/ 7466599 w 7478707"/>
              <a:gd name="connsiteY6" fmla="*/ 220211 h 6851624"/>
              <a:gd name="connsiteX7" fmla="*/ 7428337 w 7478707"/>
              <a:gd name="connsiteY7" fmla="*/ 164554 h 6851624"/>
              <a:gd name="connsiteX8" fmla="*/ 7316459 w 7478707"/>
              <a:gd name="connsiteY8" fmla="*/ 13552 h 6851624"/>
              <a:gd name="connsiteX9" fmla="*/ 7252710 w 7478707"/>
              <a:gd name="connsiteY9" fmla="*/ 9922 h 6851624"/>
              <a:gd name="connsiteX10" fmla="*/ 257950 w 7478707"/>
              <a:gd name="connsiteY10" fmla="*/ 0 h 6851624"/>
              <a:gd name="connsiteX11" fmla="*/ 3868570 w 7478707"/>
              <a:gd name="connsiteY11" fmla="*/ 0 h 6851624"/>
              <a:gd name="connsiteX12" fmla="*/ 7478707 w 7478707"/>
              <a:gd name="connsiteY12" fmla="*/ 0 h 6851624"/>
              <a:gd name="connsiteX13" fmla="*/ 7478707 w 7478707"/>
              <a:gd name="connsiteY13" fmla="*/ 3177331 h 6851624"/>
              <a:gd name="connsiteX14" fmla="*/ 7471926 w 7478707"/>
              <a:gd name="connsiteY14" fmla="*/ 6354661 h 6851624"/>
              <a:gd name="connsiteX15" fmla="*/ 7368281 w 7478707"/>
              <a:gd name="connsiteY15" fmla="*/ 6398703 h 6851624"/>
              <a:gd name="connsiteX16" fmla="*/ 7336316 w 7478707"/>
              <a:gd name="connsiteY16" fmla="*/ 6412739 h 6851624"/>
              <a:gd name="connsiteX17" fmla="*/ 7298539 w 7478707"/>
              <a:gd name="connsiteY17" fmla="*/ 6429194 h 6851624"/>
              <a:gd name="connsiteX18" fmla="*/ 7134838 w 7478707"/>
              <a:gd name="connsiteY18" fmla="*/ 6497435 h 6851624"/>
              <a:gd name="connsiteX19" fmla="*/ 7083984 w 7478707"/>
              <a:gd name="connsiteY19" fmla="*/ 6516310 h 6851624"/>
              <a:gd name="connsiteX20" fmla="*/ 6696527 w 7478707"/>
              <a:gd name="connsiteY20" fmla="*/ 6646985 h 6851624"/>
              <a:gd name="connsiteX21" fmla="*/ 6637439 w 7478707"/>
              <a:gd name="connsiteY21" fmla="*/ 6664892 h 6851624"/>
              <a:gd name="connsiteX22" fmla="*/ 6576899 w 7478707"/>
              <a:gd name="connsiteY22" fmla="*/ 6681348 h 6851624"/>
              <a:gd name="connsiteX23" fmla="*/ 6226734 w 7478707"/>
              <a:gd name="connsiteY23" fmla="*/ 6761204 h 6851624"/>
              <a:gd name="connsiteX24" fmla="*/ 6167647 w 7478707"/>
              <a:gd name="connsiteY24" fmla="*/ 6772820 h 6851624"/>
              <a:gd name="connsiteX25" fmla="*/ 5957935 w 7478707"/>
              <a:gd name="connsiteY25" fmla="*/ 6806699 h 6851624"/>
              <a:gd name="connsiteX26" fmla="*/ 5595541 w 7478707"/>
              <a:gd name="connsiteY26" fmla="*/ 6845236 h 6851624"/>
              <a:gd name="connsiteX27" fmla="*/ 5407277 w 7478707"/>
              <a:gd name="connsiteY27" fmla="*/ 6851624 h 6851624"/>
              <a:gd name="connsiteX28" fmla="*/ 4958756 w 7478707"/>
              <a:gd name="connsiteY28" fmla="*/ 6851624 h 6851624"/>
              <a:gd name="connsiteX29" fmla="*/ 4933655 w 7478707"/>
              <a:gd name="connsiteY29" fmla="*/ 6850681 h 6851624"/>
              <a:gd name="connsiteX30" fmla="*/ 4681747 w 7478707"/>
              <a:gd name="connsiteY30" fmla="*/ 6831382 h 6851624"/>
              <a:gd name="connsiteX31" fmla="*/ 4572775 w 7478707"/>
              <a:gd name="connsiteY31" fmla="*/ 6819282 h 6851624"/>
              <a:gd name="connsiteX32" fmla="*/ 4480753 w 7478707"/>
              <a:gd name="connsiteY32" fmla="*/ 6807183 h 6851624"/>
              <a:gd name="connsiteX33" fmla="*/ 4400840 w 7478707"/>
              <a:gd name="connsiteY33" fmla="*/ 6794599 h 6851624"/>
              <a:gd name="connsiteX34" fmla="*/ 4124777 w 7478707"/>
              <a:gd name="connsiteY34" fmla="*/ 6744265 h 6851624"/>
              <a:gd name="connsiteX35" fmla="*/ 4069080 w 7478707"/>
              <a:gd name="connsiteY35" fmla="*/ 6732166 h 6851624"/>
              <a:gd name="connsiteX36" fmla="*/ 3855978 w 7478707"/>
              <a:gd name="connsiteY36" fmla="*/ 6679896 h 6851624"/>
              <a:gd name="connsiteX37" fmla="*/ 3311116 w 7478707"/>
              <a:gd name="connsiteY37" fmla="*/ 6500339 h 6851624"/>
              <a:gd name="connsiteX38" fmla="*/ 3238467 w 7478707"/>
              <a:gd name="connsiteY38" fmla="*/ 6470816 h 6851624"/>
              <a:gd name="connsiteX39" fmla="*/ 3122230 w 7478707"/>
              <a:gd name="connsiteY39" fmla="*/ 6421450 h 6851624"/>
              <a:gd name="connsiteX40" fmla="*/ 3039895 w 7478707"/>
              <a:gd name="connsiteY40" fmla="*/ 6384668 h 6851624"/>
              <a:gd name="connsiteX41" fmla="*/ 2906707 w 7478707"/>
              <a:gd name="connsiteY41" fmla="*/ 6320298 h 6851624"/>
              <a:gd name="connsiteX42" fmla="*/ 2735257 w 7478707"/>
              <a:gd name="connsiteY42" fmla="*/ 6193980 h 6851624"/>
              <a:gd name="connsiteX43" fmla="*/ 2696511 w 7478707"/>
              <a:gd name="connsiteY43" fmla="*/ 6049753 h 6851624"/>
              <a:gd name="connsiteX44" fmla="*/ 2732835 w 7478707"/>
              <a:gd name="connsiteY44" fmla="*/ 5908915 h 6851624"/>
              <a:gd name="connsiteX45" fmla="*/ 2945937 w 7478707"/>
              <a:gd name="connsiteY45" fmla="*/ 5789372 h 6851624"/>
              <a:gd name="connsiteX46" fmla="*/ 3153711 w 7478707"/>
              <a:gd name="connsiteY46" fmla="*/ 5850354 h 6851624"/>
              <a:gd name="connsiteX47" fmla="*/ 4972340 w 7478707"/>
              <a:gd name="connsiteY47" fmla="*/ 6320782 h 6851624"/>
              <a:gd name="connsiteX48" fmla="*/ 5464411 w 7478707"/>
              <a:gd name="connsiteY48" fmla="*/ 6320782 h 6851624"/>
              <a:gd name="connsiteX49" fmla="*/ 7425431 w 7478707"/>
              <a:gd name="connsiteY49" fmla="*/ 5776789 h 6851624"/>
              <a:gd name="connsiteX50" fmla="*/ 7466599 w 7478707"/>
              <a:gd name="connsiteY50" fmla="*/ 5755009 h 6851624"/>
              <a:gd name="connsiteX51" fmla="*/ 7468051 w 7478707"/>
              <a:gd name="connsiteY51" fmla="*/ 5669829 h 6851624"/>
              <a:gd name="connsiteX52" fmla="*/ 7469020 w 7478707"/>
              <a:gd name="connsiteY52" fmla="*/ 5584164 h 6851624"/>
              <a:gd name="connsiteX53" fmla="*/ 7441414 w 7478707"/>
              <a:gd name="connsiteY53" fmla="*/ 5599652 h 6851624"/>
              <a:gd name="connsiteX54" fmla="*/ 6962904 w 7478707"/>
              <a:gd name="connsiteY54" fmla="*/ 5833414 h 6851624"/>
              <a:gd name="connsiteX55" fmla="*/ 6514906 w 7478707"/>
              <a:gd name="connsiteY55" fmla="*/ 5992160 h 6851624"/>
              <a:gd name="connsiteX56" fmla="*/ 6335707 w 7478707"/>
              <a:gd name="connsiteY56" fmla="*/ 5992644 h 6851624"/>
              <a:gd name="connsiteX57" fmla="*/ 6170553 w 7478707"/>
              <a:gd name="connsiteY57" fmla="*/ 5771949 h 6851624"/>
              <a:gd name="connsiteX58" fmla="*/ 6303257 w 7478707"/>
              <a:gd name="connsiteY58" fmla="*/ 5501888 h 6851624"/>
              <a:gd name="connsiteX59" fmla="*/ 6444195 w 7478707"/>
              <a:gd name="connsiteY59" fmla="*/ 5452038 h 6851624"/>
              <a:gd name="connsiteX60" fmla="*/ 6628721 w 7478707"/>
              <a:gd name="connsiteY60" fmla="*/ 5387668 h 6851624"/>
              <a:gd name="connsiteX61" fmla="*/ 7412354 w 7478707"/>
              <a:gd name="connsiteY61" fmla="*/ 4987901 h 6851624"/>
              <a:gd name="connsiteX62" fmla="*/ 7469020 w 7478707"/>
              <a:gd name="connsiteY62" fmla="*/ 4949666 h 6851624"/>
              <a:gd name="connsiteX63" fmla="*/ 7469020 w 7478707"/>
              <a:gd name="connsiteY63" fmla="*/ 4863518 h 6851624"/>
              <a:gd name="connsiteX64" fmla="*/ 7466114 w 7478707"/>
              <a:gd name="connsiteY64" fmla="*/ 4776885 h 6851624"/>
              <a:gd name="connsiteX65" fmla="*/ 7445288 w 7478707"/>
              <a:gd name="connsiteY65" fmla="*/ 4790437 h 6851624"/>
              <a:gd name="connsiteX66" fmla="*/ 7376999 w 7478707"/>
              <a:gd name="connsiteY66" fmla="*/ 4838351 h 6851624"/>
              <a:gd name="connsiteX67" fmla="*/ 6807921 w 7478707"/>
              <a:gd name="connsiteY67" fmla="*/ 5156326 h 6851624"/>
              <a:gd name="connsiteX68" fmla="*/ 6771112 w 7478707"/>
              <a:gd name="connsiteY68" fmla="*/ 5173265 h 6851624"/>
              <a:gd name="connsiteX69" fmla="*/ 6700885 w 7478707"/>
              <a:gd name="connsiteY69" fmla="*/ 5202788 h 6851624"/>
              <a:gd name="connsiteX70" fmla="*/ 6628721 w 7478707"/>
              <a:gd name="connsiteY70" fmla="*/ 5232311 h 6851624"/>
              <a:gd name="connsiteX71" fmla="*/ 6212205 w 7478707"/>
              <a:gd name="connsiteY71" fmla="*/ 5368793 h 6851624"/>
              <a:gd name="connsiteX72" fmla="*/ 6166194 w 7478707"/>
              <a:gd name="connsiteY72" fmla="*/ 5380893 h 6851624"/>
              <a:gd name="connsiteX73" fmla="*/ 5989416 w 7478707"/>
              <a:gd name="connsiteY73" fmla="*/ 5420579 h 6851624"/>
              <a:gd name="connsiteX74" fmla="*/ 5928876 w 7478707"/>
              <a:gd name="connsiteY74" fmla="*/ 5432679 h 6851624"/>
              <a:gd name="connsiteX75" fmla="*/ 5861071 w 7478707"/>
              <a:gd name="connsiteY75" fmla="*/ 5444778 h 6851624"/>
              <a:gd name="connsiteX76" fmla="*/ 5783580 w 7478707"/>
              <a:gd name="connsiteY76" fmla="*/ 5456878 h 6851624"/>
              <a:gd name="connsiteX77" fmla="*/ 5011086 w 7478707"/>
              <a:gd name="connsiteY77" fmla="*/ 5493176 h 6851624"/>
              <a:gd name="connsiteX78" fmla="*/ 4667217 w 7478707"/>
              <a:gd name="connsiteY78" fmla="*/ 5458330 h 6851624"/>
              <a:gd name="connsiteX79" fmla="*/ 4609099 w 7478707"/>
              <a:gd name="connsiteY79" fmla="*/ 5449134 h 6851624"/>
              <a:gd name="connsiteX80" fmla="*/ 4507875 w 7478707"/>
              <a:gd name="connsiteY80" fmla="*/ 5432195 h 6851624"/>
              <a:gd name="connsiteX81" fmla="*/ 4500126 w 7478707"/>
              <a:gd name="connsiteY81" fmla="*/ 5503824 h 6851624"/>
              <a:gd name="connsiteX82" fmla="*/ 4500126 w 7478707"/>
              <a:gd name="connsiteY82" fmla="*/ 5578357 h 6851624"/>
              <a:gd name="connsiteX83" fmla="*/ 4552433 w 7478707"/>
              <a:gd name="connsiteY83" fmla="*/ 5587068 h 6851624"/>
              <a:gd name="connsiteX84" fmla="*/ 4802827 w 7478707"/>
              <a:gd name="connsiteY84" fmla="*/ 5621431 h 6851624"/>
              <a:gd name="connsiteX85" fmla="*/ 5018351 w 7478707"/>
              <a:gd name="connsiteY85" fmla="*/ 5706127 h 6851624"/>
              <a:gd name="connsiteX86" fmla="*/ 5095842 w 7478707"/>
              <a:gd name="connsiteY86" fmla="*/ 5894396 h 6851624"/>
              <a:gd name="connsiteX87" fmla="*/ 5011570 w 7478707"/>
              <a:gd name="connsiteY87" fmla="*/ 6089924 h 6851624"/>
              <a:gd name="connsiteX88" fmla="*/ 4879835 w 7478707"/>
              <a:gd name="connsiteY88" fmla="*/ 6156713 h 6851624"/>
              <a:gd name="connsiteX89" fmla="*/ 4679325 w 7478707"/>
              <a:gd name="connsiteY89" fmla="*/ 6148485 h 6851624"/>
              <a:gd name="connsiteX90" fmla="*/ 4589726 w 7478707"/>
              <a:gd name="connsiteY90" fmla="*/ 6136386 h 6851624"/>
              <a:gd name="connsiteX91" fmla="*/ 4446851 w 7478707"/>
              <a:gd name="connsiteY91" fmla="*/ 6115091 h 6851624"/>
              <a:gd name="connsiteX92" fmla="*/ 4379046 w 7478707"/>
              <a:gd name="connsiteY92" fmla="*/ 6102991 h 6851624"/>
              <a:gd name="connsiteX93" fmla="*/ 4318505 w 7478707"/>
              <a:gd name="connsiteY93" fmla="*/ 6090892 h 6851624"/>
              <a:gd name="connsiteX94" fmla="*/ 4260387 w 7478707"/>
              <a:gd name="connsiteY94" fmla="*/ 6078792 h 6851624"/>
              <a:gd name="connsiteX95" fmla="*/ 3977058 w 7478707"/>
              <a:gd name="connsiteY95" fmla="*/ 6008131 h 6851624"/>
              <a:gd name="connsiteX96" fmla="*/ 3783330 w 7478707"/>
              <a:gd name="connsiteY96" fmla="*/ 5914239 h 6851624"/>
              <a:gd name="connsiteX97" fmla="*/ 3709713 w 7478707"/>
              <a:gd name="connsiteY97" fmla="*/ 5735166 h 6851624"/>
              <a:gd name="connsiteX98" fmla="*/ 3722305 w 7478707"/>
              <a:gd name="connsiteY98" fmla="*/ 5649986 h 6851624"/>
              <a:gd name="connsiteX99" fmla="*/ 3979480 w 7478707"/>
              <a:gd name="connsiteY99" fmla="*/ 5462685 h 6851624"/>
              <a:gd name="connsiteX100" fmla="*/ 4144149 w 7478707"/>
              <a:gd name="connsiteY100" fmla="*/ 5495596 h 6851624"/>
              <a:gd name="connsiteX101" fmla="*/ 4363063 w 7478707"/>
              <a:gd name="connsiteY101" fmla="*/ 5551254 h 6851624"/>
              <a:gd name="connsiteX102" fmla="*/ 4431837 w 7478707"/>
              <a:gd name="connsiteY102" fmla="*/ 5565773 h 6851624"/>
              <a:gd name="connsiteX103" fmla="*/ 4484144 w 7478707"/>
              <a:gd name="connsiteY103" fmla="*/ 5575453 h 6851624"/>
              <a:gd name="connsiteX104" fmla="*/ 4490440 w 7478707"/>
              <a:gd name="connsiteY104" fmla="*/ 5500436 h 6851624"/>
              <a:gd name="connsiteX105" fmla="*/ 4479785 w 7478707"/>
              <a:gd name="connsiteY105" fmla="*/ 5425419 h 6851624"/>
              <a:gd name="connsiteX106" fmla="*/ 4337878 w 7478707"/>
              <a:gd name="connsiteY106" fmla="*/ 5397348 h 6851624"/>
              <a:gd name="connsiteX107" fmla="*/ 4284603 w 7478707"/>
              <a:gd name="connsiteY107" fmla="*/ 5384281 h 6851624"/>
              <a:gd name="connsiteX108" fmla="*/ 4236171 w 7478707"/>
              <a:gd name="connsiteY108" fmla="*/ 5372181 h 6851624"/>
              <a:gd name="connsiteX109" fmla="*/ 4199847 w 7478707"/>
              <a:gd name="connsiteY109" fmla="*/ 5362018 h 6851624"/>
              <a:gd name="connsiteX110" fmla="*/ 4158679 w 7478707"/>
              <a:gd name="connsiteY110" fmla="*/ 5350402 h 6851624"/>
              <a:gd name="connsiteX111" fmla="*/ 4117512 w 7478707"/>
              <a:gd name="connsiteY111" fmla="*/ 5338302 h 6851624"/>
              <a:gd name="connsiteX112" fmla="*/ 4061815 w 7478707"/>
              <a:gd name="connsiteY112" fmla="*/ 5321363 h 6851624"/>
              <a:gd name="connsiteX113" fmla="*/ 4003696 w 7478707"/>
              <a:gd name="connsiteY113" fmla="*/ 5302972 h 6851624"/>
              <a:gd name="connsiteX114" fmla="*/ 3755239 w 7478707"/>
              <a:gd name="connsiteY114" fmla="*/ 5210048 h 6851624"/>
              <a:gd name="connsiteX115" fmla="*/ 3592022 w 7478707"/>
              <a:gd name="connsiteY115" fmla="*/ 5139871 h 6851624"/>
              <a:gd name="connsiteX116" fmla="*/ 3378921 w 7478707"/>
              <a:gd name="connsiteY116" fmla="*/ 5032427 h 6851624"/>
              <a:gd name="connsiteX117" fmla="*/ 3227328 w 7478707"/>
              <a:gd name="connsiteY117" fmla="*/ 4944343 h 6851624"/>
              <a:gd name="connsiteX118" fmla="*/ 3154680 w 7478707"/>
              <a:gd name="connsiteY118" fmla="*/ 4900300 h 6851624"/>
              <a:gd name="connsiteX119" fmla="*/ 2901863 w 7478707"/>
              <a:gd name="connsiteY119" fmla="*/ 4725583 h 6851624"/>
              <a:gd name="connsiteX120" fmla="*/ 2742037 w 7478707"/>
              <a:gd name="connsiteY120" fmla="*/ 4598297 h 6851624"/>
              <a:gd name="connsiteX121" fmla="*/ 2722664 w 7478707"/>
              <a:gd name="connsiteY121" fmla="*/ 4581357 h 6851624"/>
              <a:gd name="connsiteX122" fmla="*/ 2373952 w 7478707"/>
              <a:gd name="connsiteY122" fmla="*/ 4244023 h 6851624"/>
              <a:gd name="connsiteX123" fmla="*/ 2320677 w 7478707"/>
              <a:gd name="connsiteY123" fmla="*/ 4005421 h 6851624"/>
              <a:gd name="connsiteX124" fmla="*/ 2388482 w 7478707"/>
              <a:gd name="connsiteY124" fmla="*/ 3885878 h 6851624"/>
              <a:gd name="connsiteX125" fmla="*/ 2649047 w 7478707"/>
              <a:gd name="connsiteY125" fmla="*/ 3813765 h 6851624"/>
              <a:gd name="connsiteX126" fmla="*/ 2853431 w 7478707"/>
              <a:gd name="connsiteY126" fmla="*/ 3968638 h 6851624"/>
              <a:gd name="connsiteX127" fmla="*/ 3003571 w 7478707"/>
              <a:gd name="connsiteY127" fmla="*/ 4114800 h 6851624"/>
              <a:gd name="connsiteX128" fmla="*/ 3109638 w 7478707"/>
              <a:gd name="connsiteY128" fmla="*/ 4205789 h 6851624"/>
              <a:gd name="connsiteX129" fmla="*/ 3136275 w 7478707"/>
              <a:gd name="connsiteY129" fmla="*/ 4227568 h 6851624"/>
              <a:gd name="connsiteX130" fmla="*/ 3226359 w 7478707"/>
              <a:gd name="connsiteY130" fmla="*/ 4298229 h 6851624"/>
              <a:gd name="connsiteX131" fmla="*/ 4778611 w 7478707"/>
              <a:gd name="connsiteY131" fmla="*/ 4933695 h 6851624"/>
              <a:gd name="connsiteX132" fmla="*/ 5548683 w 7478707"/>
              <a:gd name="connsiteY132" fmla="*/ 4946278 h 6851624"/>
              <a:gd name="connsiteX133" fmla="*/ 6430149 w 7478707"/>
              <a:gd name="connsiteY133" fmla="*/ 4734779 h 6851624"/>
              <a:gd name="connsiteX134" fmla="*/ 7414776 w 7478707"/>
              <a:gd name="connsiteY134" fmla="*/ 4131740 h 6851624"/>
              <a:gd name="connsiteX135" fmla="*/ 7469020 w 7478707"/>
              <a:gd name="connsiteY135" fmla="*/ 4083826 h 6851624"/>
              <a:gd name="connsiteX136" fmla="*/ 7469020 w 7478707"/>
              <a:gd name="connsiteY136" fmla="*/ 4011229 h 6851624"/>
              <a:gd name="connsiteX137" fmla="*/ 7469020 w 7478707"/>
              <a:gd name="connsiteY137" fmla="*/ 3938632 h 6851624"/>
              <a:gd name="connsiteX138" fmla="*/ 7444804 w 7478707"/>
              <a:gd name="connsiteY138" fmla="*/ 3960411 h 6851624"/>
              <a:gd name="connsiteX139" fmla="*/ 7330020 w 7478707"/>
              <a:gd name="connsiteY139" fmla="*/ 4019456 h 6851624"/>
              <a:gd name="connsiteX140" fmla="*/ 7199253 w 7478707"/>
              <a:gd name="connsiteY140" fmla="*/ 4019456 h 6851624"/>
              <a:gd name="connsiteX141" fmla="*/ 7004071 w 7478707"/>
              <a:gd name="connsiteY141" fmla="*/ 3684058 h 6851624"/>
              <a:gd name="connsiteX142" fmla="*/ 7122246 w 7478707"/>
              <a:gd name="connsiteY142" fmla="*/ 3514181 h 6851624"/>
              <a:gd name="connsiteX143" fmla="*/ 7342612 w 7478707"/>
              <a:gd name="connsiteY143" fmla="*/ 3259607 h 6851624"/>
              <a:gd name="connsiteX144" fmla="*/ 7374577 w 7478707"/>
              <a:gd name="connsiteY144" fmla="*/ 3217501 h 6851624"/>
              <a:gd name="connsiteX145" fmla="*/ 7386201 w 7478707"/>
              <a:gd name="connsiteY145" fmla="*/ 3200078 h 6851624"/>
              <a:gd name="connsiteX146" fmla="*/ 7397340 w 7478707"/>
              <a:gd name="connsiteY146" fmla="*/ 3183622 h 6851624"/>
              <a:gd name="connsiteX147" fmla="*/ 7436571 w 7478707"/>
              <a:gd name="connsiteY147" fmla="*/ 3127965 h 6851624"/>
              <a:gd name="connsiteX148" fmla="*/ 7469020 w 7478707"/>
              <a:gd name="connsiteY148" fmla="*/ 3079083 h 6851624"/>
              <a:gd name="connsiteX149" fmla="*/ 7469020 w 7478707"/>
              <a:gd name="connsiteY149" fmla="*/ 2982771 h 6851624"/>
              <a:gd name="connsiteX150" fmla="*/ 7469020 w 7478707"/>
              <a:gd name="connsiteY150" fmla="*/ 2886943 h 6851624"/>
              <a:gd name="connsiteX151" fmla="*/ 7448194 w 7478707"/>
              <a:gd name="connsiteY151" fmla="*/ 2923241 h 6851624"/>
              <a:gd name="connsiteX152" fmla="*/ 6945952 w 7478707"/>
              <a:gd name="connsiteY152" fmla="*/ 3548543 h 6851624"/>
              <a:gd name="connsiteX153" fmla="*/ 6790969 w 7478707"/>
              <a:gd name="connsiteY153" fmla="*/ 3678250 h 6851624"/>
              <a:gd name="connsiteX154" fmla="*/ 6771596 w 7478707"/>
              <a:gd name="connsiteY154" fmla="*/ 3692770 h 6851624"/>
              <a:gd name="connsiteX155" fmla="*/ 6533794 w 7478707"/>
              <a:gd name="connsiteY155" fmla="*/ 3854903 h 6851624"/>
              <a:gd name="connsiteX156" fmla="*/ 6183145 w 7478707"/>
              <a:gd name="connsiteY156" fmla="*/ 4029136 h 6851624"/>
              <a:gd name="connsiteX157" fmla="*/ 6134713 w 7478707"/>
              <a:gd name="connsiteY157" fmla="*/ 4048495 h 6851624"/>
              <a:gd name="connsiteX158" fmla="*/ 6048988 w 7478707"/>
              <a:gd name="connsiteY158" fmla="*/ 4078018 h 6851624"/>
              <a:gd name="connsiteX159" fmla="*/ 5977793 w 7478707"/>
              <a:gd name="connsiteY159" fmla="*/ 4101733 h 6851624"/>
              <a:gd name="connsiteX160" fmla="*/ 5977308 w 7478707"/>
              <a:gd name="connsiteY160" fmla="*/ 4153519 h 6851624"/>
              <a:gd name="connsiteX161" fmla="*/ 5983605 w 7478707"/>
              <a:gd name="connsiteY161" fmla="*/ 4203369 h 6851624"/>
              <a:gd name="connsiteX162" fmla="*/ 6380264 w 7478707"/>
              <a:gd name="connsiteY162" fmla="*/ 4048011 h 6851624"/>
              <a:gd name="connsiteX163" fmla="*/ 6628237 w 7478707"/>
              <a:gd name="connsiteY163" fmla="*/ 4002517 h 6851624"/>
              <a:gd name="connsiteX164" fmla="*/ 6749802 w 7478707"/>
              <a:gd name="connsiteY164" fmla="*/ 4072694 h 6851624"/>
              <a:gd name="connsiteX165" fmla="*/ 6820513 w 7478707"/>
              <a:gd name="connsiteY165" fmla="*/ 4195141 h 6851624"/>
              <a:gd name="connsiteX166" fmla="*/ 6820029 w 7478707"/>
              <a:gd name="connsiteY166" fmla="*/ 4329204 h 6851624"/>
              <a:gd name="connsiteX167" fmla="*/ 6715899 w 7478707"/>
              <a:gd name="connsiteY167" fmla="*/ 4485045 h 6851624"/>
              <a:gd name="connsiteX168" fmla="*/ 6364766 w 7478707"/>
              <a:gd name="connsiteY168" fmla="*/ 4647179 h 6851624"/>
              <a:gd name="connsiteX169" fmla="*/ 6236421 w 7478707"/>
              <a:gd name="connsiteY169" fmla="*/ 4693157 h 6851624"/>
              <a:gd name="connsiteX170" fmla="*/ 6178302 w 7478707"/>
              <a:gd name="connsiteY170" fmla="*/ 4711548 h 6851624"/>
              <a:gd name="connsiteX171" fmla="*/ 6079016 w 7478707"/>
              <a:gd name="connsiteY171" fmla="*/ 4740587 h 6851624"/>
              <a:gd name="connsiteX172" fmla="*/ 6037849 w 7478707"/>
              <a:gd name="connsiteY172" fmla="*/ 4752202 h 6851624"/>
              <a:gd name="connsiteX173" fmla="*/ 5892552 w 7478707"/>
              <a:gd name="connsiteY173" fmla="*/ 4786565 h 6851624"/>
              <a:gd name="connsiteX174" fmla="*/ 5832012 w 7478707"/>
              <a:gd name="connsiteY174" fmla="*/ 4798665 h 6851624"/>
              <a:gd name="connsiteX175" fmla="*/ 5691558 w 7478707"/>
              <a:gd name="connsiteY175" fmla="*/ 4822380 h 6851624"/>
              <a:gd name="connsiteX176" fmla="*/ 5424697 w 7478707"/>
              <a:gd name="connsiteY176" fmla="*/ 4809312 h 6851624"/>
              <a:gd name="connsiteX177" fmla="*/ 5374327 w 7478707"/>
              <a:gd name="connsiteY177" fmla="*/ 4359210 h 6851624"/>
              <a:gd name="connsiteX178" fmla="*/ 5592272 w 7478707"/>
              <a:gd name="connsiteY178" fmla="*/ 4288065 h 6851624"/>
              <a:gd name="connsiteX179" fmla="*/ 5877054 w 7478707"/>
              <a:gd name="connsiteY179" fmla="*/ 4231924 h 6851624"/>
              <a:gd name="connsiteX180" fmla="*/ 5965200 w 7478707"/>
              <a:gd name="connsiteY180" fmla="*/ 4210628 h 6851624"/>
              <a:gd name="connsiteX181" fmla="*/ 5967622 w 7478707"/>
              <a:gd name="connsiteY181" fmla="*/ 4156907 h 6851624"/>
              <a:gd name="connsiteX182" fmla="*/ 5963747 w 7478707"/>
              <a:gd name="connsiteY182" fmla="*/ 4105605 h 6851624"/>
              <a:gd name="connsiteX183" fmla="*/ 5786001 w 7478707"/>
              <a:gd name="connsiteY183" fmla="*/ 4152067 h 6851624"/>
              <a:gd name="connsiteX184" fmla="*/ 5730304 w 7478707"/>
              <a:gd name="connsiteY184" fmla="*/ 4164650 h 6851624"/>
              <a:gd name="connsiteX185" fmla="*/ 5667342 w 7478707"/>
              <a:gd name="connsiteY185" fmla="*/ 4176750 h 6851624"/>
              <a:gd name="connsiteX186" fmla="*/ 5592272 w 7478707"/>
              <a:gd name="connsiteY186" fmla="*/ 4188849 h 6851624"/>
              <a:gd name="connsiteX187" fmla="*/ 5217891 w 7478707"/>
              <a:gd name="connsiteY187" fmla="*/ 4215468 h 6851624"/>
              <a:gd name="connsiteX188" fmla="*/ 4674482 w 7478707"/>
              <a:gd name="connsiteY188" fmla="*/ 4157391 h 6851624"/>
              <a:gd name="connsiteX189" fmla="*/ 4618785 w 7478707"/>
              <a:gd name="connsiteY189" fmla="*/ 4145291 h 6851624"/>
              <a:gd name="connsiteX190" fmla="*/ 4190644 w 7478707"/>
              <a:gd name="connsiteY190" fmla="*/ 3998645 h 6851624"/>
              <a:gd name="connsiteX191" fmla="*/ 4079735 w 7478707"/>
              <a:gd name="connsiteY191" fmla="*/ 3644856 h 6851624"/>
              <a:gd name="connsiteX192" fmla="*/ 4375655 w 7478707"/>
              <a:gd name="connsiteY192" fmla="*/ 3499661 h 6851624"/>
              <a:gd name="connsiteX193" fmla="*/ 4467677 w 7478707"/>
              <a:gd name="connsiteY193" fmla="*/ 3530152 h 6851624"/>
              <a:gd name="connsiteX194" fmla="*/ 5219344 w 7478707"/>
              <a:gd name="connsiteY194" fmla="*/ 3673410 h 6851624"/>
              <a:gd name="connsiteX195" fmla="*/ 5480878 w 7478707"/>
              <a:gd name="connsiteY195" fmla="*/ 3656471 h 6851624"/>
              <a:gd name="connsiteX196" fmla="*/ 5543840 w 7478707"/>
              <a:gd name="connsiteY196" fmla="*/ 3646791 h 6851624"/>
              <a:gd name="connsiteX197" fmla="*/ 5974887 w 7478707"/>
              <a:gd name="connsiteY197" fmla="*/ 3526280 h 6851624"/>
              <a:gd name="connsiteX198" fmla="*/ 6011211 w 7478707"/>
              <a:gd name="connsiteY198" fmla="*/ 3510793 h 6851624"/>
              <a:gd name="connsiteX199" fmla="*/ 6217048 w 7478707"/>
              <a:gd name="connsiteY199" fmla="*/ 3408189 h 6851624"/>
              <a:gd name="connsiteX200" fmla="*/ 6339581 w 7478707"/>
              <a:gd name="connsiteY200" fmla="*/ 3331720 h 6851624"/>
              <a:gd name="connsiteX201" fmla="*/ 6374452 w 7478707"/>
              <a:gd name="connsiteY201" fmla="*/ 3310425 h 6851624"/>
              <a:gd name="connsiteX202" fmla="*/ 6380264 w 7478707"/>
              <a:gd name="connsiteY202" fmla="*/ 3306553 h 6851624"/>
              <a:gd name="connsiteX203" fmla="*/ 6418041 w 7478707"/>
              <a:gd name="connsiteY203" fmla="*/ 3276547 h 6851624"/>
              <a:gd name="connsiteX204" fmla="*/ 6798234 w 7478707"/>
              <a:gd name="connsiteY204" fmla="*/ 2911142 h 6851624"/>
              <a:gd name="connsiteX205" fmla="*/ 6825356 w 7478707"/>
              <a:gd name="connsiteY205" fmla="*/ 2877747 h 6851624"/>
              <a:gd name="connsiteX206" fmla="*/ 6983245 w 7478707"/>
              <a:gd name="connsiteY206" fmla="*/ 2640112 h 6851624"/>
              <a:gd name="connsiteX207" fmla="*/ 7078172 w 7478707"/>
              <a:gd name="connsiteY207" fmla="*/ 2448940 h 6851624"/>
              <a:gd name="connsiteX208" fmla="*/ 7163897 w 7478707"/>
              <a:gd name="connsiteY208" fmla="*/ 2211790 h 6851624"/>
              <a:gd name="connsiteX209" fmla="*/ 7176490 w 7478707"/>
              <a:gd name="connsiteY209" fmla="*/ 2168232 h 6851624"/>
              <a:gd name="connsiteX210" fmla="*/ 7234124 w 7478707"/>
              <a:gd name="connsiteY210" fmla="*/ 1841545 h 6851624"/>
              <a:gd name="connsiteX211" fmla="*/ 7234124 w 7478707"/>
              <a:gd name="connsiteY211" fmla="*/ 1461621 h 6851624"/>
              <a:gd name="connsiteX212" fmla="*/ 7181333 w 7478707"/>
              <a:gd name="connsiteY212" fmla="*/ 1156713 h 6851624"/>
              <a:gd name="connsiteX213" fmla="*/ 7170678 w 7478707"/>
              <a:gd name="connsiteY213" fmla="*/ 1117995 h 6851624"/>
              <a:gd name="connsiteX214" fmla="*/ 7127573 w 7478707"/>
              <a:gd name="connsiteY214" fmla="*/ 980060 h 6851624"/>
              <a:gd name="connsiteX215" fmla="*/ 7115465 w 7478707"/>
              <a:gd name="connsiteY215" fmla="*/ 948602 h 6851624"/>
              <a:gd name="connsiteX216" fmla="*/ 7105294 w 7478707"/>
              <a:gd name="connsiteY216" fmla="*/ 921983 h 6851624"/>
              <a:gd name="connsiteX217" fmla="*/ 7091249 w 7478707"/>
              <a:gd name="connsiteY217" fmla="*/ 886168 h 6851624"/>
              <a:gd name="connsiteX218" fmla="*/ 6995353 w 7478707"/>
              <a:gd name="connsiteY218" fmla="*/ 684832 h 6851624"/>
              <a:gd name="connsiteX219" fmla="*/ 6901395 w 7478707"/>
              <a:gd name="connsiteY219" fmla="*/ 533346 h 6851624"/>
              <a:gd name="connsiteX220" fmla="*/ 6897520 w 7478707"/>
              <a:gd name="connsiteY220" fmla="*/ 527055 h 6851624"/>
              <a:gd name="connsiteX221" fmla="*/ 6834558 w 7478707"/>
              <a:gd name="connsiteY221" fmla="*/ 435582 h 6851624"/>
              <a:gd name="connsiteX222" fmla="*/ 6817123 w 7478707"/>
              <a:gd name="connsiteY222" fmla="*/ 413803 h 6851624"/>
              <a:gd name="connsiteX223" fmla="*/ 6797750 w 7478707"/>
              <a:gd name="connsiteY223" fmla="*/ 389604 h 6851624"/>
              <a:gd name="connsiteX224" fmla="*/ 6773534 w 7478707"/>
              <a:gd name="connsiteY224" fmla="*/ 360566 h 6851624"/>
              <a:gd name="connsiteX225" fmla="*/ 6643251 w 7478707"/>
              <a:gd name="connsiteY225" fmla="*/ 220211 h 6851624"/>
              <a:gd name="connsiteX226" fmla="*/ 6421432 w 7478707"/>
              <a:gd name="connsiteY226" fmla="*/ 27587 h 6851624"/>
              <a:gd name="connsiteX227" fmla="*/ 6397700 w 7478707"/>
              <a:gd name="connsiteY227" fmla="*/ 9680 h 6851624"/>
              <a:gd name="connsiteX228" fmla="*/ 6305194 w 7478707"/>
              <a:gd name="connsiteY228" fmla="*/ 10164 h 6851624"/>
              <a:gd name="connsiteX229" fmla="*/ 6220922 w 7478707"/>
              <a:gd name="connsiteY229" fmla="*/ 15972 h 6851624"/>
              <a:gd name="connsiteX230" fmla="*/ 6571087 w 7478707"/>
              <a:gd name="connsiteY230" fmla="*/ 292808 h 6851624"/>
              <a:gd name="connsiteX231" fmla="*/ 6867008 w 7478707"/>
              <a:gd name="connsiteY231" fmla="*/ 667893 h 6851624"/>
              <a:gd name="connsiteX232" fmla="*/ 7068970 w 7478707"/>
              <a:gd name="connsiteY232" fmla="*/ 1137354 h 6851624"/>
              <a:gd name="connsiteX233" fmla="*/ 7079141 w 7478707"/>
              <a:gd name="connsiteY233" fmla="*/ 1176072 h 6851624"/>
              <a:gd name="connsiteX234" fmla="*/ 7119824 w 7478707"/>
              <a:gd name="connsiteY234" fmla="*/ 1381764 h 6851624"/>
              <a:gd name="connsiteX235" fmla="*/ 7130963 w 7478707"/>
              <a:gd name="connsiteY235" fmla="*/ 1466460 h 6851624"/>
              <a:gd name="connsiteX236" fmla="*/ 7130963 w 7478707"/>
              <a:gd name="connsiteY236" fmla="*/ 1839125 h 6851624"/>
              <a:gd name="connsiteX237" fmla="*/ 7107716 w 7478707"/>
              <a:gd name="connsiteY237" fmla="*/ 2001259 h 6851624"/>
              <a:gd name="connsiteX238" fmla="*/ 7072360 w 7478707"/>
              <a:gd name="connsiteY238" fmla="*/ 2158552 h 6851624"/>
              <a:gd name="connsiteX239" fmla="*/ 7062190 w 7478707"/>
              <a:gd name="connsiteY239" fmla="*/ 2192431 h 6851624"/>
              <a:gd name="connsiteX240" fmla="*/ 6866039 w 7478707"/>
              <a:gd name="connsiteY240" fmla="*/ 2640112 h 6851624"/>
              <a:gd name="connsiteX241" fmla="*/ 6755129 w 7478707"/>
              <a:gd name="connsiteY241" fmla="*/ 2804666 h 6851624"/>
              <a:gd name="connsiteX242" fmla="*/ 6702823 w 7478707"/>
              <a:gd name="connsiteY242" fmla="*/ 2870003 h 6851624"/>
              <a:gd name="connsiteX243" fmla="*/ 6478582 w 7478707"/>
              <a:gd name="connsiteY243" fmla="*/ 3100378 h 6851624"/>
              <a:gd name="connsiteX244" fmla="*/ 6438383 w 7478707"/>
              <a:gd name="connsiteY244" fmla="*/ 3134740 h 6851624"/>
              <a:gd name="connsiteX245" fmla="*/ 6377843 w 7478707"/>
              <a:gd name="connsiteY245" fmla="*/ 3181202 h 6851624"/>
              <a:gd name="connsiteX246" fmla="*/ 5756942 w 7478707"/>
              <a:gd name="connsiteY246" fmla="*/ 3494338 h 6851624"/>
              <a:gd name="connsiteX247" fmla="*/ 5483300 w 7478707"/>
              <a:gd name="connsiteY247" fmla="*/ 3551931 h 6851624"/>
              <a:gd name="connsiteX248" fmla="*/ 5112794 w 7478707"/>
              <a:gd name="connsiteY248" fmla="*/ 3567419 h 6851624"/>
              <a:gd name="connsiteX249" fmla="*/ 4827044 w 7478707"/>
              <a:gd name="connsiteY249" fmla="*/ 3530636 h 6851624"/>
              <a:gd name="connsiteX250" fmla="*/ 4518046 w 7478707"/>
              <a:gd name="connsiteY250" fmla="*/ 3439164 h 6851624"/>
              <a:gd name="connsiteX251" fmla="*/ 4265230 w 7478707"/>
              <a:gd name="connsiteY251" fmla="*/ 3317685 h 6851624"/>
              <a:gd name="connsiteX252" fmla="*/ 4236171 w 7478707"/>
              <a:gd name="connsiteY252" fmla="*/ 3301230 h 6851624"/>
              <a:gd name="connsiteX253" fmla="*/ 4066658 w 7478707"/>
              <a:gd name="connsiteY253" fmla="*/ 3187978 h 6851624"/>
              <a:gd name="connsiteX254" fmla="*/ 3756692 w 7478707"/>
              <a:gd name="connsiteY254" fmla="*/ 2897590 h 6851624"/>
              <a:gd name="connsiteX255" fmla="*/ 3361485 w 7478707"/>
              <a:gd name="connsiteY255" fmla="*/ 2141613 h 6851624"/>
              <a:gd name="connsiteX256" fmla="*/ 3342596 w 7478707"/>
              <a:gd name="connsiteY256" fmla="*/ 2066596 h 6851624"/>
              <a:gd name="connsiteX257" fmla="*/ 3305788 w 7478707"/>
              <a:gd name="connsiteY257" fmla="*/ 1822670 h 6851624"/>
              <a:gd name="connsiteX258" fmla="*/ 3310631 w 7478707"/>
              <a:gd name="connsiteY258" fmla="*/ 1432582 h 6851624"/>
              <a:gd name="connsiteX259" fmla="*/ 3428321 w 7478707"/>
              <a:gd name="connsiteY259" fmla="*/ 958281 h 6851624"/>
              <a:gd name="connsiteX260" fmla="*/ 3558604 w 7478707"/>
              <a:gd name="connsiteY260" fmla="*/ 688704 h 6851624"/>
              <a:gd name="connsiteX261" fmla="*/ 4156742 w 7478707"/>
              <a:gd name="connsiteY261" fmla="*/ 55174 h 6851624"/>
              <a:gd name="connsiteX262" fmla="*/ 4224547 w 7478707"/>
              <a:gd name="connsiteY262" fmla="*/ 9680 h 6851624"/>
              <a:gd name="connsiteX263" fmla="*/ 4132526 w 7478707"/>
              <a:gd name="connsiteY263" fmla="*/ 9680 h 6851624"/>
              <a:gd name="connsiteX264" fmla="*/ 4040505 w 7478707"/>
              <a:gd name="connsiteY264" fmla="*/ 9680 h 6851624"/>
              <a:gd name="connsiteX265" fmla="*/ 3990619 w 7478707"/>
              <a:gd name="connsiteY265" fmla="*/ 46946 h 6851624"/>
              <a:gd name="connsiteX266" fmla="*/ 3935407 w 7478707"/>
              <a:gd name="connsiteY266" fmla="*/ 89537 h 6851624"/>
              <a:gd name="connsiteX267" fmla="*/ 3899082 w 7478707"/>
              <a:gd name="connsiteY267" fmla="*/ 120995 h 6851624"/>
              <a:gd name="connsiteX268" fmla="*/ 3691308 w 7478707"/>
              <a:gd name="connsiteY268" fmla="*/ 327655 h 6851624"/>
              <a:gd name="connsiteX269" fmla="*/ 3654984 w 7478707"/>
              <a:gd name="connsiteY269" fmla="*/ 369761 h 6851624"/>
              <a:gd name="connsiteX270" fmla="*/ 3541169 w 7478707"/>
              <a:gd name="connsiteY270" fmla="*/ 522699 h 6851624"/>
              <a:gd name="connsiteX271" fmla="*/ 3507266 w 7478707"/>
              <a:gd name="connsiteY271" fmla="*/ 573517 h 6851624"/>
              <a:gd name="connsiteX272" fmla="*/ 3433649 w 7478707"/>
              <a:gd name="connsiteY272" fmla="*/ 699352 h 6851624"/>
              <a:gd name="connsiteX273" fmla="*/ 3402168 w 7478707"/>
              <a:gd name="connsiteY273" fmla="*/ 762269 h 6851624"/>
              <a:gd name="connsiteX274" fmla="*/ 3370203 w 7478707"/>
              <a:gd name="connsiteY274" fmla="*/ 827606 h 6851624"/>
              <a:gd name="connsiteX275" fmla="*/ 3350346 w 7478707"/>
              <a:gd name="connsiteY275" fmla="*/ 872617 h 6851624"/>
              <a:gd name="connsiteX276" fmla="*/ 3337753 w 7478707"/>
              <a:gd name="connsiteY276" fmla="*/ 907463 h 6851624"/>
              <a:gd name="connsiteX277" fmla="*/ 3333394 w 7478707"/>
              <a:gd name="connsiteY277" fmla="*/ 916659 h 6851624"/>
              <a:gd name="connsiteX278" fmla="*/ 3326614 w 7478707"/>
              <a:gd name="connsiteY278" fmla="*/ 930210 h 6851624"/>
              <a:gd name="connsiteX279" fmla="*/ 3308694 w 7478707"/>
              <a:gd name="connsiteY279" fmla="*/ 982480 h 6851624"/>
              <a:gd name="connsiteX280" fmla="*/ 3286415 w 7478707"/>
              <a:gd name="connsiteY280" fmla="*/ 1047817 h 6851624"/>
              <a:gd name="connsiteX281" fmla="*/ 3250575 w 7478707"/>
              <a:gd name="connsiteY281" fmla="*/ 1178492 h 6851624"/>
              <a:gd name="connsiteX282" fmla="*/ 3237983 w 7478707"/>
              <a:gd name="connsiteY282" fmla="*/ 1234150 h 6851624"/>
              <a:gd name="connsiteX283" fmla="*/ 3202627 w 7478707"/>
              <a:gd name="connsiteY283" fmla="*/ 1461621 h 6851624"/>
              <a:gd name="connsiteX284" fmla="*/ 3202143 w 7478707"/>
              <a:gd name="connsiteY284" fmla="*/ 1842997 h 6851624"/>
              <a:gd name="connsiteX285" fmla="*/ 3238467 w 7478707"/>
              <a:gd name="connsiteY285" fmla="*/ 2073856 h 6851624"/>
              <a:gd name="connsiteX286" fmla="*/ 3345018 w 7478707"/>
              <a:gd name="connsiteY286" fmla="*/ 2417482 h 6851624"/>
              <a:gd name="connsiteX287" fmla="*/ 3364391 w 7478707"/>
              <a:gd name="connsiteY287" fmla="*/ 2463460 h 6851624"/>
              <a:gd name="connsiteX288" fmla="*/ 3465130 w 7478707"/>
              <a:gd name="connsiteY288" fmla="*/ 2664312 h 6851624"/>
              <a:gd name="connsiteX289" fmla="*/ 3502907 w 7478707"/>
              <a:gd name="connsiteY289" fmla="*/ 2747556 h 6851624"/>
              <a:gd name="connsiteX290" fmla="*/ 3390544 w 7478707"/>
              <a:gd name="connsiteY290" fmla="*/ 3050528 h 6851624"/>
              <a:gd name="connsiteX291" fmla="*/ 3059268 w 7478707"/>
              <a:gd name="connsiteY291" fmla="*/ 3019553 h 6851624"/>
              <a:gd name="connsiteX292" fmla="*/ 2816623 w 7478707"/>
              <a:gd name="connsiteY292" fmla="*/ 2556868 h 6851624"/>
              <a:gd name="connsiteX293" fmla="*/ 2778846 w 7478707"/>
              <a:gd name="connsiteY293" fmla="*/ 860033 h 6851624"/>
              <a:gd name="connsiteX294" fmla="*/ 3188582 w 7478707"/>
              <a:gd name="connsiteY294" fmla="*/ 85665 h 6851624"/>
              <a:gd name="connsiteX295" fmla="*/ 3240405 w 7478707"/>
              <a:gd name="connsiteY295" fmla="*/ 18875 h 6851624"/>
              <a:gd name="connsiteX296" fmla="*/ 3184223 w 7478707"/>
              <a:gd name="connsiteY296" fmla="*/ 9680 h 6851624"/>
              <a:gd name="connsiteX297" fmla="*/ 3121746 w 7478707"/>
              <a:gd name="connsiteY297" fmla="*/ 9680 h 6851624"/>
              <a:gd name="connsiteX298" fmla="*/ 3095108 w 7478707"/>
              <a:gd name="connsiteY298" fmla="*/ 44526 h 6851624"/>
              <a:gd name="connsiteX299" fmla="*/ 2998728 w 7478707"/>
              <a:gd name="connsiteY299" fmla="*/ 179073 h 6851624"/>
              <a:gd name="connsiteX300" fmla="*/ 2939156 w 7478707"/>
              <a:gd name="connsiteY300" fmla="*/ 273449 h 6851624"/>
              <a:gd name="connsiteX301" fmla="*/ 2899442 w 7478707"/>
              <a:gd name="connsiteY301" fmla="*/ 340238 h 6851624"/>
              <a:gd name="connsiteX302" fmla="*/ 2873288 w 7478707"/>
              <a:gd name="connsiteY302" fmla="*/ 387184 h 6851624"/>
              <a:gd name="connsiteX303" fmla="*/ 2683919 w 7478707"/>
              <a:gd name="connsiteY303" fmla="*/ 830994 h 6851624"/>
              <a:gd name="connsiteX304" fmla="*/ 2671811 w 7478707"/>
              <a:gd name="connsiteY304" fmla="*/ 865841 h 6851624"/>
              <a:gd name="connsiteX305" fmla="*/ 2635486 w 7478707"/>
              <a:gd name="connsiteY305" fmla="*/ 997000 h 6851624"/>
              <a:gd name="connsiteX306" fmla="*/ 2577368 w 7478707"/>
              <a:gd name="connsiteY306" fmla="*/ 1292227 h 6851624"/>
              <a:gd name="connsiteX307" fmla="*/ 2564291 w 7478707"/>
              <a:gd name="connsiteY307" fmla="*/ 1398703 h 6851624"/>
              <a:gd name="connsiteX308" fmla="*/ 2564291 w 7478707"/>
              <a:gd name="connsiteY308" fmla="*/ 1906882 h 6851624"/>
              <a:gd name="connsiteX309" fmla="*/ 2577852 w 7478707"/>
              <a:gd name="connsiteY309" fmla="*/ 2013358 h 6851624"/>
              <a:gd name="connsiteX310" fmla="*/ 2589476 w 7478707"/>
              <a:gd name="connsiteY310" fmla="*/ 2090795 h 6851624"/>
              <a:gd name="connsiteX311" fmla="*/ 2601584 w 7478707"/>
              <a:gd name="connsiteY311" fmla="*/ 2158552 h 6851624"/>
              <a:gd name="connsiteX312" fmla="*/ 2623378 w 7478707"/>
              <a:gd name="connsiteY312" fmla="*/ 2262608 h 6851624"/>
              <a:gd name="connsiteX313" fmla="*/ 2635486 w 7478707"/>
              <a:gd name="connsiteY313" fmla="*/ 2311006 h 6851624"/>
              <a:gd name="connsiteX314" fmla="*/ 2727508 w 7478707"/>
              <a:gd name="connsiteY314" fmla="*/ 2601394 h 6851624"/>
              <a:gd name="connsiteX315" fmla="*/ 2749302 w 7478707"/>
              <a:gd name="connsiteY315" fmla="*/ 2654632 h 6851624"/>
              <a:gd name="connsiteX316" fmla="*/ 2781267 w 7478707"/>
              <a:gd name="connsiteY316" fmla="*/ 2728681 h 6851624"/>
              <a:gd name="connsiteX317" fmla="*/ 2795313 w 7478707"/>
              <a:gd name="connsiteY317" fmla="*/ 2762076 h 6851624"/>
              <a:gd name="connsiteX318" fmla="*/ 2871836 w 7478707"/>
              <a:gd name="connsiteY318" fmla="*/ 2914045 h 6851624"/>
              <a:gd name="connsiteX319" fmla="*/ 3165335 w 7478707"/>
              <a:gd name="connsiteY319" fmla="*/ 3349144 h 6851624"/>
              <a:gd name="connsiteX320" fmla="*/ 3485471 w 7478707"/>
              <a:gd name="connsiteY320" fmla="*/ 3674378 h 6851624"/>
              <a:gd name="connsiteX321" fmla="*/ 4379046 w 7478707"/>
              <a:gd name="connsiteY321" fmla="*/ 4179170 h 6851624"/>
              <a:gd name="connsiteX322" fmla="*/ 4482691 w 7478707"/>
              <a:gd name="connsiteY322" fmla="*/ 4219340 h 6851624"/>
              <a:gd name="connsiteX323" fmla="*/ 4613942 w 7478707"/>
              <a:gd name="connsiteY323" fmla="*/ 4370342 h 6851624"/>
              <a:gd name="connsiteX324" fmla="*/ 4614426 w 7478707"/>
              <a:gd name="connsiteY324" fmla="*/ 4542155 h 6851624"/>
              <a:gd name="connsiteX325" fmla="*/ 4595053 w 7478707"/>
              <a:gd name="connsiteY325" fmla="*/ 4588133 h 6851624"/>
              <a:gd name="connsiteX326" fmla="*/ 4582945 w 7478707"/>
              <a:gd name="connsiteY326" fmla="*/ 4607976 h 6851624"/>
              <a:gd name="connsiteX327" fmla="*/ 4498189 w 7478707"/>
              <a:gd name="connsiteY327" fmla="*/ 4686865 h 6851624"/>
              <a:gd name="connsiteX328" fmla="*/ 4352408 w 7478707"/>
              <a:gd name="connsiteY328" fmla="*/ 4725583 h 6851624"/>
              <a:gd name="connsiteX329" fmla="*/ 4190160 w 7478707"/>
              <a:gd name="connsiteY329" fmla="*/ 4688801 h 6851624"/>
              <a:gd name="connsiteX330" fmla="*/ 4146571 w 7478707"/>
              <a:gd name="connsiteY330" fmla="*/ 4674282 h 6851624"/>
              <a:gd name="connsiteX331" fmla="*/ 3974637 w 7478707"/>
              <a:gd name="connsiteY331" fmla="*/ 4607492 h 6851624"/>
              <a:gd name="connsiteX332" fmla="*/ 3916518 w 7478707"/>
              <a:gd name="connsiteY332" fmla="*/ 4582809 h 6851624"/>
              <a:gd name="connsiteX333" fmla="*/ 3579914 w 7478707"/>
              <a:gd name="connsiteY333" fmla="*/ 4409060 h 6851624"/>
              <a:gd name="connsiteX334" fmla="*/ 3524217 w 7478707"/>
              <a:gd name="connsiteY334" fmla="*/ 4374698 h 6851624"/>
              <a:gd name="connsiteX335" fmla="*/ 2765769 w 7478707"/>
              <a:gd name="connsiteY335" fmla="*/ 3719389 h 6851624"/>
              <a:gd name="connsiteX336" fmla="*/ 2189426 w 7478707"/>
              <a:gd name="connsiteY336" fmla="*/ 2711258 h 6851624"/>
              <a:gd name="connsiteX337" fmla="*/ 2012164 w 7478707"/>
              <a:gd name="connsiteY337" fmla="*/ 1718130 h 6851624"/>
              <a:gd name="connsiteX338" fmla="*/ 2315834 w 7478707"/>
              <a:gd name="connsiteY338" fmla="*/ 285549 h 6851624"/>
              <a:gd name="connsiteX339" fmla="*/ 2455319 w 7478707"/>
              <a:gd name="connsiteY339" fmla="*/ 20327 h 6851624"/>
              <a:gd name="connsiteX340" fmla="*/ 2462583 w 7478707"/>
              <a:gd name="connsiteY340" fmla="*/ 9196 h 6851624"/>
              <a:gd name="connsiteX341" fmla="*/ 2400590 w 7478707"/>
              <a:gd name="connsiteY341" fmla="*/ 10648 h 6851624"/>
              <a:gd name="connsiteX342" fmla="*/ 2339081 w 7478707"/>
              <a:gd name="connsiteY342" fmla="*/ 12100 h 6851624"/>
              <a:gd name="connsiteX343" fmla="*/ 2324067 w 7478707"/>
              <a:gd name="connsiteY343" fmla="*/ 38719 h 6851624"/>
              <a:gd name="connsiteX344" fmla="*/ 2300820 w 7478707"/>
              <a:gd name="connsiteY344" fmla="*/ 79857 h 6851624"/>
              <a:gd name="connsiteX345" fmla="*/ 2180224 w 7478707"/>
              <a:gd name="connsiteY345" fmla="*/ 327171 h 6851624"/>
              <a:gd name="connsiteX346" fmla="*/ 2168600 w 7478707"/>
              <a:gd name="connsiteY346" fmla="*/ 354758 h 6851624"/>
              <a:gd name="connsiteX347" fmla="*/ 2111934 w 7478707"/>
              <a:gd name="connsiteY347" fmla="*/ 493660 h 6851624"/>
              <a:gd name="connsiteX348" fmla="*/ 2093046 w 7478707"/>
              <a:gd name="connsiteY348" fmla="*/ 546898 h 6851624"/>
              <a:gd name="connsiteX349" fmla="*/ 2069314 w 7478707"/>
              <a:gd name="connsiteY349" fmla="*/ 617075 h 6851624"/>
              <a:gd name="connsiteX350" fmla="*/ 2050910 w 7478707"/>
              <a:gd name="connsiteY350" fmla="*/ 675153 h 6851624"/>
              <a:gd name="connsiteX351" fmla="*/ 2034927 w 7478707"/>
              <a:gd name="connsiteY351" fmla="*/ 725971 h 6851624"/>
              <a:gd name="connsiteX352" fmla="*/ 2010711 w 7478707"/>
              <a:gd name="connsiteY352" fmla="*/ 815507 h 6851624"/>
              <a:gd name="connsiteX353" fmla="*/ 1998603 w 7478707"/>
              <a:gd name="connsiteY353" fmla="*/ 861485 h 6851624"/>
              <a:gd name="connsiteX354" fmla="*/ 1986495 w 7478707"/>
              <a:gd name="connsiteY354" fmla="*/ 912303 h 6851624"/>
              <a:gd name="connsiteX355" fmla="*/ 1976324 w 7478707"/>
              <a:gd name="connsiteY355" fmla="*/ 956345 h 6851624"/>
              <a:gd name="connsiteX356" fmla="*/ 1955014 w 7478707"/>
              <a:gd name="connsiteY356" fmla="*/ 1069597 h 6851624"/>
              <a:gd name="connsiteX357" fmla="*/ 1940969 w 7478707"/>
              <a:gd name="connsiteY357" fmla="*/ 1154293 h 6851624"/>
              <a:gd name="connsiteX358" fmla="*/ 1928376 w 7478707"/>
              <a:gd name="connsiteY358" fmla="*/ 1241410 h 6851624"/>
              <a:gd name="connsiteX359" fmla="*/ 1915784 w 7478707"/>
              <a:gd name="connsiteY359" fmla="*/ 1357565 h 6851624"/>
              <a:gd name="connsiteX360" fmla="*/ 1909003 w 7478707"/>
              <a:gd name="connsiteY360" fmla="*/ 1948021 h 6851624"/>
              <a:gd name="connsiteX361" fmla="*/ 1903191 w 7478707"/>
              <a:gd name="connsiteY361" fmla="*/ 2123706 h 6851624"/>
              <a:gd name="connsiteX362" fmla="*/ 1714790 w 7478707"/>
              <a:gd name="connsiteY362" fmla="*/ 2306166 h 6851624"/>
              <a:gd name="connsiteX363" fmla="*/ 1580149 w 7478707"/>
              <a:gd name="connsiteY363" fmla="*/ 2306166 h 6851624"/>
              <a:gd name="connsiteX364" fmla="*/ 1398044 w 7478707"/>
              <a:gd name="connsiteY364" fmla="*/ 2128061 h 6851624"/>
              <a:gd name="connsiteX365" fmla="*/ 1378186 w 7478707"/>
              <a:gd name="connsiteY365" fmla="*/ 1944149 h 6851624"/>
              <a:gd name="connsiteX366" fmla="*/ 1383998 w 7478707"/>
              <a:gd name="connsiteY366" fmla="*/ 1294647 h 6851624"/>
              <a:gd name="connsiteX367" fmla="*/ 1698323 w 7478707"/>
              <a:gd name="connsiteY367" fmla="*/ 94376 h 6851624"/>
              <a:gd name="connsiteX368" fmla="*/ 1733194 w 7478707"/>
              <a:gd name="connsiteY368" fmla="*/ 15488 h 6851624"/>
              <a:gd name="connsiteX369" fmla="*/ 1655219 w 7478707"/>
              <a:gd name="connsiteY369" fmla="*/ 9680 h 6851624"/>
              <a:gd name="connsiteX370" fmla="*/ 1571431 w 7478707"/>
              <a:gd name="connsiteY370" fmla="*/ 17908 h 6851624"/>
              <a:gd name="connsiteX371" fmla="*/ 1540919 w 7478707"/>
              <a:gd name="connsiteY371" fmla="*/ 88569 h 6851624"/>
              <a:gd name="connsiteX372" fmla="*/ 1531232 w 7478707"/>
              <a:gd name="connsiteY372" fmla="*/ 113252 h 6851624"/>
              <a:gd name="connsiteX373" fmla="*/ 1519608 w 7478707"/>
              <a:gd name="connsiteY373" fmla="*/ 141806 h 6851624"/>
              <a:gd name="connsiteX374" fmla="*/ 1497814 w 7478707"/>
              <a:gd name="connsiteY374" fmla="*/ 196012 h 6851624"/>
              <a:gd name="connsiteX375" fmla="*/ 1482316 w 7478707"/>
              <a:gd name="connsiteY375" fmla="*/ 233279 h 6851624"/>
              <a:gd name="connsiteX376" fmla="*/ 1361235 w 7478707"/>
              <a:gd name="connsiteY376" fmla="*/ 607395 h 6851624"/>
              <a:gd name="connsiteX377" fmla="*/ 1349127 w 7478707"/>
              <a:gd name="connsiteY377" fmla="*/ 650954 h 6851624"/>
              <a:gd name="connsiteX378" fmla="*/ 1313287 w 7478707"/>
              <a:gd name="connsiteY378" fmla="*/ 800988 h 6851624"/>
              <a:gd name="connsiteX379" fmla="*/ 1303601 w 7478707"/>
              <a:gd name="connsiteY379" fmla="*/ 849386 h 6851624"/>
              <a:gd name="connsiteX380" fmla="*/ 1291493 w 7478707"/>
              <a:gd name="connsiteY380" fmla="*/ 909883 h 6851624"/>
              <a:gd name="connsiteX381" fmla="*/ 1279385 w 7478707"/>
              <a:gd name="connsiteY381" fmla="*/ 975220 h 6851624"/>
              <a:gd name="connsiteX382" fmla="*/ 1267277 w 7478707"/>
              <a:gd name="connsiteY382" fmla="*/ 1050237 h 6851624"/>
              <a:gd name="connsiteX383" fmla="*/ 1255653 w 7478707"/>
              <a:gd name="connsiteY383" fmla="*/ 1134934 h 6851624"/>
              <a:gd name="connsiteX384" fmla="*/ 1243545 w 7478707"/>
              <a:gd name="connsiteY384" fmla="*/ 1236570 h 6851624"/>
              <a:gd name="connsiteX385" fmla="*/ 1224656 w 7478707"/>
              <a:gd name="connsiteY385" fmla="*/ 1660052 h 6851624"/>
              <a:gd name="connsiteX386" fmla="*/ 1230468 w 7478707"/>
              <a:gd name="connsiteY386" fmla="*/ 1931081 h 6851624"/>
              <a:gd name="connsiteX387" fmla="*/ 1267277 w 7478707"/>
              <a:gd name="connsiteY387" fmla="*/ 2252928 h 6851624"/>
              <a:gd name="connsiteX388" fmla="*/ 1279385 w 7478707"/>
              <a:gd name="connsiteY388" fmla="*/ 2327945 h 6851624"/>
              <a:gd name="connsiteX389" fmla="*/ 1291493 w 7478707"/>
              <a:gd name="connsiteY389" fmla="*/ 2395702 h 6851624"/>
              <a:gd name="connsiteX390" fmla="*/ 1303601 w 7478707"/>
              <a:gd name="connsiteY390" fmla="*/ 2456200 h 6851624"/>
              <a:gd name="connsiteX391" fmla="*/ 1325395 w 7478707"/>
              <a:gd name="connsiteY391" fmla="*/ 2557836 h 6851624"/>
              <a:gd name="connsiteX392" fmla="*/ 1338956 w 7478707"/>
              <a:gd name="connsiteY392" fmla="*/ 2613494 h 6851624"/>
              <a:gd name="connsiteX393" fmla="*/ 1375280 w 7478707"/>
              <a:gd name="connsiteY393" fmla="*/ 2751428 h 6851624"/>
              <a:gd name="connsiteX394" fmla="*/ 1385936 w 7478707"/>
              <a:gd name="connsiteY394" fmla="*/ 2787727 h 6851624"/>
              <a:gd name="connsiteX395" fmla="*/ 1406761 w 7478707"/>
              <a:gd name="connsiteY395" fmla="*/ 2853064 h 6851624"/>
              <a:gd name="connsiteX396" fmla="*/ 1424681 w 7478707"/>
              <a:gd name="connsiteY396" fmla="*/ 2911142 h 6851624"/>
              <a:gd name="connsiteX397" fmla="*/ 1444054 w 7478707"/>
              <a:gd name="connsiteY397" fmla="*/ 2966799 h 6851624"/>
              <a:gd name="connsiteX398" fmla="*/ 1462943 w 7478707"/>
              <a:gd name="connsiteY398" fmla="*/ 3020037 h 6851624"/>
              <a:gd name="connsiteX399" fmla="*/ 1476988 w 7478707"/>
              <a:gd name="connsiteY399" fmla="*/ 3056336 h 6851624"/>
              <a:gd name="connsiteX400" fmla="*/ 1497330 w 7478707"/>
              <a:gd name="connsiteY400" fmla="*/ 3109573 h 6851624"/>
              <a:gd name="connsiteX401" fmla="*/ 1514281 w 7478707"/>
              <a:gd name="connsiteY401" fmla="*/ 3153132 h 6851624"/>
              <a:gd name="connsiteX402" fmla="*/ 1525420 w 7478707"/>
              <a:gd name="connsiteY402" fmla="*/ 3179751 h 6851624"/>
              <a:gd name="connsiteX403" fmla="*/ 1561744 w 7478707"/>
              <a:gd name="connsiteY403" fmla="*/ 3262027 h 6851624"/>
              <a:gd name="connsiteX404" fmla="*/ 1582570 w 7478707"/>
              <a:gd name="connsiteY404" fmla="*/ 3310425 h 6851624"/>
              <a:gd name="connsiteX405" fmla="*/ 1714790 w 7478707"/>
              <a:gd name="connsiteY405" fmla="*/ 3571775 h 6851624"/>
              <a:gd name="connsiteX406" fmla="*/ 1733194 w 7478707"/>
              <a:gd name="connsiteY406" fmla="*/ 3605653 h 6851624"/>
              <a:gd name="connsiteX407" fmla="*/ 1824247 w 7478707"/>
              <a:gd name="connsiteY407" fmla="*/ 3758107 h 6851624"/>
              <a:gd name="connsiteX408" fmla="*/ 1913847 w 7478707"/>
              <a:gd name="connsiteY408" fmla="*/ 3896041 h 6851624"/>
              <a:gd name="connsiteX409" fmla="*/ 1996181 w 7478707"/>
              <a:gd name="connsiteY409" fmla="*/ 4012197 h 6851624"/>
              <a:gd name="connsiteX410" fmla="*/ 2010711 w 7478707"/>
              <a:gd name="connsiteY410" fmla="*/ 4031556 h 6851624"/>
              <a:gd name="connsiteX411" fmla="*/ 2027662 w 7478707"/>
              <a:gd name="connsiteY411" fmla="*/ 4053819 h 6851624"/>
              <a:gd name="connsiteX412" fmla="*/ 2044613 w 7478707"/>
              <a:gd name="connsiteY412" fmla="*/ 4076566 h 6851624"/>
              <a:gd name="connsiteX413" fmla="*/ 2060596 w 7478707"/>
              <a:gd name="connsiteY413" fmla="*/ 4094473 h 6851624"/>
              <a:gd name="connsiteX414" fmla="*/ 2063986 w 7478707"/>
              <a:gd name="connsiteY414" fmla="*/ 4101249 h 6851624"/>
              <a:gd name="connsiteX415" fmla="*/ 2067861 w 7478707"/>
              <a:gd name="connsiteY415" fmla="*/ 4109961 h 6851624"/>
              <a:gd name="connsiteX416" fmla="*/ 2120652 w 7478707"/>
              <a:gd name="connsiteY416" fmla="*/ 4171910 h 6851624"/>
              <a:gd name="connsiteX417" fmla="*/ 2207346 w 7478707"/>
              <a:gd name="connsiteY417" fmla="*/ 4358242 h 6851624"/>
              <a:gd name="connsiteX418" fmla="*/ 2130339 w 7478707"/>
              <a:gd name="connsiteY418" fmla="*/ 4570710 h 6851624"/>
              <a:gd name="connsiteX419" fmla="*/ 1822794 w 7478707"/>
              <a:gd name="connsiteY419" fmla="*/ 4620560 h 6851624"/>
              <a:gd name="connsiteX420" fmla="*/ 1684762 w 7478707"/>
              <a:gd name="connsiteY420" fmla="*/ 4489885 h 6851624"/>
              <a:gd name="connsiteX421" fmla="*/ 710791 w 7478707"/>
              <a:gd name="connsiteY421" fmla="*/ 2117414 h 6851624"/>
              <a:gd name="connsiteX422" fmla="*/ 690933 w 7478707"/>
              <a:gd name="connsiteY422" fmla="*/ 1652793 h 6851624"/>
              <a:gd name="connsiteX423" fmla="*/ 713212 w 7478707"/>
              <a:gd name="connsiteY423" fmla="*/ 1163973 h 6851624"/>
              <a:gd name="connsiteX424" fmla="*/ 981042 w 7478707"/>
              <a:gd name="connsiteY424" fmla="*/ 42107 h 6851624"/>
              <a:gd name="connsiteX425" fmla="*/ 993635 w 7478707"/>
              <a:gd name="connsiteY425" fmla="*/ 9680 h 6851624"/>
              <a:gd name="connsiteX426" fmla="*/ 906457 w 7478707"/>
              <a:gd name="connsiteY426" fmla="*/ 9680 h 6851624"/>
              <a:gd name="connsiteX427" fmla="*/ 819279 w 7478707"/>
              <a:gd name="connsiteY427" fmla="*/ 9680 h 6851624"/>
              <a:gd name="connsiteX428" fmla="*/ 811530 w 7478707"/>
              <a:gd name="connsiteY428" fmla="*/ 27587 h 6851624"/>
              <a:gd name="connsiteX429" fmla="*/ 782955 w 7478707"/>
              <a:gd name="connsiteY429" fmla="*/ 108896 h 6851624"/>
              <a:gd name="connsiteX430" fmla="*/ 757286 w 7478707"/>
              <a:gd name="connsiteY430" fmla="*/ 183913 h 6851624"/>
              <a:gd name="connsiteX431" fmla="*/ 747599 w 7478707"/>
              <a:gd name="connsiteY431" fmla="*/ 212952 h 6851624"/>
              <a:gd name="connsiteX432" fmla="*/ 702557 w 7478707"/>
              <a:gd name="connsiteY432" fmla="*/ 361533 h 6851624"/>
              <a:gd name="connsiteX433" fmla="*/ 630393 w 7478707"/>
              <a:gd name="connsiteY433" fmla="*/ 653374 h 6851624"/>
              <a:gd name="connsiteX434" fmla="*/ 618769 w 7478707"/>
              <a:gd name="connsiteY434" fmla="*/ 709031 h 6851624"/>
              <a:gd name="connsiteX435" fmla="*/ 581961 w 7478707"/>
              <a:gd name="connsiteY435" fmla="*/ 912303 h 6851624"/>
              <a:gd name="connsiteX436" fmla="*/ 569853 w 7478707"/>
              <a:gd name="connsiteY436" fmla="*/ 992160 h 6851624"/>
              <a:gd name="connsiteX437" fmla="*/ 535466 w 7478707"/>
              <a:gd name="connsiteY437" fmla="*/ 1326106 h 6851624"/>
              <a:gd name="connsiteX438" fmla="*/ 535466 w 7478707"/>
              <a:gd name="connsiteY438" fmla="*/ 1960120 h 6851624"/>
              <a:gd name="connsiteX439" fmla="*/ 570337 w 7478707"/>
              <a:gd name="connsiteY439" fmla="*/ 2291647 h 6851624"/>
              <a:gd name="connsiteX440" fmla="*/ 582445 w 7478707"/>
              <a:gd name="connsiteY440" fmla="*/ 2373923 h 6851624"/>
              <a:gd name="connsiteX441" fmla="*/ 594069 w 7478707"/>
              <a:gd name="connsiteY441" fmla="*/ 2444100 h 6851624"/>
              <a:gd name="connsiteX442" fmla="*/ 606177 w 7478707"/>
              <a:gd name="connsiteY442" fmla="*/ 2511858 h 6851624"/>
              <a:gd name="connsiteX443" fmla="*/ 618285 w 7478707"/>
              <a:gd name="connsiteY443" fmla="*/ 2572355 h 6851624"/>
              <a:gd name="connsiteX444" fmla="*/ 630393 w 7478707"/>
              <a:gd name="connsiteY444" fmla="*/ 2630433 h 6851624"/>
              <a:gd name="connsiteX445" fmla="*/ 642986 w 7478707"/>
              <a:gd name="connsiteY445" fmla="*/ 2686091 h 6851624"/>
              <a:gd name="connsiteX446" fmla="*/ 659452 w 7478707"/>
              <a:gd name="connsiteY446" fmla="*/ 2756268 h 6851624"/>
              <a:gd name="connsiteX447" fmla="*/ 688512 w 7478707"/>
              <a:gd name="connsiteY447" fmla="*/ 2870003 h 6851624"/>
              <a:gd name="connsiteX448" fmla="*/ 724352 w 7478707"/>
              <a:gd name="connsiteY448" fmla="*/ 2993418 h 6851624"/>
              <a:gd name="connsiteX449" fmla="*/ 736944 w 7478707"/>
              <a:gd name="connsiteY449" fmla="*/ 3034556 h 6851624"/>
              <a:gd name="connsiteX450" fmla="*/ 795063 w 7478707"/>
              <a:gd name="connsiteY450" fmla="*/ 3208789 h 6851624"/>
              <a:gd name="connsiteX451" fmla="*/ 817341 w 7478707"/>
              <a:gd name="connsiteY451" fmla="*/ 3271707 h 6851624"/>
              <a:gd name="connsiteX452" fmla="*/ 831387 w 7478707"/>
              <a:gd name="connsiteY452" fmla="*/ 3308005 h 6851624"/>
              <a:gd name="connsiteX453" fmla="*/ 848338 w 7478707"/>
              <a:gd name="connsiteY453" fmla="*/ 3351564 h 6851624"/>
              <a:gd name="connsiteX454" fmla="*/ 865289 w 7478707"/>
              <a:gd name="connsiteY454" fmla="*/ 3395122 h 6851624"/>
              <a:gd name="connsiteX455" fmla="*/ 877397 w 7478707"/>
              <a:gd name="connsiteY455" fmla="*/ 3424161 h 6851624"/>
              <a:gd name="connsiteX456" fmla="*/ 887084 w 7478707"/>
              <a:gd name="connsiteY456" fmla="*/ 3446424 h 6851624"/>
              <a:gd name="connsiteX457" fmla="*/ 908878 w 7478707"/>
              <a:gd name="connsiteY457" fmla="*/ 3497242 h 6851624"/>
              <a:gd name="connsiteX458" fmla="*/ 1017851 w 7478707"/>
              <a:gd name="connsiteY458" fmla="*/ 3733908 h 6851624"/>
              <a:gd name="connsiteX459" fmla="*/ 1063861 w 7478707"/>
              <a:gd name="connsiteY459" fmla="*/ 3896041 h 6851624"/>
              <a:gd name="connsiteX460" fmla="*/ 1033349 w 7478707"/>
              <a:gd name="connsiteY460" fmla="*/ 4025264 h 6851624"/>
              <a:gd name="connsiteX461" fmla="*/ 890474 w 7478707"/>
              <a:gd name="connsiteY461" fmla="*/ 4146259 h 6851624"/>
              <a:gd name="connsiteX462" fmla="*/ 716602 w 7478707"/>
              <a:gd name="connsiteY462" fmla="*/ 4146259 h 6851624"/>
              <a:gd name="connsiteX463" fmla="*/ 581961 w 7478707"/>
              <a:gd name="connsiteY463" fmla="*/ 4043171 h 6851624"/>
              <a:gd name="connsiteX464" fmla="*/ 408574 w 7478707"/>
              <a:gd name="connsiteY464" fmla="*/ 3680670 h 6851624"/>
              <a:gd name="connsiteX465" fmla="*/ 18556 w 7478707"/>
              <a:gd name="connsiteY465" fmla="*/ 2151395 h 6851624"/>
              <a:gd name="connsiteX466" fmla="*/ 16472 w 7478707"/>
              <a:gd name="connsiteY466" fmla="*/ 2124442 h 6851624"/>
              <a:gd name="connsiteX467" fmla="*/ 16472 w 7478707"/>
              <a:gd name="connsiteY467" fmla="*/ 1184948 h 6851624"/>
              <a:gd name="connsiteX468" fmla="*/ 30167 w 7478707"/>
              <a:gd name="connsiteY468" fmla="*/ 1028013 h 6851624"/>
              <a:gd name="connsiteX469" fmla="*/ 238577 w 7478707"/>
              <a:gd name="connsiteY469" fmla="*/ 59046 h 6851624"/>
              <a:gd name="connsiteX470" fmla="*/ 257950 w 7478707"/>
              <a:gd name="connsiteY470" fmla="*/ 0 h 6851624"/>
              <a:gd name="connsiteX0" fmla="*/ 7262513 w 7488510"/>
              <a:gd name="connsiteY0" fmla="*/ 9922 h 6851624"/>
              <a:gd name="connsiteX1" fmla="*/ 7202760 w 7488510"/>
              <a:gd name="connsiteY1" fmla="*/ 12100 h 6851624"/>
              <a:gd name="connsiteX2" fmla="*/ 7242958 w 7488510"/>
              <a:gd name="connsiteY2" fmla="*/ 64854 h 6851624"/>
              <a:gd name="connsiteX3" fmla="*/ 7413924 w 7488510"/>
              <a:gd name="connsiteY3" fmla="*/ 312168 h 6851624"/>
              <a:gd name="connsiteX4" fmla="*/ 7470105 w 7488510"/>
              <a:gd name="connsiteY4" fmla="*/ 404124 h 6851624"/>
              <a:gd name="connsiteX5" fmla="*/ 7477854 w 7488510"/>
              <a:gd name="connsiteY5" fmla="*/ 319427 h 6851624"/>
              <a:gd name="connsiteX6" fmla="*/ 7476402 w 7488510"/>
              <a:gd name="connsiteY6" fmla="*/ 220211 h 6851624"/>
              <a:gd name="connsiteX7" fmla="*/ 7438140 w 7488510"/>
              <a:gd name="connsiteY7" fmla="*/ 164554 h 6851624"/>
              <a:gd name="connsiteX8" fmla="*/ 7326262 w 7488510"/>
              <a:gd name="connsiteY8" fmla="*/ 13552 h 6851624"/>
              <a:gd name="connsiteX9" fmla="*/ 7262513 w 7488510"/>
              <a:gd name="connsiteY9" fmla="*/ 9922 h 6851624"/>
              <a:gd name="connsiteX10" fmla="*/ 267753 w 7488510"/>
              <a:gd name="connsiteY10" fmla="*/ 0 h 6851624"/>
              <a:gd name="connsiteX11" fmla="*/ 3878373 w 7488510"/>
              <a:gd name="connsiteY11" fmla="*/ 0 h 6851624"/>
              <a:gd name="connsiteX12" fmla="*/ 7488510 w 7488510"/>
              <a:gd name="connsiteY12" fmla="*/ 0 h 6851624"/>
              <a:gd name="connsiteX13" fmla="*/ 7488510 w 7488510"/>
              <a:gd name="connsiteY13" fmla="*/ 3177331 h 6851624"/>
              <a:gd name="connsiteX14" fmla="*/ 7481729 w 7488510"/>
              <a:gd name="connsiteY14" fmla="*/ 6354661 h 6851624"/>
              <a:gd name="connsiteX15" fmla="*/ 7378084 w 7488510"/>
              <a:gd name="connsiteY15" fmla="*/ 6398703 h 6851624"/>
              <a:gd name="connsiteX16" fmla="*/ 7346119 w 7488510"/>
              <a:gd name="connsiteY16" fmla="*/ 6412739 h 6851624"/>
              <a:gd name="connsiteX17" fmla="*/ 7308342 w 7488510"/>
              <a:gd name="connsiteY17" fmla="*/ 6429194 h 6851624"/>
              <a:gd name="connsiteX18" fmla="*/ 7144641 w 7488510"/>
              <a:gd name="connsiteY18" fmla="*/ 6497435 h 6851624"/>
              <a:gd name="connsiteX19" fmla="*/ 7093787 w 7488510"/>
              <a:gd name="connsiteY19" fmla="*/ 6516310 h 6851624"/>
              <a:gd name="connsiteX20" fmla="*/ 6706330 w 7488510"/>
              <a:gd name="connsiteY20" fmla="*/ 6646985 h 6851624"/>
              <a:gd name="connsiteX21" fmla="*/ 6647242 w 7488510"/>
              <a:gd name="connsiteY21" fmla="*/ 6664892 h 6851624"/>
              <a:gd name="connsiteX22" fmla="*/ 6586702 w 7488510"/>
              <a:gd name="connsiteY22" fmla="*/ 6681348 h 6851624"/>
              <a:gd name="connsiteX23" fmla="*/ 6236537 w 7488510"/>
              <a:gd name="connsiteY23" fmla="*/ 6761204 h 6851624"/>
              <a:gd name="connsiteX24" fmla="*/ 6177450 w 7488510"/>
              <a:gd name="connsiteY24" fmla="*/ 6772820 h 6851624"/>
              <a:gd name="connsiteX25" fmla="*/ 5967738 w 7488510"/>
              <a:gd name="connsiteY25" fmla="*/ 6806699 h 6851624"/>
              <a:gd name="connsiteX26" fmla="*/ 5605344 w 7488510"/>
              <a:gd name="connsiteY26" fmla="*/ 6845236 h 6851624"/>
              <a:gd name="connsiteX27" fmla="*/ 5417080 w 7488510"/>
              <a:gd name="connsiteY27" fmla="*/ 6851624 h 6851624"/>
              <a:gd name="connsiteX28" fmla="*/ 4968559 w 7488510"/>
              <a:gd name="connsiteY28" fmla="*/ 6851624 h 6851624"/>
              <a:gd name="connsiteX29" fmla="*/ 4943458 w 7488510"/>
              <a:gd name="connsiteY29" fmla="*/ 6850681 h 6851624"/>
              <a:gd name="connsiteX30" fmla="*/ 4691550 w 7488510"/>
              <a:gd name="connsiteY30" fmla="*/ 6831382 h 6851624"/>
              <a:gd name="connsiteX31" fmla="*/ 4582578 w 7488510"/>
              <a:gd name="connsiteY31" fmla="*/ 6819282 h 6851624"/>
              <a:gd name="connsiteX32" fmla="*/ 4490556 w 7488510"/>
              <a:gd name="connsiteY32" fmla="*/ 6807183 h 6851624"/>
              <a:gd name="connsiteX33" fmla="*/ 4410643 w 7488510"/>
              <a:gd name="connsiteY33" fmla="*/ 6794599 h 6851624"/>
              <a:gd name="connsiteX34" fmla="*/ 4134580 w 7488510"/>
              <a:gd name="connsiteY34" fmla="*/ 6744265 h 6851624"/>
              <a:gd name="connsiteX35" fmla="*/ 4078883 w 7488510"/>
              <a:gd name="connsiteY35" fmla="*/ 6732166 h 6851624"/>
              <a:gd name="connsiteX36" fmla="*/ 3865781 w 7488510"/>
              <a:gd name="connsiteY36" fmla="*/ 6679896 h 6851624"/>
              <a:gd name="connsiteX37" fmla="*/ 3320919 w 7488510"/>
              <a:gd name="connsiteY37" fmla="*/ 6500339 h 6851624"/>
              <a:gd name="connsiteX38" fmla="*/ 3248270 w 7488510"/>
              <a:gd name="connsiteY38" fmla="*/ 6470816 h 6851624"/>
              <a:gd name="connsiteX39" fmla="*/ 3132033 w 7488510"/>
              <a:gd name="connsiteY39" fmla="*/ 6421450 h 6851624"/>
              <a:gd name="connsiteX40" fmla="*/ 3049698 w 7488510"/>
              <a:gd name="connsiteY40" fmla="*/ 6384668 h 6851624"/>
              <a:gd name="connsiteX41" fmla="*/ 2916510 w 7488510"/>
              <a:gd name="connsiteY41" fmla="*/ 6320298 h 6851624"/>
              <a:gd name="connsiteX42" fmla="*/ 2745060 w 7488510"/>
              <a:gd name="connsiteY42" fmla="*/ 6193980 h 6851624"/>
              <a:gd name="connsiteX43" fmla="*/ 2706314 w 7488510"/>
              <a:gd name="connsiteY43" fmla="*/ 6049753 h 6851624"/>
              <a:gd name="connsiteX44" fmla="*/ 2742638 w 7488510"/>
              <a:gd name="connsiteY44" fmla="*/ 5908915 h 6851624"/>
              <a:gd name="connsiteX45" fmla="*/ 2955740 w 7488510"/>
              <a:gd name="connsiteY45" fmla="*/ 5789372 h 6851624"/>
              <a:gd name="connsiteX46" fmla="*/ 3163514 w 7488510"/>
              <a:gd name="connsiteY46" fmla="*/ 5850354 h 6851624"/>
              <a:gd name="connsiteX47" fmla="*/ 4982143 w 7488510"/>
              <a:gd name="connsiteY47" fmla="*/ 6320782 h 6851624"/>
              <a:gd name="connsiteX48" fmla="*/ 5474214 w 7488510"/>
              <a:gd name="connsiteY48" fmla="*/ 6320782 h 6851624"/>
              <a:gd name="connsiteX49" fmla="*/ 7435234 w 7488510"/>
              <a:gd name="connsiteY49" fmla="*/ 5776789 h 6851624"/>
              <a:gd name="connsiteX50" fmla="*/ 7476402 w 7488510"/>
              <a:gd name="connsiteY50" fmla="*/ 5755009 h 6851624"/>
              <a:gd name="connsiteX51" fmla="*/ 7477854 w 7488510"/>
              <a:gd name="connsiteY51" fmla="*/ 5669829 h 6851624"/>
              <a:gd name="connsiteX52" fmla="*/ 7478823 w 7488510"/>
              <a:gd name="connsiteY52" fmla="*/ 5584164 h 6851624"/>
              <a:gd name="connsiteX53" fmla="*/ 7451217 w 7488510"/>
              <a:gd name="connsiteY53" fmla="*/ 5599652 h 6851624"/>
              <a:gd name="connsiteX54" fmla="*/ 6972707 w 7488510"/>
              <a:gd name="connsiteY54" fmla="*/ 5833414 h 6851624"/>
              <a:gd name="connsiteX55" fmla="*/ 6524709 w 7488510"/>
              <a:gd name="connsiteY55" fmla="*/ 5992160 h 6851624"/>
              <a:gd name="connsiteX56" fmla="*/ 6345510 w 7488510"/>
              <a:gd name="connsiteY56" fmla="*/ 5992644 h 6851624"/>
              <a:gd name="connsiteX57" fmla="*/ 6180356 w 7488510"/>
              <a:gd name="connsiteY57" fmla="*/ 5771949 h 6851624"/>
              <a:gd name="connsiteX58" fmla="*/ 6313060 w 7488510"/>
              <a:gd name="connsiteY58" fmla="*/ 5501888 h 6851624"/>
              <a:gd name="connsiteX59" fmla="*/ 6453998 w 7488510"/>
              <a:gd name="connsiteY59" fmla="*/ 5452038 h 6851624"/>
              <a:gd name="connsiteX60" fmla="*/ 6638524 w 7488510"/>
              <a:gd name="connsiteY60" fmla="*/ 5387668 h 6851624"/>
              <a:gd name="connsiteX61" fmla="*/ 7422157 w 7488510"/>
              <a:gd name="connsiteY61" fmla="*/ 4987901 h 6851624"/>
              <a:gd name="connsiteX62" fmla="*/ 7478823 w 7488510"/>
              <a:gd name="connsiteY62" fmla="*/ 4949666 h 6851624"/>
              <a:gd name="connsiteX63" fmla="*/ 7478823 w 7488510"/>
              <a:gd name="connsiteY63" fmla="*/ 4863518 h 6851624"/>
              <a:gd name="connsiteX64" fmla="*/ 7475917 w 7488510"/>
              <a:gd name="connsiteY64" fmla="*/ 4776885 h 6851624"/>
              <a:gd name="connsiteX65" fmla="*/ 7455091 w 7488510"/>
              <a:gd name="connsiteY65" fmla="*/ 4790437 h 6851624"/>
              <a:gd name="connsiteX66" fmla="*/ 7386802 w 7488510"/>
              <a:gd name="connsiteY66" fmla="*/ 4838351 h 6851624"/>
              <a:gd name="connsiteX67" fmla="*/ 6817724 w 7488510"/>
              <a:gd name="connsiteY67" fmla="*/ 5156326 h 6851624"/>
              <a:gd name="connsiteX68" fmla="*/ 6780915 w 7488510"/>
              <a:gd name="connsiteY68" fmla="*/ 5173265 h 6851624"/>
              <a:gd name="connsiteX69" fmla="*/ 6710688 w 7488510"/>
              <a:gd name="connsiteY69" fmla="*/ 5202788 h 6851624"/>
              <a:gd name="connsiteX70" fmla="*/ 6638524 w 7488510"/>
              <a:gd name="connsiteY70" fmla="*/ 5232311 h 6851624"/>
              <a:gd name="connsiteX71" fmla="*/ 6222008 w 7488510"/>
              <a:gd name="connsiteY71" fmla="*/ 5368793 h 6851624"/>
              <a:gd name="connsiteX72" fmla="*/ 6175997 w 7488510"/>
              <a:gd name="connsiteY72" fmla="*/ 5380893 h 6851624"/>
              <a:gd name="connsiteX73" fmla="*/ 5999219 w 7488510"/>
              <a:gd name="connsiteY73" fmla="*/ 5420579 h 6851624"/>
              <a:gd name="connsiteX74" fmla="*/ 5938679 w 7488510"/>
              <a:gd name="connsiteY74" fmla="*/ 5432679 h 6851624"/>
              <a:gd name="connsiteX75" fmla="*/ 5870874 w 7488510"/>
              <a:gd name="connsiteY75" fmla="*/ 5444778 h 6851624"/>
              <a:gd name="connsiteX76" fmla="*/ 5793383 w 7488510"/>
              <a:gd name="connsiteY76" fmla="*/ 5456878 h 6851624"/>
              <a:gd name="connsiteX77" fmla="*/ 5020889 w 7488510"/>
              <a:gd name="connsiteY77" fmla="*/ 5493176 h 6851624"/>
              <a:gd name="connsiteX78" fmla="*/ 4677020 w 7488510"/>
              <a:gd name="connsiteY78" fmla="*/ 5458330 h 6851624"/>
              <a:gd name="connsiteX79" fmla="*/ 4618902 w 7488510"/>
              <a:gd name="connsiteY79" fmla="*/ 5449134 h 6851624"/>
              <a:gd name="connsiteX80" fmla="*/ 4517678 w 7488510"/>
              <a:gd name="connsiteY80" fmla="*/ 5432195 h 6851624"/>
              <a:gd name="connsiteX81" fmla="*/ 4509929 w 7488510"/>
              <a:gd name="connsiteY81" fmla="*/ 5503824 h 6851624"/>
              <a:gd name="connsiteX82" fmla="*/ 4509929 w 7488510"/>
              <a:gd name="connsiteY82" fmla="*/ 5578357 h 6851624"/>
              <a:gd name="connsiteX83" fmla="*/ 4562236 w 7488510"/>
              <a:gd name="connsiteY83" fmla="*/ 5587068 h 6851624"/>
              <a:gd name="connsiteX84" fmla="*/ 4812630 w 7488510"/>
              <a:gd name="connsiteY84" fmla="*/ 5621431 h 6851624"/>
              <a:gd name="connsiteX85" fmla="*/ 5028154 w 7488510"/>
              <a:gd name="connsiteY85" fmla="*/ 5706127 h 6851624"/>
              <a:gd name="connsiteX86" fmla="*/ 5105645 w 7488510"/>
              <a:gd name="connsiteY86" fmla="*/ 5894396 h 6851624"/>
              <a:gd name="connsiteX87" fmla="*/ 5021373 w 7488510"/>
              <a:gd name="connsiteY87" fmla="*/ 6089924 h 6851624"/>
              <a:gd name="connsiteX88" fmla="*/ 4889638 w 7488510"/>
              <a:gd name="connsiteY88" fmla="*/ 6156713 h 6851624"/>
              <a:gd name="connsiteX89" fmla="*/ 4689128 w 7488510"/>
              <a:gd name="connsiteY89" fmla="*/ 6148485 h 6851624"/>
              <a:gd name="connsiteX90" fmla="*/ 4599529 w 7488510"/>
              <a:gd name="connsiteY90" fmla="*/ 6136386 h 6851624"/>
              <a:gd name="connsiteX91" fmla="*/ 4456654 w 7488510"/>
              <a:gd name="connsiteY91" fmla="*/ 6115091 h 6851624"/>
              <a:gd name="connsiteX92" fmla="*/ 4388849 w 7488510"/>
              <a:gd name="connsiteY92" fmla="*/ 6102991 h 6851624"/>
              <a:gd name="connsiteX93" fmla="*/ 4328308 w 7488510"/>
              <a:gd name="connsiteY93" fmla="*/ 6090892 h 6851624"/>
              <a:gd name="connsiteX94" fmla="*/ 4270190 w 7488510"/>
              <a:gd name="connsiteY94" fmla="*/ 6078792 h 6851624"/>
              <a:gd name="connsiteX95" fmla="*/ 3986861 w 7488510"/>
              <a:gd name="connsiteY95" fmla="*/ 6008131 h 6851624"/>
              <a:gd name="connsiteX96" fmla="*/ 3793133 w 7488510"/>
              <a:gd name="connsiteY96" fmla="*/ 5914239 h 6851624"/>
              <a:gd name="connsiteX97" fmla="*/ 3719516 w 7488510"/>
              <a:gd name="connsiteY97" fmla="*/ 5735166 h 6851624"/>
              <a:gd name="connsiteX98" fmla="*/ 3732108 w 7488510"/>
              <a:gd name="connsiteY98" fmla="*/ 5649986 h 6851624"/>
              <a:gd name="connsiteX99" fmla="*/ 3989283 w 7488510"/>
              <a:gd name="connsiteY99" fmla="*/ 5462685 h 6851624"/>
              <a:gd name="connsiteX100" fmla="*/ 4153952 w 7488510"/>
              <a:gd name="connsiteY100" fmla="*/ 5495596 h 6851624"/>
              <a:gd name="connsiteX101" fmla="*/ 4372866 w 7488510"/>
              <a:gd name="connsiteY101" fmla="*/ 5551254 h 6851624"/>
              <a:gd name="connsiteX102" fmla="*/ 4441640 w 7488510"/>
              <a:gd name="connsiteY102" fmla="*/ 5565773 h 6851624"/>
              <a:gd name="connsiteX103" fmla="*/ 4493947 w 7488510"/>
              <a:gd name="connsiteY103" fmla="*/ 5575453 h 6851624"/>
              <a:gd name="connsiteX104" fmla="*/ 4500243 w 7488510"/>
              <a:gd name="connsiteY104" fmla="*/ 5500436 h 6851624"/>
              <a:gd name="connsiteX105" fmla="*/ 4489588 w 7488510"/>
              <a:gd name="connsiteY105" fmla="*/ 5425419 h 6851624"/>
              <a:gd name="connsiteX106" fmla="*/ 4347681 w 7488510"/>
              <a:gd name="connsiteY106" fmla="*/ 5397348 h 6851624"/>
              <a:gd name="connsiteX107" fmla="*/ 4294406 w 7488510"/>
              <a:gd name="connsiteY107" fmla="*/ 5384281 h 6851624"/>
              <a:gd name="connsiteX108" fmla="*/ 4245974 w 7488510"/>
              <a:gd name="connsiteY108" fmla="*/ 5372181 h 6851624"/>
              <a:gd name="connsiteX109" fmla="*/ 4209650 w 7488510"/>
              <a:gd name="connsiteY109" fmla="*/ 5362018 h 6851624"/>
              <a:gd name="connsiteX110" fmla="*/ 4168482 w 7488510"/>
              <a:gd name="connsiteY110" fmla="*/ 5350402 h 6851624"/>
              <a:gd name="connsiteX111" fmla="*/ 4127315 w 7488510"/>
              <a:gd name="connsiteY111" fmla="*/ 5338302 h 6851624"/>
              <a:gd name="connsiteX112" fmla="*/ 4071618 w 7488510"/>
              <a:gd name="connsiteY112" fmla="*/ 5321363 h 6851624"/>
              <a:gd name="connsiteX113" fmla="*/ 4013499 w 7488510"/>
              <a:gd name="connsiteY113" fmla="*/ 5302972 h 6851624"/>
              <a:gd name="connsiteX114" fmla="*/ 3765042 w 7488510"/>
              <a:gd name="connsiteY114" fmla="*/ 5210048 h 6851624"/>
              <a:gd name="connsiteX115" fmla="*/ 3601825 w 7488510"/>
              <a:gd name="connsiteY115" fmla="*/ 5139871 h 6851624"/>
              <a:gd name="connsiteX116" fmla="*/ 3388724 w 7488510"/>
              <a:gd name="connsiteY116" fmla="*/ 5032427 h 6851624"/>
              <a:gd name="connsiteX117" fmla="*/ 3237131 w 7488510"/>
              <a:gd name="connsiteY117" fmla="*/ 4944343 h 6851624"/>
              <a:gd name="connsiteX118" fmla="*/ 3164483 w 7488510"/>
              <a:gd name="connsiteY118" fmla="*/ 4900300 h 6851624"/>
              <a:gd name="connsiteX119" fmla="*/ 2911666 w 7488510"/>
              <a:gd name="connsiteY119" fmla="*/ 4725583 h 6851624"/>
              <a:gd name="connsiteX120" fmla="*/ 2751840 w 7488510"/>
              <a:gd name="connsiteY120" fmla="*/ 4598297 h 6851624"/>
              <a:gd name="connsiteX121" fmla="*/ 2732467 w 7488510"/>
              <a:gd name="connsiteY121" fmla="*/ 4581357 h 6851624"/>
              <a:gd name="connsiteX122" fmla="*/ 2383755 w 7488510"/>
              <a:gd name="connsiteY122" fmla="*/ 4244023 h 6851624"/>
              <a:gd name="connsiteX123" fmla="*/ 2330480 w 7488510"/>
              <a:gd name="connsiteY123" fmla="*/ 4005421 h 6851624"/>
              <a:gd name="connsiteX124" fmla="*/ 2398285 w 7488510"/>
              <a:gd name="connsiteY124" fmla="*/ 3885878 h 6851624"/>
              <a:gd name="connsiteX125" fmla="*/ 2658850 w 7488510"/>
              <a:gd name="connsiteY125" fmla="*/ 3813765 h 6851624"/>
              <a:gd name="connsiteX126" fmla="*/ 2863234 w 7488510"/>
              <a:gd name="connsiteY126" fmla="*/ 3968638 h 6851624"/>
              <a:gd name="connsiteX127" fmla="*/ 3013374 w 7488510"/>
              <a:gd name="connsiteY127" fmla="*/ 4114800 h 6851624"/>
              <a:gd name="connsiteX128" fmla="*/ 3119441 w 7488510"/>
              <a:gd name="connsiteY128" fmla="*/ 4205789 h 6851624"/>
              <a:gd name="connsiteX129" fmla="*/ 3146078 w 7488510"/>
              <a:gd name="connsiteY129" fmla="*/ 4227568 h 6851624"/>
              <a:gd name="connsiteX130" fmla="*/ 3236162 w 7488510"/>
              <a:gd name="connsiteY130" fmla="*/ 4298229 h 6851624"/>
              <a:gd name="connsiteX131" fmla="*/ 4788414 w 7488510"/>
              <a:gd name="connsiteY131" fmla="*/ 4933695 h 6851624"/>
              <a:gd name="connsiteX132" fmla="*/ 5558486 w 7488510"/>
              <a:gd name="connsiteY132" fmla="*/ 4946278 h 6851624"/>
              <a:gd name="connsiteX133" fmla="*/ 6439952 w 7488510"/>
              <a:gd name="connsiteY133" fmla="*/ 4734779 h 6851624"/>
              <a:gd name="connsiteX134" fmla="*/ 7424579 w 7488510"/>
              <a:gd name="connsiteY134" fmla="*/ 4131740 h 6851624"/>
              <a:gd name="connsiteX135" fmla="*/ 7478823 w 7488510"/>
              <a:gd name="connsiteY135" fmla="*/ 4083826 h 6851624"/>
              <a:gd name="connsiteX136" fmla="*/ 7478823 w 7488510"/>
              <a:gd name="connsiteY136" fmla="*/ 4011229 h 6851624"/>
              <a:gd name="connsiteX137" fmla="*/ 7478823 w 7488510"/>
              <a:gd name="connsiteY137" fmla="*/ 3938632 h 6851624"/>
              <a:gd name="connsiteX138" fmla="*/ 7454607 w 7488510"/>
              <a:gd name="connsiteY138" fmla="*/ 3960411 h 6851624"/>
              <a:gd name="connsiteX139" fmla="*/ 7339823 w 7488510"/>
              <a:gd name="connsiteY139" fmla="*/ 4019456 h 6851624"/>
              <a:gd name="connsiteX140" fmla="*/ 7209056 w 7488510"/>
              <a:gd name="connsiteY140" fmla="*/ 4019456 h 6851624"/>
              <a:gd name="connsiteX141" fmla="*/ 7013874 w 7488510"/>
              <a:gd name="connsiteY141" fmla="*/ 3684058 h 6851624"/>
              <a:gd name="connsiteX142" fmla="*/ 7132049 w 7488510"/>
              <a:gd name="connsiteY142" fmla="*/ 3514181 h 6851624"/>
              <a:gd name="connsiteX143" fmla="*/ 7352415 w 7488510"/>
              <a:gd name="connsiteY143" fmla="*/ 3259607 h 6851624"/>
              <a:gd name="connsiteX144" fmla="*/ 7384380 w 7488510"/>
              <a:gd name="connsiteY144" fmla="*/ 3217501 h 6851624"/>
              <a:gd name="connsiteX145" fmla="*/ 7396004 w 7488510"/>
              <a:gd name="connsiteY145" fmla="*/ 3200078 h 6851624"/>
              <a:gd name="connsiteX146" fmla="*/ 7407143 w 7488510"/>
              <a:gd name="connsiteY146" fmla="*/ 3183622 h 6851624"/>
              <a:gd name="connsiteX147" fmla="*/ 7446374 w 7488510"/>
              <a:gd name="connsiteY147" fmla="*/ 3127965 h 6851624"/>
              <a:gd name="connsiteX148" fmla="*/ 7478823 w 7488510"/>
              <a:gd name="connsiteY148" fmla="*/ 3079083 h 6851624"/>
              <a:gd name="connsiteX149" fmla="*/ 7478823 w 7488510"/>
              <a:gd name="connsiteY149" fmla="*/ 2982771 h 6851624"/>
              <a:gd name="connsiteX150" fmla="*/ 7478823 w 7488510"/>
              <a:gd name="connsiteY150" fmla="*/ 2886943 h 6851624"/>
              <a:gd name="connsiteX151" fmla="*/ 7457997 w 7488510"/>
              <a:gd name="connsiteY151" fmla="*/ 2923241 h 6851624"/>
              <a:gd name="connsiteX152" fmla="*/ 6955755 w 7488510"/>
              <a:gd name="connsiteY152" fmla="*/ 3548543 h 6851624"/>
              <a:gd name="connsiteX153" fmla="*/ 6800772 w 7488510"/>
              <a:gd name="connsiteY153" fmla="*/ 3678250 h 6851624"/>
              <a:gd name="connsiteX154" fmla="*/ 6781399 w 7488510"/>
              <a:gd name="connsiteY154" fmla="*/ 3692770 h 6851624"/>
              <a:gd name="connsiteX155" fmla="*/ 6543597 w 7488510"/>
              <a:gd name="connsiteY155" fmla="*/ 3854903 h 6851624"/>
              <a:gd name="connsiteX156" fmla="*/ 6192948 w 7488510"/>
              <a:gd name="connsiteY156" fmla="*/ 4029136 h 6851624"/>
              <a:gd name="connsiteX157" fmla="*/ 6144516 w 7488510"/>
              <a:gd name="connsiteY157" fmla="*/ 4048495 h 6851624"/>
              <a:gd name="connsiteX158" fmla="*/ 6058791 w 7488510"/>
              <a:gd name="connsiteY158" fmla="*/ 4078018 h 6851624"/>
              <a:gd name="connsiteX159" fmla="*/ 5987596 w 7488510"/>
              <a:gd name="connsiteY159" fmla="*/ 4101733 h 6851624"/>
              <a:gd name="connsiteX160" fmla="*/ 5987111 w 7488510"/>
              <a:gd name="connsiteY160" fmla="*/ 4153519 h 6851624"/>
              <a:gd name="connsiteX161" fmla="*/ 5993408 w 7488510"/>
              <a:gd name="connsiteY161" fmla="*/ 4203369 h 6851624"/>
              <a:gd name="connsiteX162" fmla="*/ 6390067 w 7488510"/>
              <a:gd name="connsiteY162" fmla="*/ 4048011 h 6851624"/>
              <a:gd name="connsiteX163" fmla="*/ 6638040 w 7488510"/>
              <a:gd name="connsiteY163" fmla="*/ 4002517 h 6851624"/>
              <a:gd name="connsiteX164" fmla="*/ 6759605 w 7488510"/>
              <a:gd name="connsiteY164" fmla="*/ 4072694 h 6851624"/>
              <a:gd name="connsiteX165" fmla="*/ 6830316 w 7488510"/>
              <a:gd name="connsiteY165" fmla="*/ 4195141 h 6851624"/>
              <a:gd name="connsiteX166" fmla="*/ 6829832 w 7488510"/>
              <a:gd name="connsiteY166" fmla="*/ 4329204 h 6851624"/>
              <a:gd name="connsiteX167" fmla="*/ 6725702 w 7488510"/>
              <a:gd name="connsiteY167" fmla="*/ 4485045 h 6851624"/>
              <a:gd name="connsiteX168" fmla="*/ 6374569 w 7488510"/>
              <a:gd name="connsiteY168" fmla="*/ 4647179 h 6851624"/>
              <a:gd name="connsiteX169" fmla="*/ 6246224 w 7488510"/>
              <a:gd name="connsiteY169" fmla="*/ 4693157 h 6851624"/>
              <a:gd name="connsiteX170" fmla="*/ 6188105 w 7488510"/>
              <a:gd name="connsiteY170" fmla="*/ 4711548 h 6851624"/>
              <a:gd name="connsiteX171" fmla="*/ 6088819 w 7488510"/>
              <a:gd name="connsiteY171" fmla="*/ 4740587 h 6851624"/>
              <a:gd name="connsiteX172" fmla="*/ 6047652 w 7488510"/>
              <a:gd name="connsiteY172" fmla="*/ 4752202 h 6851624"/>
              <a:gd name="connsiteX173" fmla="*/ 5902355 w 7488510"/>
              <a:gd name="connsiteY173" fmla="*/ 4786565 h 6851624"/>
              <a:gd name="connsiteX174" fmla="*/ 5841815 w 7488510"/>
              <a:gd name="connsiteY174" fmla="*/ 4798665 h 6851624"/>
              <a:gd name="connsiteX175" fmla="*/ 5701361 w 7488510"/>
              <a:gd name="connsiteY175" fmla="*/ 4822380 h 6851624"/>
              <a:gd name="connsiteX176" fmla="*/ 5434500 w 7488510"/>
              <a:gd name="connsiteY176" fmla="*/ 4809312 h 6851624"/>
              <a:gd name="connsiteX177" fmla="*/ 5384130 w 7488510"/>
              <a:gd name="connsiteY177" fmla="*/ 4359210 h 6851624"/>
              <a:gd name="connsiteX178" fmla="*/ 5602075 w 7488510"/>
              <a:gd name="connsiteY178" fmla="*/ 4288065 h 6851624"/>
              <a:gd name="connsiteX179" fmla="*/ 5886857 w 7488510"/>
              <a:gd name="connsiteY179" fmla="*/ 4231924 h 6851624"/>
              <a:gd name="connsiteX180" fmla="*/ 5975003 w 7488510"/>
              <a:gd name="connsiteY180" fmla="*/ 4210628 h 6851624"/>
              <a:gd name="connsiteX181" fmla="*/ 5977425 w 7488510"/>
              <a:gd name="connsiteY181" fmla="*/ 4156907 h 6851624"/>
              <a:gd name="connsiteX182" fmla="*/ 5973550 w 7488510"/>
              <a:gd name="connsiteY182" fmla="*/ 4105605 h 6851624"/>
              <a:gd name="connsiteX183" fmla="*/ 5795804 w 7488510"/>
              <a:gd name="connsiteY183" fmla="*/ 4152067 h 6851624"/>
              <a:gd name="connsiteX184" fmla="*/ 5740107 w 7488510"/>
              <a:gd name="connsiteY184" fmla="*/ 4164650 h 6851624"/>
              <a:gd name="connsiteX185" fmla="*/ 5677145 w 7488510"/>
              <a:gd name="connsiteY185" fmla="*/ 4176750 h 6851624"/>
              <a:gd name="connsiteX186" fmla="*/ 5602075 w 7488510"/>
              <a:gd name="connsiteY186" fmla="*/ 4188849 h 6851624"/>
              <a:gd name="connsiteX187" fmla="*/ 5227694 w 7488510"/>
              <a:gd name="connsiteY187" fmla="*/ 4215468 h 6851624"/>
              <a:gd name="connsiteX188" fmla="*/ 4684285 w 7488510"/>
              <a:gd name="connsiteY188" fmla="*/ 4157391 h 6851624"/>
              <a:gd name="connsiteX189" fmla="*/ 4628588 w 7488510"/>
              <a:gd name="connsiteY189" fmla="*/ 4145291 h 6851624"/>
              <a:gd name="connsiteX190" fmla="*/ 4200447 w 7488510"/>
              <a:gd name="connsiteY190" fmla="*/ 3998645 h 6851624"/>
              <a:gd name="connsiteX191" fmla="*/ 4089538 w 7488510"/>
              <a:gd name="connsiteY191" fmla="*/ 3644856 h 6851624"/>
              <a:gd name="connsiteX192" fmla="*/ 4385458 w 7488510"/>
              <a:gd name="connsiteY192" fmla="*/ 3499661 h 6851624"/>
              <a:gd name="connsiteX193" fmla="*/ 4477480 w 7488510"/>
              <a:gd name="connsiteY193" fmla="*/ 3530152 h 6851624"/>
              <a:gd name="connsiteX194" fmla="*/ 5229147 w 7488510"/>
              <a:gd name="connsiteY194" fmla="*/ 3673410 h 6851624"/>
              <a:gd name="connsiteX195" fmla="*/ 5490681 w 7488510"/>
              <a:gd name="connsiteY195" fmla="*/ 3656471 h 6851624"/>
              <a:gd name="connsiteX196" fmla="*/ 5553643 w 7488510"/>
              <a:gd name="connsiteY196" fmla="*/ 3646791 h 6851624"/>
              <a:gd name="connsiteX197" fmla="*/ 5984690 w 7488510"/>
              <a:gd name="connsiteY197" fmla="*/ 3526280 h 6851624"/>
              <a:gd name="connsiteX198" fmla="*/ 6021014 w 7488510"/>
              <a:gd name="connsiteY198" fmla="*/ 3510793 h 6851624"/>
              <a:gd name="connsiteX199" fmla="*/ 6226851 w 7488510"/>
              <a:gd name="connsiteY199" fmla="*/ 3408189 h 6851624"/>
              <a:gd name="connsiteX200" fmla="*/ 6349384 w 7488510"/>
              <a:gd name="connsiteY200" fmla="*/ 3331720 h 6851624"/>
              <a:gd name="connsiteX201" fmla="*/ 6384255 w 7488510"/>
              <a:gd name="connsiteY201" fmla="*/ 3310425 h 6851624"/>
              <a:gd name="connsiteX202" fmla="*/ 6390067 w 7488510"/>
              <a:gd name="connsiteY202" fmla="*/ 3306553 h 6851624"/>
              <a:gd name="connsiteX203" fmla="*/ 6427844 w 7488510"/>
              <a:gd name="connsiteY203" fmla="*/ 3276547 h 6851624"/>
              <a:gd name="connsiteX204" fmla="*/ 6808037 w 7488510"/>
              <a:gd name="connsiteY204" fmla="*/ 2911142 h 6851624"/>
              <a:gd name="connsiteX205" fmla="*/ 6835159 w 7488510"/>
              <a:gd name="connsiteY205" fmla="*/ 2877747 h 6851624"/>
              <a:gd name="connsiteX206" fmla="*/ 6993048 w 7488510"/>
              <a:gd name="connsiteY206" fmla="*/ 2640112 h 6851624"/>
              <a:gd name="connsiteX207" fmla="*/ 7087975 w 7488510"/>
              <a:gd name="connsiteY207" fmla="*/ 2448940 h 6851624"/>
              <a:gd name="connsiteX208" fmla="*/ 7173700 w 7488510"/>
              <a:gd name="connsiteY208" fmla="*/ 2211790 h 6851624"/>
              <a:gd name="connsiteX209" fmla="*/ 7186293 w 7488510"/>
              <a:gd name="connsiteY209" fmla="*/ 2168232 h 6851624"/>
              <a:gd name="connsiteX210" fmla="*/ 7243927 w 7488510"/>
              <a:gd name="connsiteY210" fmla="*/ 1841545 h 6851624"/>
              <a:gd name="connsiteX211" fmla="*/ 7243927 w 7488510"/>
              <a:gd name="connsiteY211" fmla="*/ 1461621 h 6851624"/>
              <a:gd name="connsiteX212" fmla="*/ 7191136 w 7488510"/>
              <a:gd name="connsiteY212" fmla="*/ 1156713 h 6851624"/>
              <a:gd name="connsiteX213" fmla="*/ 7180481 w 7488510"/>
              <a:gd name="connsiteY213" fmla="*/ 1117995 h 6851624"/>
              <a:gd name="connsiteX214" fmla="*/ 7137376 w 7488510"/>
              <a:gd name="connsiteY214" fmla="*/ 980060 h 6851624"/>
              <a:gd name="connsiteX215" fmla="*/ 7125268 w 7488510"/>
              <a:gd name="connsiteY215" fmla="*/ 948602 h 6851624"/>
              <a:gd name="connsiteX216" fmla="*/ 7115097 w 7488510"/>
              <a:gd name="connsiteY216" fmla="*/ 921983 h 6851624"/>
              <a:gd name="connsiteX217" fmla="*/ 7101052 w 7488510"/>
              <a:gd name="connsiteY217" fmla="*/ 886168 h 6851624"/>
              <a:gd name="connsiteX218" fmla="*/ 7005156 w 7488510"/>
              <a:gd name="connsiteY218" fmla="*/ 684832 h 6851624"/>
              <a:gd name="connsiteX219" fmla="*/ 6911198 w 7488510"/>
              <a:gd name="connsiteY219" fmla="*/ 533346 h 6851624"/>
              <a:gd name="connsiteX220" fmla="*/ 6907323 w 7488510"/>
              <a:gd name="connsiteY220" fmla="*/ 527055 h 6851624"/>
              <a:gd name="connsiteX221" fmla="*/ 6844361 w 7488510"/>
              <a:gd name="connsiteY221" fmla="*/ 435582 h 6851624"/>
              <a:gd name="connsiteX222" fmla="*/ 6826926 w 7488510"/>
              <a:gd name="connsiteY222" fmla="*/ 413803 h 6851624"/>
              <a:gd name="connsiteX223" fmla="*/ 6807553 w 7488510"/>
              <a:gd name="connsiteY223" fmla="*/ 389604 h 6851624"/>
              <a:gd name="connsiteX224" fmla="*/ 6783337 w 7488510"/>
              <a:gd name="connsiteY224" fmla="*/ 360566 h 6851624"/>
              <a:gd name="connsiteX225" fmla="*/ 6653054 w 7488510"/>
              <a:gd name="connsiteY225" fmla="*/ 220211 h 6851624"/>
              <a:gd name="connsiteX226" fmla="*/ 6431235 w 7488510"/>
              <a:gd name="connsiteY226" fmla="*/ 27587 h 6851624"/>
              <a:gd name="connsiteX227" fmla="*/ 6407503 w 7488510"/>
              <a:gd name="connsiteY227" fmla="*/ 9680 h 6851624"/>
              <a:gd name="connsiteX228" fmla="*/ 6314997 w 7488510"/>
              <a:gd name="connsiteY228" fmla="*/ 10164 h 6851624"/>
              <a:gd name="connsiteX229" fmla="*/ 6230725 w 7488510"/>
              <a:gd name="connsiteY229" fmla="*/ 15972 h 6851624"/>
              <a:gd name="connsiteX230" fmla="*/ 6580890 w 7488510"/>
              <a:gd name="connsiteY230" fmla="*/ 292808 h 6851624"/>
              <a:gd name="connsiteX231" fmla="*/ 6876811 w 7488510"/>
              <a:gd name="connsiteY231" fmla="*/ 667893 h 6851624"/>
              <a:gd name="connsiteX232" fmla="*/ 7078773 w 7488510"/>
              <a:gd name="connsiteY232" fmla="*/ 1137354 h 6851624"/>
              <a:gd name="connsiteX233" fmla="*/ 7088944 w 7488510"/>
              <a:gd name="connsiteY233" fmla="*/ 1176072 h 6851624"/>
              <a:gd name="connsiteX234" fmla="*/ 7129627 w 7488510"/>
              <a:gd name="connsiteY234" fmla="*/ 1381764 h 6851624"/>
              <a:gd name="connsiteX235" fmla="*/ 7140766 w 7488510"/>
              <a:gd name="connsiteY235" fmla="*/ 1466460 h 6851624"/>
              <a:gd name="connsiteX236" fmla="*/ 7140766 w 7488510"/>
              <a:gd name="connsiteY236" fmla="*/ 1839125 h 6851624"/>
              <a:gd name="connsiteX237" fmla="*/ 7117519 w 7488510"/>
              <a:gd name="connsiteY237" fmla="*/ 2001259 h 6851624"/>
              <a:gd name="connsiteX238" fmla="*/ 7082163 w 7488510"/>
              <a:gd name="connsiteY238" fmla="*/ 2158552 h 6851624"/>
              <a:gd name="connsiteX239" fmla="*/ 7071993 w 7488510"/>
              <a:gd name="connsiteY239" fmla="*/ 2192431 h 6851624"/>
              <a:gd name="connsiteX240" fmla="*/ 6875842 w 7488510"/>
              <a:gd name="connsiteY240" fmla="*/ 2640112 h 6851624"/>
              <a:gd name="connsiteX241" fmla="*/ 6764932 w 7488510"/>
              <a:gd name="connsiteY241" fmla="*/ 2804666 h 6851624"/>
              <a:gd name="connsiteX242" fmla="*/ 6712626 w 7488510"/>
              <a:gd name="connsiteY242" fmla="*/ 2870003 h 6851624"/>
              <a:gd name="connsiteX243" fmla="*/ 6488385 w 7488510"/>
              <a:gd name="connsiteY243" fmla="*/ 3100378 h 6851624"/>
              <a:gd name="connsiteX244" fmla="*/ 6448186 w 7488510"/>
              <a:gd name="connsiteY244" fmla="*/ 3134740 h 6851624"/>
              <a:gd name="connsiteX245" fmla="*/ 6387646 w 7488510"/>
              <a:gd name="connsiteY245" fmla="*/ 3181202 h 6851624"/>
              <a:gd name="connsiteX246" fmla="*/ 5766745 w 7488510"/>
              <a:gd name="connsiteY246" fmla="*/ 3494338 h 6851624"/>
              <a:gd name="connsiteX247" fmla="*/ 5493103 w 7488510"/>
              <a:gd name="connsiteY247" fmla="*/ 3551931 h 6851624"/>
              <a:gd name="connsiteX248" fmla="*/ 5122597 w 7488510"/>
              <a:gd name="connsiteY248" fmla="*/ 3567419 h 6851624"/>
              <a:gd name="connsiteX249" fmla="*/ 4836847 w 7488510"/>
              <a:gd name="connsiteY249" fmla="*/ 3530636 h 6851624"/>
              <a:gd name="connsiteX250" fmla="*/ 4527849 w 7488510"/>
              <a:gd name="connsiteY250" fmla="*/ 3439164 h 6851624"/>
              <a:gd name="connsiteX251" fmla="*/ 4275033 w 7488510"/>
              <a:gd name="connsiteY251" fmla="*/ 3317685 h 6851624"/>
              <a:gd name="connsiteX252" fmla="*/ 4245974 w 7488510"/>
              <a:gd name="connsiteY252" fmla="*/ 3301230 h 6851624"/>
              <a:gd name="connsiteX253" fmla="*/ 4076461 w 7488510"/>
              <a:gd name="connsiteY253" fmla="*/ 3187978 h 6851624"/>
              <a:gd name="connsiteX254" fmla="*/ 3766495 w 7488510"/>
              <a:gd name="connsiteY254" fmla="*/ 2897590 h 6851624"/>
              <a:gd name="connsiteX255" fmla="*/ 3371288 w 7488510"/>
              <a:gd name="connsiteY255" fmla="*/ 2141613 h 6851624"/>
              <a:gd name="connsiteX256" fmla="*/ 3352399 w 7488510"/>
              <a:gd name="connsiteY256" fmla="*/ 2066596 h 6851624"/>
              <a:gd name="connsiteX257" fmla="*/ 3315591 w 7488510"/>
              <a:gd name="connsiteY257" fmla="*/ 1822670 h 6851624"/>
              <a:gd name="connsiteX258" fmla="*/ 3320434 w 7488510"/>
              <a:gd name="connsiteY258" fmla="*/ 1432582 h 6851624"/>
              <a:gd name="connsiteX259" fmla="*/ 3438124 w 7488510"/>
              <a:gd name="connsiteY259" fmla="*/ 958281 h 6851624"/>
              <a:gd name="connsiteX260" fmla="*/ 3568407 w 7488510"/>
              <a:gd name="connsiteY260" fmla="*/ 688704 h 6851624"/>
              <a:gd name="connsiteX261" fmla="*/ 4166545 w 7488510"/>
              <a:gd name="connsiteY261" fmla="*/ 55174 h 6851624"/>
              <a:gd name="connsiteX262" fmla="*/ 4234350 w 7488510"/>
              <a:gd name="connsiteY262" fmla="*/ 9680 h 6851624"/>
              <a:gd name="connsiteX263" fmla="*/ 4142329 w 7488510"/>
              <a:gd name="connsiteY263" fmla="*/ 9680 h 6851624"/>
              <a:gd name="connsiteX264" fmla="*/ 4050308 w 7488510"/>
              <a:gd name="connsiteY264" fmla="*/ 9680 h 6851624"/>
              <a:gd name="connsiteX265" fmla="*/ 4000422 w 7488510"/>
              <a:gd name="connsiteY265" fmla="*/ 46946 h 6851624"/>
              <a:gd name="connsiteX266" fmla="*/ 3945210 w 7488510"/>
              <a:gd name="connsiteY266" fmla="*/ 89537 h 6851624"/>
              <a:gd name="connsiteX267" fmla="*/ 3908885 w 7488510"/>
              <a:gd name="connsiteY267" fmla="*/ 120995 h 6851624"/>
              <a:gd name="connsiteX268" fmla="*/ 3701111 w 7488510"/>
              <a:gd name="connsiteY268" fmla="*/ 327655 h 6851624"/>
              <a:gd name="connsiteX269" fmla="*/ 3664787 w 7488510"/>
              <a:gd name="connsiteY269" fmla="*/ 369761 h 6851624"/>
              <a:gd name="connsiteX270" fmla="*/ 3550972 w 7488510"/>
              <a:gd name="connsiteY270" fmla="*/ 522699 h 6851624"/>
              <a:gd name="connsiteX271" fmla="*/ 3517069 w 7488510"/>
              <a:gd name="connsiteY271" fmla="*/ 573517 h 6851624"/>
              <a:gd name="connsiteX272" fmla="*/ 3443452 w 7488510"/>
              <a:gd name="connsiteY272" fmla="*/ 699352 h 6851624"/>
              <a:gd name="connsiteX273" fmla="*/ 3411971 w 7488510"/>
              <a:gd name="connsiteY273" fmla="*/ 762269 h 6851624"/>
              <a:gd name="connsiteX274" fmla="*/ 3380006 w 7488510"/>
              <a:gd name="connsiteY274" fmla="*/ 827606 h 6851624"/>
              <a:gd name="connsiteX275" fmla="*/ 3360149 w 7488510"/>
              <a:gd name="connsiteY275" fmla="*/ 872617 h 6851624"/>
              <a:gd name="connsiteX276" fmla="*/ 3347556 w 7488510"/>
              <a:gd name="connsiteY276" fmla="*/ 907463 h 6851624"/>
              <a:gd name="connsiteX277" fmla="*/ 3343197 w 7488510"/>
              <a:gd name="connsiteY277" fmla="*/ 916659 h 6851624"/>
              <a:gd name="connsiteX278" fmla="*/ 3336417 w 7488510"/>
              <a:gd name="connsiteY278" fmla="*/ 930210 h 6851624"/>
              <a:gd name="connsiteX279" fmla="*/ 3318497 w 7488510"/>
              <a:gd name="connsiteY279" fmla="*/ 982480 h 6851624"/>
              <a:gd name="connsiteX280" fmla="*/ 3296218 w 7488510"/>
              <a:gd name="connsiteY280" fmla="*/ 1047817 h 6851624"/>
              <a:gd name="connsiteX281" fmla="*/ 3260378 w 7488510"/>
              <a:gd name="connsiteY281" fmla="*/ 1178492 h 6851624"/>
              <a:gd name="connsiteX282" fmla="*/ 3247786 w 7488510"/>
              <a:gd name="connsiteY282" fmla="*/ 1234150 h 6851624"/>
              <a:gd name="connsiteX283" fmla="*/ 3212430 w 7488510"/>
              <a:gd name="connsiteY283" fmla="*/ 1461621 h 6851624"/>
              <a:gd name="connsiteX284" fmla="*/ 3211946 w 7488510"/>
              <a:gd name="connsiteY284" fmla="*/ 1842997 h 6851624"/>
              <a:gd name="connsiteX285" fmla="*/ 3248270 w 7488510"/>
              <a:gd name="connsiteY285" fmla="*/ 2073856 h 6851624"/>
              <a:gd name="connsiteX286" fmla="*/ 3354821 w 7488510"/>
              <a:gd name="connsiteY286" fmla="*/ 2417482 h 6851624"/>
              <a:gd name="connsiteX287" fmla="*/ 3374194 w 7488510"/>
              <a:gd name="connsiteY287" fmla="*/ 2463460 h 6851624"/>
              <a:gd name="connsiteX288" fmla="*/ 3474933 w 7488510"/>
              <a:gd name="connsiteY288" fmla="*/ 2664312 h 6851624"/>
              <a:gd name="connsiteX289" fmla="*/ 3512710 w 7488510"/>
              <a:gd name="connsiteY289" fmla="*/ 2747556 h 6851624"/>
              <a:gd name="connsiteX290" fmla="*/ 3400347 w 7488510"/>
              <a:gd name="connsiteY290" fmla="*/ 3050528 h 6851624"/>
              <a:gd name="connsiteX291" fmla="*/ 3069071 w 7488510"/>
              <a:gd name="connsiteY291" fmla="*/ 3019553 h 6851624"/>
              <a:gd name="connsiteX292" fmla="*/ 2826426 w 7488510"/>
              <a:gd name="connsiteY292" fmla="*/ 2556868 h 6851624"/>
              <a:gd name="connsiteX293" fmla="*/ 2788649 w 7488510"/>
              <a:gd name="connsiteY293" fmla="*/ 860033 h 6851624"/>
              <a:gd name="connsiteX294" fmla="*/ 3198385 w 7488510"/>
              <a:gd name="connsiteY294" fmla="*/ 85665 h 6851624"/>
              <a:gd name="connsiteX295" fmla="*/ 3250208 w 7488510"/>
              <a:gd name="connsiteY295" fmla="*/ 18875 h 6851624"/>
              <a:gd name="connsiteX296" fmla="*/ 3194026 w 7488510"/>
              <a:gd name="connsiteY296" fmla="*/ 9680 h 6851624"/>
              <a:gd name="connsiteX297" fmla="*/ 3131549 w 7488510"/>
              <a:gd name="connsiteY297" fmla="*/ 9680 h 6851624"/>
              <a:gd name="connsiteX298" fmla="*/ 3104911 w 7488510"/>
              <a:gd name="connsiteY298" fmla="*/ 44526 h 6851624"/>
              <a:gd name="connsiteX299" fmla="*/ 3008531 w 7488510"/>
              <a:gd name="connsiteY299" fmla="*/ 179073 h 6851624"/>
              <a:gd name="connsiteX300" fmla="*/ 2948959 w 7488510"/>
              <a:gd name="connsiteY300" fmla="*/ 273449 h 6851624"/>
              <a:gd name="connsiteX301" fmla="*/ 2909245 w 7488510"/>
              <a:gd name="connsiteY301" fmla="*/ 340238 h 6851624"/>
              <a:gd name="connsiteX302" fmla="*/ 2883091 w 7488510"/>
              <a:gd name="connsiteY302" fmla="*/ 387184 h 6851624"/>
              <a:gd name="connsiteX303" fmla="*/ 2693722 w 7488510"/>
              <a:gd name="connsiteY303" fmla="*/ 830994 h 6851624"/>
              <a:gd name="connsiteX304" fmla="*/ 2681614 w 7488510"/>
              <a:gd name="connsiteY304" fmla="*/ 865841 h 6851624"/>
              <a:gd name="connsiteX305" fmla="*/ 2645289 w 7488510"/>
              <a:gd name="connsiteY305" fmla="*/ 997000 h 6851624"/>
              <a:gd name="connsiteX306" fmla="*/ 2587171 w 7488510"/>
              <a:gd name="connsiteY306" fmla="*/ 1292227 h 6851624"/>
              <a:gd name="connsiteX307" fmla="*/ 2574094 w 7488510"/>
              <a:gd name="connsiteY307" fmla="*/ 1398703 h 6851624"/>
              <a:gd name="connsiteX308" fmla="*/ 2574094 w 7488510"/>
              <a:gd name="connsiteY308" fmla="*/ 1906882 h 6851624"/>
              <a:gd name="connsiteX309" fmla="*/ 2587655 w 7488510"/>
              <a:gd name="connsiteY309" fmla="*/ 2013358 h 6851624"/>
              <a:gd name="connsiteX310" fmla="*/ 2599279 w 7488510"/>
              <a:gd name="connsiteY310" fmla="*/ 2090795 h 6851624"/>
              <a:gd name="connsiteX311" fmla="*/ 2611387 w 7488510"/>
              <a:gd name="connsiteY311" fmla="*/ 2158552 h 6851624"/>
              <a:gd name="connsiteX312" fmla="*/ 2633181 w 7488510"/>
              <a:gd name="connsiteY312" fmla="*/ 2262608 h 6851624"/>
              <a:gd name="connsiteX313" fmla="*/ 2645289 w 7488510"/>
              <a:gd name="connsiteY313" fmla="*/ 2311006 h 6851624"/>
              <a:gd name="connsiteX314" fmla="*/ 2737311 w 7488510"/>
              <a:gd name="connsiteY314" fmla="*/ 2601394 h 6851624"/>
              <a:gd name="connsiteX315" fmla="*/ 2759105 w 7488510"/>
              <a:gd name="connsiteY315" fmla="*/ 2654632 h 6851624"/>
              <a:gd name="connsiteX316" fmla="*/ 2791070 w 7488510"/>
              <a:gd name="connsiteY316" fmla="*/ 2728681 h 6851624"/>
              <a:gd name="connsiteX317" fmla="*/ 2805116 w 7488510"/>
              <a:gd name="connsiteY317" fmla="*/ 2762076 h 6851624"/>
              <a:gd name="connsiteX318" fmla="*/ 2881639 w 7488510"/>
              <a:gd name="connsiteY318" fmla="*/ 2914045 h 6851624"/>
              <a:gd name="connsiteX319" fmla="*/ 3175138 w 7488510"/>
              <a:gd name="connsiteY319" fmla="*/ 3349144 h 6851624"/>
              <a:gd name="connsiteX320" fmla="*/ 3495274 w 7488510"/>
              <a:gd name="connsiteY320" fmla="*/ 3674378 h 6851624"/>
              <a:gd name="connsiteX321" fmla="*/ 4388849 w 7488510"/>
              <a:gd name="connsiteY321" fmla="*/ 4179170 h 6851624"/>
              <a:gd name="connsiteX322" fmla="*/ 4492494 w 7488510"/>
              <a:gd name="connsiteY322" fmla="*/ 4219340 h 6851624"/>
              <a:gd name="connsiteX323" fmla="*/ 4623745 w 7488510"/>
              <a:gd name="connsiteY323" fmla="*/ 4370342 h 6851624"/>
              <a:gd name="connsiteX324" fmla="*/ 4624229 w 7488510"/>
              <a:gd name="connsiteY324" fmla="*/ 4542155 h 6851624"/>
              <a:gd name="connsiteX325" fmla="*/ 4604856 w 7488510"/>
              <a:gd name="connsiteY325" fmla="*/ 4588133 h 6851624"/>
              <a:gd name="connsiteX326" fmla="*/ 4592748 w 7488510"/>
              <a:gd name="connsiteY326" fmla="*/ 4607976 h 6851624"/>
              <a:gd name="connsiteX327" fmla="*/ 4507992 w 7488510"/>
              <a:gd name="connsiteY327" fmla="*/ 4686865 h 6851624"/>
              <a:gd name="connsiteX328" fmla="*/ 4362211 w 7488510"/>
              <a:gd name="connsiteY328" fmla="*/ 4725583 h 6851624"/>
              <a:gd name="connsiteX329" fmla="*/ 4199963 w 7488510"/>
              <a:gd name="connsiteY329" fmla="*/ 4688801 h 6851624"/>
              <a:gd name="connsiteX330" fmla="*/ 4156374 w 7488510"/>
              <a:gd name="connsiteY330" fmla="*/ 4674282 h 6851624"/>
              <a:gd name="connsiteX331" fmla="*/ 3984440 w 7488510"/>
              <a:gd name="connsiteY331" fmla="*/ 4607492 h 6851624"/>
              <a:gd name="connsiteX332" fmla="*/ 3926321 w 7488510"/>
              <a:gd name="connsiteY332" fmla="*/ 4582809 h 6851624"/>
              <a:gd name="connsiteX333" fmla="*/ 3589717 w 7488510"/>
              <a:gd name="connsiteY333" fmla="*/ 4409060 h 6851624"/>
              <a:gd name="connsiteX334" fmla="*/ 3534020 w 7488510"/>
              <a:gd name="connsiteY334" fmla="*/ 4374698 h 6851624"/>
              <a:gd name="connsiteX335" fmla="*/ 2775572 w 7488510"/>
              <a:gd name="connsiteY335" fmla="*/ 3719389 h 6851624"/>
              <a:gd name="connsiteX336" fmla="*/ 2199229 w 7488510"/>
              <a:gd name="connsiteY336" fmla="*/ 2711258 h 6851624"/>
              <a:gd name="connsiteX337" fmla="*/ 2021967 w 7488510"/>
              <a:gd name="connsiteY337" fmla="*/ 1718130 h 6851624"/>
              <a:gd name="connsiteX338" fmla="*/ 2325637 w 7488510"/>
              <a:gd name="connsiteY338" fmla="*/ 285549 h 6851624"/>
              <a:gd name="connsiteX339" fmla="*/ 2465122 w 7488510"/>
              <a:gd name="connsiteY339" fmla="*/ 20327 h 6851624"/>
              <a:gd name="connsiteX340" fmla="*/ 2472386 w 7488510"/>
              <a:gd name="connsiteY340" fmla="*/ 9196 h 6851624"/>
              <a:gd name="connsiteX341" fmla="*/ 2410393 w 7488510"/>
              <a:gd name="connsiteY341" fmla="*/ 10648 h 6851624"/>
              <a:gd name="connsiteX342" fmla="*/ 2348884 w 7488510"/>
              <a:gd name="connsiteY342" fmla="*/ 12100 h 6851624"/>
              <a:gd name="connsiteX343" fmla="*/ 2333870 w 7488510"/>
              <a:gd name="connsiteY343" fmla="*/ 38719 h 6851624"/>
              <a:gd name="connsiteX344" fmla="*/ 2310623 w 7488510"/>
              <a:gd name="connsiteY344" fmla="*/ 79857 h 6851624"/>
              <a:gd name="connsiteX345" fmla="*/ 2190027 w 7488510"/>
              <a:gd name="connsiteY345" fmla="*/ 327171 h 6851624"/>
              <a:gd name="connsiteX346" fmla="*/ 2178403 w 7488510"/>
              <a:gd name="connsiteY346" fmla="*/ 354758 h 6851624"/>
              <a:gd name="connsiteX347" fmla="*/ 2121737 w 7488510"/>
              <a:gd name="connsiteY347" fmla="*/ 493660 h 6851624"/>
              <a:gd name="connsiteX348" fmla="*/ 2102849 w 7488510"/>
              <a:gd name="connsiteY348" fmla="*/ 546898 h 6851624"/>
              <a:gd name="connsiteX349" fmla="*/ 2079117 w 7488510"/>
              <a:gd name="connsiteY349" fmla="*/ 617075 h 6851624"/>
              <a:gd name="connsiteX350" fmla="*/ 2060713 w 7488510"/>
              <a:gd name="connsiteY350" fmla="*/ 675153 h 6851624"/>
              <a:gd name="connsiteX351" fmla="*/ 2044730 w 7488510"/>
              <a:gd name="connsiteY351" fmla="*/ 725971 h 6851624"/>
              <a:gd name="connsiteX352" fmla="*/ 2020514 w 7488510"/>
              <a:gd name="connsiteY352" fmla="*/ 815507 h 6851624"/>
              <a:gd name="connsiteX353" fmla="*/ 2008406 w 7488510"/>
              <a:gd name="connsiteY353" fmla="*/ 861485 h 6851624"/>
              <a:gd name="connsiteX354" fmla="*/ 1996298 w 7488510"/>
              <a:gd name="connsiteY354" fmla="*/ 912303 h 6851624"/>
              <a:gd name="connsiteX355" fmla="*/ 1986127 w 7488510"/>
              <a:gd name="connsiteY355" fmla="*/ 956345 h 6851624"/>
              <a:gd name="connsiteX356" fmla="*/ 1964817 w 7488510"/>
              <a:gd name="connsiteY356" fmla="*/ 1069597 h 6851624"/>
              <a:gd name="connsiteX357" fmla="*/ 1950772 w 7488510"/>
              <a:gd name="connsiteY357" fmla="*/ 1154293 h 6851624"/>
              <a:gd name="connsiteX358" fmla="*/ 1938179 w 7488510"/>
              <a:gd name="connsiteY358" fmla="*/ 1241410 h 6851624"/>
              <a:gd name="connsiteX359" fmla="*/ 1925587 w 7488510"/>
              <a:gd name="connsiteY359" fmla="*/ 1357565 h 6851624"/>
              <a:gd name="connsiteX360" fmla="*/ 1918806 w 7488510"/>
              <a:gd name="connsiteY360" fmla="*/ 1948021 h 6851624"/>
              <a:gd name="connsiteX361" fmla="*/ 1912994 w 7488510"/>
              <a:gd name="connsiteY361" fmla="*/ 2123706 h 6851624"/>
              <a:gd name="connsiteX362" fmla="*/ 1724593 w 7488510"/>
              <a:gd name="connsiteY362" fmla="*/ 2306166 h 6851624"/>
              <a:gd name="connsiteX363" fmla="*/ 1589952 w 7488510"/>
              <a:gd name="connsiteY363" fmla="*/ 2306166 h 6851624"/>
              <a:gd name="connsiteX364" fmla="*/ 1407847 w 7488510"/>
              <a:gd name="connsiteY364" fmla="*/ 2128061 h 6851624"/>
              <a:gd name="connsiteX365" fmla="*/ 1387989 w 7488510"/>
              <a:gd name="connsiteY365" fmla="*/ 1944149 h 6851624"/>
              <a:gd name="connsiteX366" fmla="*/ 1393801 w 7488510"/>
              <a:gd name="connsiteY366" fmla="*/ 1294647 h 6851624"/>
              <a:gd name="connsiteX367" fmla="*/ 1708126 w 7488510"/>
              <a:gd name="connsiteY367" fmla="*/ 94376 h 6851624"/>
              <a:gd name="connsiteX368" fmla="*/ 1742997 w 7488510"/>
              <a:gd name="connsiteY368" fmla="*/ 15488 h 6851624"/>
              <a:gd name="connsiteX369" fmla="*/ 1665022 w 7488510"/>
              <a:gd name="connsiteY369" fmla="*/ 9680 h 6851624"/>
              <a:gd name="connsiteX370" fmla="*/ 1581234 w 7488510"/>
              <a:gd name="connsiteY370" fmla="*/ 17908 h 6851624"/>
              <a:gd name="connsiteX371" fmla="*/ 1550722 w 7488510"/>
              <a:gd name="connsiteY371" fmla="*/ 88569 h 6851624"/>
              <a:gd name="connsiteX372" fmla="*/ 1541035 w 7488510"/>
              <a:gd name="connsiteY372" fmla="*/ 113252 h 6851624"/>
              <a:gd name="connsiteX373" fmla="*/ 1529411 w 7488510"/>
              <a:gd name="connsiteY373" fmla="*/ 141806 h 6851624"/>
              <a:gd name="connsiteX374" fmla="*/ 1507617 w 7488510"/>
              <a:gd name="connsiteY374" fmla="*/ 196012 h 6851624"/>
              <a:gd name="connsiteX375" fmla="*/ 1492119 w 7488510"/>
              <a:gd name="connsiteY375" fmla="*/ 233279 h 6851624"/>
              <a:gd name="connsiteX376" fmla="*/ 1371038 w 7488510"/>
              <a:gd name="connsiteY376" fmla="*/ 607395 h 6851624"/>
              <a:gd name="connsiteX377" fmla="*/ 1358930 w 7488510"/>
              <a:gd name="connsiteY377" fmla="*/ 650954 h 6851624"/>
              <a:gd name="connsiteX378" fmla="*/ 1323090 w 7488510"/>
              <a:gd name="connsiteY378" fmla="*/ 800988 h 6851624"/>
              <a:gd name="connsiteX379" fmla="*/ 1313404 w 7488510"/>
              <a:gd name="connsiteY379" fmla="*/ 849386 h 6851624"/>
              <a:gd name="connsiteX380" fmla="*/ 1301296 w 7488510"/>
              <a:gd name="connsiteY380" fmla="*/ 909883 h 6851624"/>
              <a:gd name="connsiteX381" fmla="*/ 1289188 w 7488510"/>
              <a:gd name="connsiteY381" fmla="*/ 975220 h 6851624"/>
              <a:gd name="connsiteX382" fmla="*/ 1277080 w 7488510"/>
              <a:gd name="connsiteY382" fmla="*/ 1050237 h 6851624"/>
              <a:gd name="connsiteX383" fmla="*/ 1265456 w 7488510"/>
              <a:gd name="connsiteY383" fmla="*/ 1134934 h 6851624"/>
              <a:gd name="connsiteX384" fmla="*/ 1253348 w 7488510"/>
              <a:gd name="connsiteY384" fmla="*/ 1236570 h 6851624"/>
              <a:gd name="connsiteX385" fmla="*/ 1234459 w 7488510"/>
              <a:gd name="connsiteY385" fmla="*/ 1660052 h 6851624"/>
              <a:gd name="connsiteX386" fmla="*/ 1240271 w 7488510"/>
              <a:gd name="connsiteY386" fmla="*/ 1931081 h 6851624"/>
              <a:gd name="connsiteX387" fmla="*/ 1277080 w 7488510"/>
              <a:gd name="connsiteY387" fmla="*/ 2252928 h 6851624"/>
              <a:gd name="connsiteX388" fmla="*/ 1289188 w 7488510"/>
              <a:gd name="connsiteY388" fmla="*/ 2327945 h 6851624"/>
              <a:gd name="connsiteX389" fmla="*/ 1301296 w 7488510"/>
              <a:gd name="connsiteY389" fmla="*/ 2395702 h 6851624"/>
              <a:gd name="connsiteX390" fmla="*/ 1313404 w 7488510"/>
              <a:gd name="connsiteY390" fmla="*/ 2456200 h 6851624"/>
              <a:gd name="connsiteX391" fmla="*/ 1335198 w 7488510"/>
              <a:gd name="connsiteY391" fmla="*/ 2557836 h 6851624"/>
              <a:gd name="connsiteX392" fmla="*/ 1348759 w 7488510"/>
              <a:gd name="connsiteY392" fmla="*/ 2613494 h 6851624"/>
              <a:gd name="connsiteX393" fmla="*/ 1385083 w 7488510"/>
              <a:gd name="connsiteY393" fmla="*/ 2751428 h 6851624"/>
              <a:gd name="connsiteX394" fmla="*/ 1395739 w 7488510"/>
              <a:gd name="connsiteY394" fmla="*/ 2787727 h 6851624"/>
              <a:gd name="connsiteX395" fmla="*/ 1416564 w 7488510"/>
              <a:gd name="connsiteY395" fmla="*/ 2853064 h 6851624"/>
              <a:gd name="connsiteX396" fmla="*/ 1434484 w 7488510"/>
              <a:gd name="connsiteY396" fmla="*/ 2911142 h 6851624"/>
              <a:gd name="connsiteX397" fmla="*/ 1453857 w 7488510"/>
              <a:gd name="connsiteY397" fmla="*/ 2966799 h 6851624"/>
              <a:gd name="connsiteX398" fmla="*/ 1472746 w 7488510"/>
              <a:gd name="connsiteY398" fmla="*/ 3020037 h 6851624"/>
              <a:gd name="connsiteX399" fmla="*/ 1486791 w 7488510"/>
              <a:gd name="connsiteY399" fmla="*/ 3056336 h 6851624"/>
              <a:gd name="connsiteX400" fmla="*/ 1507133 w 7488510"/>
              <a:gd name="connsiteY400" fmla="*/ 3109573 h 6851624"/>
              <a:gd name="connsiteX401" fmla="*/ 1524084 w 7488510"/>
              <a:gd name="connsiteY401" fmla="*/ 3153132 h 6851624"/>
              <a:gd name="connsiteX402" fmla="*/ 1535223 w 7488510"/>
              <a:gd name="connsiteY402" fmla="*/ 3179751 h 6851624"/>
              <a:gd name="connsiteX403" fmla="*/ 1571547 w 7488510"/>
              <a:gd name="connsiteY403" fmla="*/ 3262027 h 6851624"/>
              <a:gd name="connsiteX404" fmla="*/ 1592373 w 7488510"/>
              <a:gd name="connsiteY404" fmla="*/ 3310425 h 6851624"/>
              <a:gd name="connsiteX405" fmla="*/ 1724593 w 7488510"/>
              <a:gd name="connsiteY405" fmla="*/ 3571775 h 6851624"/>
              <a:gd name="connsiteX406" fmla="*/ 1742997 w 7488510"/>
              <a:gd name="connsiteY406" fmla="*/ 3605653 h 6851624"/>
              <a:gd name="connsiteX407" fmla="*/ 1834050 w 7488510"/>
              <a:gd name="connsiteY407" fmla="*/ 3758107 h 6851624"/>
              <a:gd name="connsiteX408" fmla="*/ 1923650 w 7488510"/>
              <a:gd name="connsiteY408" fmla="*/ 3896041 h 6851624"/>
              <a:gd name="connsiteX409" fmla="*/ 2005984 w 7488510"/>
              <a:gd name="connsiteY409" fmla="*/ 4012197 h 6851624"/>
              <a:gd name="connsiteX410" fmla="*/ 2020514 w 7488510"/>
              <a:gd name="connsiteY410" fmla="*/ 4031556 h 6851624"/>
              <a:gd name="connsiteX411" fmla="*/ 2037465 w 7488510"/>
              <a:gd name="connsiteY411" fmla="*/ 4053819 h 6851624"/>
              <a:gd name="connsiteX412" fmla="*/ 2054416 w 7488510"/>
              <a:gd name="connsiteY412" fmla="*/ 4076566 h 6851624"/>
              <a:gd name="connsiteX413" fmla="*/ 2070399 w 7488510"/>
              <a:gd name="connsiteY413" fmla="*/ 4094473 h 6851624"/>
              <a:gd name="connsiteX414" fmla="*/ 2073789 w 7488510"/>
              <a:gd name="connsiteY414" fmla="*/ 4101249 h 6851624"/>
              <a:gd name="connsiteX415" fmla="*/ 2077664 w 7488510"/>
              <a:gd name="connsiteY415" fmla="*/ 4109961 h 6851624"/>
              <a:gd name="connsiteX416" fmla="*/ 2130455 w 7488510"/>
              <a:gd name="connsiteY416" fmla="*/ 4171910 h 6851624"/>
              <a:gd name="connsiteX417" fmla="*/ 2217149 w 7488510"/>
              <a:gd name="connsiteY417" fmla="*/ 4358242 h 6851624"/>
              <a:gd name="connsiteX418" fmla="*/ 2140142 w 7488510"/>
              <a:gd name="connsiteY418" fmla="*/ 4570710 h 6851624"/>
              <a:gd name="connsiteX419" fmla="*/ 1832597 w 7488510"/>
              <a:gd name="connsiteY419" fmla="*/ 4620560 h 6851624"/>
              <a:gd name="connsiteX420" fmla="*/ 1694565 w 7488510"/>
              <a:gd name="connsiteY420" fmla="*/ 4489885 h 6851624"/>
              <a:gd name="connsiteX421" fmla="*/ 720594 w 7488510"/>
              <a:gd name="connsiteY421" fmla="*/ 2117414 h 6851624"/>
              <a:gd name="connsiteX422" fmla="*/ 700736 w 7488510"/>
              <a:gd name="connsiteY422" fmla="*/ 1652793 h 6851624"/>
              <a:gd name="connsiteX423" fmla="*/ 723015 w 7488510"/>
              <a:gd name="connsiteY423" fmla="*/ 1163973 h 6851624"/>
              <a:gd name="connsiteX424" fmla="*/ 990845 w 7488510"/>
              <a:gd name="connsiteY424" fmla="*/ 42107 h 6851624"/>
              <a:gd name="connsiteX425" fmla="*/ 1003438 w 7488510"/>
              <a:gd name="connsiteY425" fmla="*/ 9680 h 6851624"/>
              <a:gd name="connsiteX426" fmla="*/ 916260 w 7488510"/>
              <a:gd name="connsiteY426" fmla="*/ 9680 h 6851624"/>
              <a:gd name="connsiteX427" fmla="*/ 829082 w 7488510"/>
              <a:gd name="connsiteY427" fmla="*/ 9680 h 6851624"/>
              <a:gd name="connsiteX428" fmla="*/ 821333 w 7488510"/>
              <a:gd name="connsiteY428" fmla="*/ 27587 h 6851624"/>
              <a:gd name="connsiteX429" fmla="*/ 792758 w 7488510"/>
              <a:gd name="connsiteY429" fmla="*/ 108896 h 6851624"/>
              <a:gd name="connsiteX430" fmla="*/ 767089 w 7488510"/>
              <a:gd name="connsiteY430" fmla="*/ 183913 h 6851624"/>
              <a:gd name="connsiteX431" fmla="*/ 757402 w 7488510"/>
              <a:gd name="connsiteY431" fmla="*/ 212952 h 6851624"/>
              <a:gd name="connsiteX432" fmla="*/ 712360 w 7488510"/>
              <a:gd name="connsiteY432" fmla="*/ 361533 h 6851624"/>
              <a:gd name="connsiteX433" fmla="*/ 640196 w 7488510"/>
              <a:gd name="connsiteY433" fmla="*/ 653374 h 6851624"/>
              <a:gd name="connsiteX434" fmla="*/ 628572 w 7488510"/>
              <a:gd name="connsiteY434" fmla="*/ 709031 h 6851624"/>
              <a:gd name="connsiteX435" fmla="*/ 591764 w 7488510"/>
              <a:gd name="connsiteY435" fmla="*/ 912303 h 6851624"/>
              <a:gd name="connsiteX436" fmla="*/ 579656 w 7488510"/>
              <a:gd name="connsiteY436" fmla="*/ 992160 h 6851624"/>
              <a:gd name="connsiteX437" fmla="*/ 545269 w 7488510"/>
              <a:gd name="connsiteY437" fmla="*/ 1326106 h 6851624"/>
              <a:gd name="connsiteX438" fmla="*/ 545269 w 7488510"/>
              <a:gd name="connsiteY438" fmla="*/ 1960120 h 6851624"/>
              <a:gd name="connsiteX439" fmla="*/ 580140 w 7488510"/>
              <a:gd name="connsiteY439" fmla="*/ 2291647 h 6851624"/>
              <a:gd name="connsiteX440" fmla="*/ 592248 w 7488510"/>
              <a:gd name="connsiteY440" fmla="*/ 2373923 h 6851624"/>
              <a:gd name="connsiteX441" fmla="*/ 603872 w 7488510"/>
              <a:gd name="connsiteY441" fmla="*/ 2444100 h 6851624"/>
              <a:gd name="connsiteX442" fmla="*/ 615980 w 7488510"/>
              <a:gd name="connsiteY442" fmla="*/ 2511858 h 6851624"/>
              <a:gd name="connsiteX443" fmla="*/ 628088 w 7488510"/>
              <a:gd name="connsiteY443" fmla="*/ 2572355 h 6851624"/>
              <a:gd name="connsiteX444" fmla="*/ 640196 w 7488510"/>
              <a:gd name="connsiteY444" fmla="*/ 2630433 h 6851624"/>
              <a:gd name="connsiteX445" fmla="*/ 652789 w 7488510"/>
              <a:gd name="connsiteY445" fmla="*/ 2686091 h 6851624"/>
              <a:gd name="connsiteX446" fmla="*/ 669255 w 7488510"/>
              <a:gd name="connsiteY446" fmla="*/ 2756268 h 6851624"/>
              <a:gd name="connsiteX447" fmla="*/ 698315 w 7488510"/>
              <a:gd name="connsiteY447" fmla="*/ 2870003 h 6851624"/>
              <a:gd name="connsiteX448" fmla="*/ 734155 w 7488510"/>
              <a:gd name="connsiteY448" fmla="*/ 2993418 h 6851624"/>
              <a:gd name="connsiteX449" fmla="*/ 746747 w 7488510"/>
              <a:gd name="connsiteY449" fmla="*/ 3034556 h 6851624"/>
              <a:gd name="connsiteX450" fmla="*/ 804866 w 7488510"/>
              <a:gd name="connsiteY450" fmla="*/ 3208789 h 6851624"/>
              <a:gd name="connsiteX451" fmla="*/ 827144 w 7488510"/>
              <a:gd name="connsiteY451" fmla="*/ 3271707 h 6851624"/>
              <a:gd name="connsiteX452" fmla="*/ 841190 w 7488510"/>
              <a:gd name="connsiteY452" fmla="*/ 3308005 h 6851624"/>
              <a:gd name="connsiteX453" fmla="*/ 858141 w 7488510"/>
              <a:gd name="connsiteY453" fmla="*/ 3351564 h 6851624"/>
              <a:gd name="connsiteX454" fmla="*/ 875092 w 7488510"/>
              <a:gd name="connsiteY454" fmla="*/ 3395122 h 6851624"/>
              <a:gd name="connsiteX455" fmla="*/ 887200 w 7488510"/>
              <a:gd name="connsiteY455" fmla="*/ 3424161 h 6851624"/>
              <a:gd name="connsiteX456" fmla="*/ 896887 w 7488510"/>
              <a:gd name="connsiteY456" fmla="*/ 3446424 h 6851624"/>
              <a:gd name="connsiteX457" fmla="*/ 918681 w 7488510"/>
              <a:gd name="connsiteY457" fmla="*/ 3497242 h 6851624"/>
              <a:gd name="connsiteX458" fmla="*/ 1027654 w 7488510"/>
              <a:gd name="connsiteY458" fmla="*/ 3733908 h 6851624"/>
              <a:gd name="connsiteX459" fmla="*/ 1073664 w 7488510"/>
              <a:gd name="connsiteY459" fmla="*/ 3896041 h 6851624"/>
              <a:gd name="connsiteX460" fmla="*/ 1043152 w 7488510"/>
              <a:gd name="connsiteY460" fmla="*/ 4025264 h 6851624"/>
              <a:gd name="connsiteX461" fmla="*/ 900277 w 7488510"/>
              <a:gd name="connsiteY461" fmla="*/ 4146259 h 6851624"/>
              <a:gd name="connsiteX462" fmla="*/ 726405 w 7488510"/>
              <a:gd name="connsiteY462" fmla="*/ 4146259 h 6851624"/>
              <a:gd name="connsiteX463" fmla="*/ 591764 w 7488510"/>
              <a:gd name="connsiteY463" fmla="*/ 4043171 h 6851624"/>
              <a:gd name="connsiteX464" fmla="*/ 418377 w 7488510"/>
              <a:gd name="connsiteY464" fmla="*/ 3680670 h 6851624"/>
              <a:gd name="connsiteX465" fmla="*/ 28359 w 7488510"/>
              <a:gd name="connsiteY465" fmla="*/ 2151395 h 6851624"/>
              <a:gd name="connsiteX466" fmla="*/ 26275 w 7488510"/>
              <a:gd name="connsiteY466" fmla="*/ 2124442 h 6851624"/>
              <a:gd name="connsiteX467" fmla="*/ 26275 w 7488510"/>
              <a:gd name="connsiteY467" fmla="*/ 1184948 h 6851624"/>
              <a:gd name="connsiteX468" fmla="*/ 39970 w 7488510"/>
              <a:gd name="connsiteY468" fmla="*/ 1028013 h 6851624"/>
              <a:gd name="connsiteX469" fmla="*/ 248380 w 7488510"/>
              <a:gd name="connsiteY469" fmla="*/ 59046 h 6851624"/>
              <a:gd name="connsiteX470" fmla="*/ 267753 w 7488510"/>
              <a:gd name="connsiteY470" fmla="*/ 0 h 685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Lst>
            <a:rect l="l" t="t" r="r" b="b"/>
            <a:pathLst>
              <a:path w="7488510" h="6851624">
                <a:moveTo>
                  <a:pt x="7262513" y="9922"/>
                </a:moveTo>
                <a:lnTo>
                  <a:pt x="7202760" y="12100"/>
                </a:lnTo>
                <a:cubicBezTo>
                  <a:pt x="7202760" y="13552"/>
                  <a:pt x="7220679" y="37267"/>
                  <a:pt x="7242958" y="64854"/>
                </a:cubicBezTo>
                <a:cubicBezTo>
                  <a:pt x="7298655" y="135515"/>
                  <a:pt x="7358227" y="221663"/>
                  <a:pt x="7413924" y="312168"/>
                </a:cubicBezTo>
                <a:cubicBezTo>
                  <a:pt x="7439593" y="354758"/>
                  <a:pt x="7465262" y="395896"/>
                  <a:pt x="7470105" y="404124"/>
                </a:cubicBezTo>
                <a:cubicBezTo>
                  <a:pt x="7478823" y="418643"/>
                  <a:pt x="7478823" y="417675"/>
                  <a:pt x="7477854" y="319427"/>
                </a:cubicBezTo>
                <a:lnTo>
                  <a:pt x="7476402" y="220211"/>
                </a:lnTo>
                <a:lnTo>
                  <a:pt x="7438140" y="164554"/>
                </a:lnTo>
                <a:cubicBezTo>
                  <a:pt x="7393098" y="99216"/>
                  <a:pt x="7333527" y="18391"/>
                  <a:pt x="7326262" y="13552"/>
                </a:cubicBezTo>
                <a:cubicBezTo>
                  <a:pt x="7323598" y="11616"/>
                  <a:pt x="7292722" y="10285"/>
                  <a:pt x="7262513" y="9922"/>
                </a:cubicBezTo>
                <a:close/>
                <a:moveTo>
                  <a:pt x="267753" y="0"/>
                </a:moveTo>
                <a:lnTo>
                  <a:pt x="3878373" y="0"/>
                </a:lnTo>
                <a:lnTo>
                  <a:pt x="7488510" y="0"/>
                </a:lnTo>
                <a:lnTo>
                  <a:pt x="7488510" y="3177331"/>
                </a:lnTo>
                <a:cubicBezTo>
                  <a:pt x="7488510" y="5929726"/>
                  <a:pt x="7487541" y="6354661"/>
                  <a:pt x="7481729" y="6354661"/>
                </a:cubicBezTo>
                <a:cubicBezTo>
                  <a:pt x="7474949" y="6354661"/>
                  <a:pt x="7453638" y="6363857"/>
                  <a:pt x="7378084" y="6398703"/>
                </a:cubicBezTo>
                <a:cubicBezTo>
                  <a:pt x="7361617" y="6406447"/>
                  <a:pt x="7347088" y="6412739"/>
                  <a:pt x="7346119" y="6412739"/>
                </a:cubicBezTo>
                <a:cubicBezTo>
                  <a:pt x="7344666" y="6412739"/>
                  <a:pt x="7328199" y="6419998"/>
                  <a:pt x="7308342" y="6429194"/>
                </a:cubicBezTo>
                <a:cubicBezTo>
                  <a:pt x="7273471" y="6445165"/>
                  <a:pt x="7177575" y="6485336"/>
                  <a:pt x="7144641" y="6497435"/>
                </a:cubicBezTo>
                <a:lnTo>
                  <a:pt x="7093787" y="6516310"/>
                </a:lnTo>
                <a:cubicBezTo>
                  <a:pt x="6973191" y="6562773"/>
                  <a:pt x="6842908" y="6606331"/>
                  <a:pt x="6706330" y="6646985"/>
                </a:cubicBezTo>
                <a:lnTo>
                  <a:pt x="6647242" y="6664892"/>
                </a:lnTo>
                <a:cubicBezTo>
                  <a:pt x="6639009" y="6667312"/>
                  <a:pt x="6611402" y="6675056"/>
                  <a:pt x="6586702" y="6681348"/>
                </a:cubicBezTo>
                <a:cubicBezTo>
                  <a:pt x="6443343" y="6718614"/>
                  <a:pt x="6335823" y="6742813"/>
                  <a:pt x="6236537" y="6761204"/>
                </a:cubicBezTo>
                <a:cubicBezTo>
                  <a:pt x="6207478" y="6766528"/>
                  <a:pt x="6180840" y="6771852"/>
                  <a:pt x="6177450" y="6772820"/>
                </a:cubicBezTo>
                <a:cubicBezTo>
                  <a:pt x="6169701" y="6776208"/>
                  <a:pt x="6072836" y="6791695"/>
                  <a:pt x="5967738" y="6806699"/>
                </a:cubicBezTo>
                <a:cubicBezTo>
                  <a:pt x="5848353" y="6823880"/>
                  <a:pt x="5727999" y="6836706"/>
                  <a:pt x="5605344" y="6845236"/>
                </a:cubicBezTo>
                <a:lnTo>
                  <a:pt x="5417080" y="6851624"/>
                </a:lnTo>
                <a:lnTo>
                  <a:pt x="4968559" y="6851624"/>
                </a:lnTo>
                <a:lnTo>
                  <a:pt x="4943458" y="6850681"/>
                </a:lnTo>
                <a:cubicBezTo>
                  <a:pt x="4849197" y="6846022"/>
                  <a:pt x="4760566" y="6839368"/>
                  <a:pt x="4691550" y="6831382"/>
                </a:cubicBezTo>
                <a:lnTo>
                  <a:pt x="4582578" y="6819282"/>
                </a:lnTo>
                <a:cubicBezTo>
                  <a:pt x="4554487" y="6816378"/>
                  <a:pt x="4513319" y="6811054"/>
                  <a:pt x="4490556" y="6807183"/>
                </a:cubicBezTo>
                <a:cubicBezTo>
                  <a:pt x="4467793" y="6803311"/>
                  <a:pt x="4431953" y="6797987"/>
                  <a:pt x="4410643" y="6794599"/>
                </a:cubicBezTo>
                <a:cubicBezTo>
                  <a:pt x="4344291" y="6785403"/>
                  <a:pt x="4193667" y="6757817"/>
                  <a:pt x="4134580" y="6744265"/>
                </a:cubicBezTo>
                <a:lnTo>
                  <a:pt x="4078883" y="6732166"/>
                </a:lnTo>
                <a:cubicBezTo>
                  <a:pt x="4044496" y="6725390"/>
                  <a:pt x="3956833" y="6703611"/>
                  <a:pt x="3865781" y="6679896"/>
                </a:cubicBezTo>
                <a:cubicBezTo>
                  <a:pt x="3717578" y="6640693"/>
                  <a:pt x="3405191" y="6538090"/>
                  <a:pt x="3320919" y="6500339"/>
                </a:cubicBezTo>
                <a:cubicBezTo>
                  <a:pt x="3315591" y="6497919"/>
                  <a:pt x="3283141" y="6484368"/>
                  <a:pt x="3248270" y="6470816"/>
                </a:cubicBezTo>
                <a:cubicBezTo>
                  <a:pt x="3213883" y="6456781"/>
                  <a:pt x="3161577" y="6434518"/>
                  <a:pt x="3132033" y="6421450"/>
                </a:cubicBezTo>
                <a:lnTo>
                  <a:pt x="3049698" y="6384668"/>
                </a:lnTo>
                <a:cubicBezTo>
                  <a:pt x="3033716" y="6377892"/>
                  <a:pt x="2973660" y="6348369"/>
                  <a:pt x="2916510" y="6320298"/>
                </a:cubicBezTo>
                <a:cubicBezTo>
                  <a:pt x="2804147" y="6264157"/>
                  <a:pt x="2779447" y="6246249"/>
                  <a:pt x="2745060" y="6193980"/>
                </a:cubicBezTo>
                <a:cubicBezTo>
                  <a:pt x="2714063" y="6147517"/>
                  <a:pt x="2706314" y="6118479"/>
                  <a:pt x="2706314" y="6049753"/>
                </a:cubicBezTo>
                <a:cubicBezTo>
                  <a:pt x="2706798" y="5982480"/>
                  <a:pt x="2714063" y="5952957"/>
                  <a:pt x="2742638" y="5908915"/>
                </a:cubicBezTo>
                <a:cubicBezTo>
                  <a:pt x="2791070" y="5832930"/>
                  <a:pt x="2862266" y="5793244"/>
                  <a:pt x="2955740" y="5789372"/>
                </a:cubicBezTo>
                <a:cubicBezTo>
                  <a:pt x="3024513" y="5786468"/>
                  <a:pt x="3043886" y="5792276"/>
                  <a:pt x="3163514" y="5850354"/>
                </a:cubicBezTo>
                <a:cubicBezTo>
                  <a:pt x="3739373" y="6130094"/>
                  <a:pt x="4343322" y="6286420"/>
                  <a:pt x="4982143" y="6320782"/>
                </a:cubicBezTo>
                <a:cubicBezTo>
                  <a:pt x="5099833" y="6327074"/>
                  <a:pt x="5358946" y="6327074"/>
                  <a:pt x="5474214" y="6320782"/>
                </a:cubicBezTo>
                <a:cubicBezTo>
                  <a:pt x="6173091" y="6282548"/>
                  <a:pt x="6825957" y="6101539"/>
                  <a:pt x="7435234" y="5776789"/>
                </a:cubicBezTo>
                <a:lnTo>
                  <a:pt x="7476402" y="5755009"/>
                </a:lnTo>
                <a:lnTo>
                  <a:pt x="7477854" y="5669829"/>
                </a:lnTo>
                <a:lnTo>
                  <a:pt x="7478823" y="5584164"/>
                </a:lnTo>
                <a:lnTo>
                  <a:pt x="7451217" y="5599652"/>
                </a:lnTo>
                <a:cubicBezTo>
                  <a:pt x="7309310" y="5679993"/>
                  <a:pt x="7121878" y="5771465"/>
                  <a:pt x="6972707" y="5833414"/>
                </a:cubicBezTo>
                <a:cubicBezTo>
                  <a:pt x="6823535" y="5894880"/>
                  <a:pt x="6699065" y="5938922"/>
                  <a:pt x="6524709" y="5992160"/>
                </a:cubicBezTo>
                <a:cubicBezTo>
                  <a:pt x="6473855" y="6007647"/>
                  <a:pt x="6384740" y="6008131"/>
                  <a:pt x="6345510" y="5992644"/>
                </a:cubicBezTo>
                <a:cubicBezTo>
                  <a:pt x="6254941" y="5956829"/>
                  <a:pt x="6198760" y="5881812"/>
                  <a:pt x="6180356" y="5771949"/>
                </a:cubicBezTo>
                <a:cubicBezTo>
                  <a:pt x="6162436" y="5665473"/>
                  <a:pt x="6219102" y="5549802"/>
                  <a:pt x="6313060" y="5501888"/>
                </a:cubicBezTo>
                <a:cubicBezTo>
                  <a:pt x="6323715" y="5496564"/>
                  <a:pt x="6386677" y="5474301"/>
                  <a:pt x="6453998" y="5452038"/>
                </a:cubicBezTo>
                <a:cubicBezTo>
                  <a:pt x="6520834" y="5430259"/>
                  <a:pt x="6604138" y="5401220"/>
                  <a:pt x="6638524" y="5387668"/>
                </a:cubicBezTo>
                <a:cubicBezTo>
                  <a:pt x="6907807" y="5284581"/>
                  <a:pt x="7199369" y="5135515"/>
                  <a:pt x="7422157" y="4987901"/>
                </a:cubicBezTo>
                <a:lnTo>
                  <a:pt x="7478823" y="4949666"/>
                </a:lnTo>
                <a:lnTo>
                  <a:pt x="7478823" y="4863518"/>
                </a:lnTo>
                <a:cubicBezTo>
                  <a:pt x="7478823" y="4815604"/>
                  <a:pt x="7477370" y="4776885"/>
                  <a:pt x="7475917" y="4776885"/>
                </a:cubicBezTo>
                <a:cubicBezTo>
                  <a:pt x="7474464" y="4776885"/>
                  <a:pt x="7464778" y="4783177"/>
                  <a:pt x="7455091" y="4790437"/>
                </a:cubicBezTo>
                <a:cubicBezTo>
                  <a:pt x="7445405" y="4798181"/>
                  <a:pt x="7414893" y="4819476"/>
                  <a:pt x="7386802" y="4838351"/>
                </a:cubicBezTo>
                <a:cubicBezTo>
                  <a:pt x="7199854" y="4963218"/>
                  <a:pt x="6992080" y="5079373"/>
                  <a:pt x="6817724" y="5156326"/>
                </a:cubicBezTo>
                <a:lnTo>
                  <a:pt x="6780915" y="5173265"/>
                </a:lnTo>
                <a:cubicBezTo>
                  <a:pt x="6777041" y="5175685"/>
                  <a:pt x="6745075" y="5188753"/>
                  <a:pt x="6710688" y="5202788"/>
                </a:cubicBezTo>
                <a:cubicBezTo>
                  <a:pt x="6676302" y="5216339"/>
                  <a:pt x="6643852" y="5229891"/>
                  <a:pt x="6638524" y="5232311"/>
                </a:cubicBezTo>
                <a:cubicBezTo>
                  <a:pt x="6571688" y="5261834"/>
                  <a:pt x="6321294" y="5343626"/>
                  <a:pt x="6222008" y="5368793"/>
                </a:cubicBezTo>
                <a:cubicBezTo>
                  <a:pt x="6216680" y="5369761"/>
                  <a:pt x="6195854" y="5375569"/>
                  <a:pt x="6175997" y="5380893"/>
                </a:cubicBezTo>
                <a:cubicBezTo>
                  <a:pt x="6136767" y="5391056"/>
                  <a:pt x="6046683" y="5411384"/>
                  <a:pt x="5999219" y="5420579"/>
                </a:cubicBezTo>
                <a:cubicBezTo>
                  <a:pt x="5983237" y="5423483"/>
                  <a:pt x="5956115" y="5429291"/>
                  <a:pt x="5938679" y="5432679"/>
                </a:cubicBezTo>
                <a:cubicBezTo>
                  <a:pt x="5921244" y="5436066"/>
                  <a:pt x="5890731" y="5441874"/>
                  <a:pt x="5870874" y="5444778"/>
                </a:cubicBezTo>
                <a:lnTo>
                  <a:pt x="5793383" y="5456878"/>
                </a:lnTo>
                <a:cubicBezTo>
                  <a:pt x="5583187" y="5491240"/>
                  <a:pt x="5248520" y="5507212"/>
                  <a:pt x="5020889" y="5493176"/>
                </a:cubicBezTo>
                <a:cubicBezTo>
                  <a:pt x="4907073" y="5486400"/>
                  <a:pt x="4736108" y="5468977"/>
                  <a:pt x="4677020" y="5458330"/>
                </a:cubicBezTo>
                <a:lnTo>
                  <a:pt x="4618902" y="5449134"/>
                </a:lnTo>
                <a:cubicBezTo>
                  <a:pt x="4559330" y="5440906"/>
                  <a:pt x="4525428" y="5435099"/>
                  <a:pt x="4517678" y="5432195"/>
                </a:cubicBezTo>
                <a:cubicBezTo>
                  <a:pt x="4510898" y="5429291"/>
                  <a:pt x="4509929" y="5436550"/>
                  <a:pt x="4509929" y="5503824"/>
                </a:cubicBezTo>
                <a:lnTo>
                  <a:pt x="4509929" y="5578357"/>
                </a:lnTo>
                <a:lnTo>
                  <a:pt x="4562236" y="5587068"/>
                </a:lnTo>
                <a:cubicBezTo>
                  <a:pt x="4646508" y="5600620"/>
                  <a:pt x="4770979" y="5618043"/>
                  <a:pt x="4812630" y="5621431"/>
                </a:cubicBezTo>
                <a:cubicBezTo>
                  <a:pt x="4915307" y="5630143"/>
                  <a:pt x="4976331" y="5653858"/>
                  <a:pt x="5028154" y="5706127"/>
                </a:cubicBezTo>
                <a:cubicBezTo>
                  <a:pt x="5082398" y="5760333"/>
                  <a:pt x="5105645" y="5817443"/>
                  <a:pt x="5105645" y="5894396"/>
                </a:cubicBezTo>
                <a:cubicBezTo>
                  <a:pt x="5105645" y="5977156"/>
                  <a:pt x="5081429" y="6033298"/>
                  <a:pt x="5021373" y="6089924"/>
                </a:cubicBezTo>
                <a:cubicBezTo>
                  <a:pt x="4991830" y="6117511"/>
                  <a:pt x="4929836" y="6149453"/>
                  <a:pt x="4889638" y="6156713"/>
                </a:cubicBezTo>
                <a:cubicBezTo>
                  <a:pt x="4856219" y="6163005"/>
                  <a:pt x="4765651" y="6159617"/>
                  <a:pt x="4689128" y="6148485"/>
                </a:cubicBezTo>
                <a:lnTo>
                  <a:pt x="4599529" y="6136386"/>
                </a:lnTo>
                <a:cubicBezTo>
                  <a:pt x="4530271" y="6127674"/>
                  <a:pt x="4493462" y="6121867"/>
                  <a:pt x="4456654" y="6115091"/>
                </a:cubicBezTo>
                <a:cubicBezTo>
                  <a:pt x="4436797" y="6111219"/>
                  <a:pt x="4406284" y="6105895"/>
                  <a:pt x="4388849" y="6102991"/>
                </a:cubicBezTo>
                <a:cubicBezTo>
                  <a:pt x="4371413" y="6100087"/>
                  <a:pt x="4344291" y="6094764"/>
                  <a:pt x="4328308" y="6090892"/>
                </a:cubicBezTo>
                <a:cubicBezTo>
                  <a:pt x="4312326" y="6087504"/>
                  <a:pt x="4286172" y="6081696"/>
                  <a:pt x="4270190" y="6078792"/>
                </a:cubicBezTo>
                <a:cubicBezTo>
                  <a:pt x="4215461" y="6067661"/>
                  <a:pt x="4047886" y="6025554"/>
                  <a:pt x="3986861" y="6008131"/>
                </a:cubicBezTo>
                <a:cubicBezTo>
                  <a:pt x="3865297" y="5972317"/>
                  <a:pt x="3838174" y="5959249"/>
                  <a:pt x="3793133" y="5914239"/>
                </a:cubicBezTo>
                <a:cubicBezTo>
                  <a:pt x="3742763" y="5863905"/>
                  <a:pt x="3719516" y="5806795"/>
                  <a:pt x="3719516" y="5735166"/>
                </a:cubicBezTo>
                <a:cubicBezTo>
                  <a:pt x="3719031" y="5698384"/>
                  <a:pt x="3721937" y="5681444"/>
                  <a:pt x="3732108" y="5649986"/>
                </a:cubicBezTo>
                <a:cubicBezTo>
                  <a:pt x="3769885" y="5532863"/>
                  <a:pt x="3867718" y="5461717"/>
                  <a:pt x="3989283" y="5462685"/>
                </a:cubicBezTo>
                <a:cubicBezTo>
                  <a:pt x="4029482" y="5463169"/>
                  <a:pt x="4047886" y="5466557"/>
                  <a:pt x="4153952" y="5495596"/>
                </a:cubicBezTo>
                <a:cubicBezTo>
                  <a:pt x="4237740" y="5518343"/>
                  <a:pt x="4343807" y="5545446"/>
                  <a:pt x="4372866" y="5551254"/>
                </a:cubicBezTo>
                <a:cubicBezTo>
                  <a:pt x="4385458" y="5553674"/>
                  <a:pt x="4416455" y="5559965"/>
                  <a:pt x="4441640" y="5565773"/>
                </a:cubicBezTo>
                <a:cubicBezTo>
                  <a:pt x="4466825" y="5571097"/>
                  <a:pt x="4490556" y="5575453"/>
                  <a:pt x="4493947" y="5575453"/>
                </a:cubicBezTo>
                <a:cubicBezTo>
                  <a:pt x="4498790" y="5575453"/>
                  <a:pt x="4500243" y="5559481"/>
                  <a:pt x="4500243" y="5500436"/>
                </a:cubicBezTo>
                <a:cubicBezTo>
                  <a:pt x="4500243" y="5425903"/>
                  <a:pt x="4500243" y="5425419"/>
                  <a:pt x="4489588" y="5425419"/>
                </a:cubicBezTo>
                <a:cubicBezTo>
                  <a:pt x="4477480" y="5425419"/>
                  <a:pt x="4378678" y="5405576"/>
                  <a:pt x="4347681" y="5397348"/>
                </a:cubicBezTo>
                <a:cubicBezTo>
                  <a:pt x="4337026" y="5394444"/>
                  <a:pt x="4313294" y="5388152"/>
                  <a:pt x="4294406" y="5384281"/>
                </a:cubicBezTo>
                <a:cubicBezTo>
                  <a:pt x="4276002" y="5379925"/>
                  <a:pt x="4254207" y="5374601"/>
                  <a:pt x="4245974" y="5372181"/>
                </a:cubicBezTo>
                <a:cubicBezTo>
                  <a:pt x="4238225" y="5369761"/>
                  <a:pt x="4221758" y="5365405"/>
                  <a:pt x="4209650" y="5362018"/>
                </a:cubicBezTo>
                <a:cubicBezTo>
                  <a:pt x="4197541" y="5359114"/>
                  <a:pt x="4179137" y="5353790"/>
                  <a:pt x="4168482" y="5350402"/>
                </a:cubicBezTo>
                <a:cubicBezTo>
                  <a:pt x="4157827" y="5347014"/>
                  <a:pt x="4139423" y="5341206"/>
                  <a:pt x="4127315" y="5338302"/>
                </a:cubicBezTo>
                <a:cubicBezTo>
                  <a:pt x="4115207" y="5334915"/>
                  <a:pt x="4090506" y="5327171"/>
                  <a:pt x="4071618" y="5321363"/>
                </a:cubicBezTo>
                <a:lnTo>
                  <a:pt x="4013499" y="5302972"/>
                </a:lnTo>
                <a:cubicBezTo>
                  <a:pt x="3947147" y="5282161"/>
                  <a:pt x="3891934" y="5261834"/>
                  <a:pt x="3765042" y="5210048"/>
                </a:cubicBezTo>
                <a:cubicBezTo>
                  <a:pt x="3692394" y="5180525"/>
                  <a:pt x="3671568" y="5171813"/>
                  <a:pt x="3601825" y="5139871"/>
                </a:cubicBezTo>
                <a:cubicBezTo>
                  <a:pt x="3561142" y="5121479"/>
                  <a:pt x="3439577" y="5060014"/>
                  <a:pt x="3388724" y="5032427"/>
                </a:cubicBezTo>
                <a:cubicBezTo>
                  <a:pt x="3316075" y="4992257"/>
                  <a:pt x="3306873" y="4987417"/>
                  <a:pt x="3237131" y="4944343"/>
                </a:cubicBezTo>
                <a:cubicBezTo>
                  <a:pt x="3201291" y="4923047"/>
                  <a:pt x="3168841" y="4902720"/>
                  <a:pt x="3164483" y="4900300"/>
                </a:cubicBezTo>
                <a:cubicBezTo>
                  <a:pt x="3121378" y="4874649"/>
                  <a:pt x="2960099" y="4762850"/>
                  <a:pt x="2911666" y="4725583"/>
                </a:cubicBezTo>
                <a:cubicBezTo>
                  <a:pt x="2862750" y="4687349"/>
                  <a:pt x="2754262" y="4601201"/>
                  <a:pt x="2751840" y="4598297"/>
                </a:cubicBezTo>
                <a:cubicBezTo>
                  <a:pt x="2750387" y="4596361"/>
                  <a:pt x="2741669" y="4589101"/>
                  <a:pt x="2732467" y="4581357"/>
                </a:cubicBezTo>
                <a:cubicBezTo>
                  <a:pt x="2636087" y="4502953"/>
                  <a:pt x="2447202" y="4320492"/>
                  <a:pt x="2383755" y="4244023"/>
                </a:cubicBezTo>
                <a:cubicBezTo>
                  <a:pt x="2327574" y="4176750"/>
                  <a:pt x="2308686" y="4091085"/>
                  <a:pt x="2330480" y="4005421"/>
                </a:cubicBezTo>
                <a:cubicBezTo>
                  <a:pt x="2343557" y="3954603"/>
                  <a:pt x="2360992" y="3923628"/>
                  <a:pt x="2398285" y="3885878"/>
                </a:cubicBezTo>
                <a:cubicBezTo>
                  <a:pt x="2469480" y="3813765"/>
                  <a:pt x="2564408" y="3787630"/>
                  <a:pt x="2658850" y="3813765"/>
                </a:cubicBezTo>
                <a:cubicBezTo>
                  <a:pt x="2720844" y="3831188"/>
                  <a:pt x="2740216" y="3845707"/>
                  <a:pt x="2863234" y="3968638"/>
                </a:cubicBezTo>
                <a:cubicBezTo>
                  <a:pt x="2925712" y="4031556"/>
                  <a:pt x="2993517" y="4097377"/>
                  <a:pt x="3013374" y="4114800"/>
                </a:cubicBezTo>
                <a:cubicBezTo>
                  <a:pt x="3076336" y="4169974"/>
                  <a:pt x="3097646" y="4188365"/>
                  <a:pt x="3119441" y="4205789"/>
                </a:cubicBezTo>
                <a:cubicBezTo>
                  <a:pt x="3131064" y="4214984"/>
                  <a:pt x="3142688" y="4224664"/>
                  <a:pt x="3146078" y="4227568"/>
                </a:cubicBezTo>
                <a:cubicBezTo>
                  <a:pt x="3158186" y="4238215"/>
                  <a:pt x="3197416" y="4269190"/>
                  <a:pt x="3236162" y="4298229"/>
                </a:cubicBezTo>
                <a:cubicBezTo>
                  <a:pt x="3691425" y="4640403"/>
                  <a:pt x="4223695" y="4858194"/>
                  <a:pt x="4788414" y="4933695"/>
                </a:cubicBezTo>
                <a:cubicBezTo>
                  <a:pt x="5024764" y="4965638"/>
                  <a:pt x="5318747" y="4969994"/>
                  <a:pt x="5558486" y="4946278"/>
                </a:cubicBezTo>
                <a:cubicBezTo>
                  <a:pt x="5861672" y="4915788"/>
                  <a:pt x="6166795" y="4842707"/>
                  <a:pt x="6439952" y="4734779"/>
                </a:cubicBezTo>
                <a:cubicBezTo>
                  <a:pt x="6806584" y="4590069"/>
                  <a:pt x="7126721" y="4394057"/>
                  <a:pt x="7424579" y="4131740"/>
                </a:cubicBezTo>
                <a:lnTo>
                  <a:pt x="7478823" y="4083826"/>
                </a:lnTo>
                <a:lnTo>
                  <a:pt x="7478823" y="4011229"/>
                </a:lnTo>
                <a:lnTo>
                  <a:pt x="7478823" y="3938632"/>
                </a:lnTo>
                <a:lnTo>
                  <a:pt x="7454607" y="3960411"/>
                </a:lnTo>
                <a:cubicBezTo>
                  <a:pt x="7426516" y="3986062"/>
                  <a:pt x="7379053" y="4010261"/>
                  <a:pt x="7339823" y="4019456"/>
                </a:cubicBezTo>
                <a:cubicBezTo>
                  <a:pt x="7302530" y="4028652"/>
                  <a:pt x="7243927" y="4028652"/>
                  <a:pt x="7209056" y="4019456"/>
                </a:cubicBezTo>
                <a:cubicBezTo>
                  <a:pt x="7060853" y="3981222"/>
                  <a:pt x="6973191" y="3830704"/>
                  <a:pt x="7013874" y="3684058"/>
                </a:cubicBezTo>
                <a:cubicBezTo>
                  <a:pt x="7029372" y="3627432"/>
                  <a:pt x="7047777" y="3601297"/>
                  <a:pt x="7132049" y="3514181"/>
                </a:cubicBezTo>
                <a:cubicBezTo>
                  <a:pt x="7208087" y="3435292"/>
                  <a:pt x="7301561" y="3327365"/>
                  <a:pt x="7352415" y="3259607"/>
                </a:cubicBezTo>
                <a:cubicBezTo>
                  <a:pt x="7366460" y="3240732"/>
                  <a:pt x="7380990" y="3221857"/>
                  <a:pt x="7384380" y="3217501"/>
                </a:cubicBezTo>
                <a:cubicBezTo>
                  <a:pt x="7387771" y="3213145"/>
                  <a:pt x="7393098" y="3205402"/>
                  <a:pt x="7396004" y="3200078"/>
                </a:cubicBezTo>
                <a:cubicBezTo>
                  <a:pt x="7398910" y="3194754"/>
                  <a:pt x="7404238" y="3187494"/>
                  <a:pt x="7407143" y="3183622"/>
                </a:cubicBezTo>
                <a:cubicBezTo>
                  <a:pt x="7410534" y="3180235"/>
                  <a:pt x="7427969" y="3155068"/>
                  <a:pt x="7446374" y="3127965"/>
                </a:cubicBezTo>
                <a:lnTo>
                  <a:pt x="7478823" y="3079083"/>
                </a:lnTo>
                <a:lnTo>
                  <a:pt x="7478823" y="2982771"/>
                </a:lnTo>
                <a:lnTo>
                  <a:pt x="7478823" y="2886943"/>
                </a:lnTo>
                <a:lnTo>
                  <a:pt x="7457997" y="2923241"/>
                </a:lnTo>
                <a:cubicBezTo>
                  <a:pt x="7328683" y="3148776"/>
                  <a:pt x="7142219" y="3381086"/>
                  <a:pt x="6955755" y="3548543"/>
                </a:cubicBezTo>
                <a:cubicBezTo>
                  <a:pt x="6901027" y="3597909"/>
                  <a:pt x="6824504" y="3661795"/>
                  <a:pt x="6800772" y="3678250"/>
                </a:cubicBezTo>
                <a:cubicBezTo>
                  <a:pt x="6791570" y="3684542"/>
                  <a:pt x="6782852" y="3691318"/>
                  <a:pt x="6781399" y="3692770"/>
                </a:cubicBezTo>
                <a:cubicBezTo>
                  <a:pt x="6770744" y="3706321"/>
                  <a:pt x="6608496" y="3816669"/>
                  <a:pt x="6543597" y="3854903"/>
                </a:cubicBezTo>
                <a:cubicBezTo>
                  <a:pt x="6434141" y="3918788"/>
                  <a:pt x="6289328" y="3990901"/>
                  <a:pt x="6192948" y="4029136"/>
                </a:cubicBezTo>
                <a:lnTo>
                  <a:pt x="6144516" y="4048495"/>
                </a:lnTo>
                <a:cubicBezTo>
                  <a:pt x="6136767" y="4051883"/>
                  <a:pt x="6098021" y="4064950"/>
                  <a:pt x="6058791" y="4078018"/>
                </a:cubicBezTo>
                <a:lnTo>
                  <a:pt x="5987596" y="4101733"/>
                </a:lnTo>
                <a:cubicBezTo>
                  <a:pt x="5987434" y="4118995"/>
                  <a:pt x="5987273" y="4136257"/>
                  <a:pt x="5987111" y="4153519"/>
                </a:cubicBezTo>
                <a:cubicBezTo>
                  <a:pt x="5987111" y="4192721"/>
                  <a:pt x="5988564" y="4204821"/>
                  <a:pt x="5993408" y="4203369"/>
                </a:cubicBezTo>
                <a:cubicBezTo>
                  <a:pt x="6145969" y="4155939"/>
                  <a:pt x="6243318" y="4117704"/>
                  <a:pt x="6390067" y="4048011"/>
                </a:cubicBezTo>
                <a:cubicBezTo>
                  <a:pt x="6508242" y="3991385"/>
                  <a:pt x="6558611" y="3982190"/>
                  <a:pt x="6638040" y="4002517"/>
                </a:cubicBezTo>
                <a:cubicBezTo>
                  <a:pt x="6686957" y="4015100"/>
                  <a:pt x="6723765" y="4035912"/>
                  <a:pt x="6759605" y="4072694"/>
                </a:cubicBezTo>
                <a:cubicBezTo>
                  <a:pt x="6795929" y="4108993"/>
                  <a:pt x="6818208" y="4147227"/>
                  <a:pt x="6830316" y="4195141"/>
                </a:cubicBezTo>
                <a:cubicBezTo>
                  <a:pt x="6841940" y="4241603"/>
                  <a:pt x="6841940" y="4281774"/>
                  <a:pt x="6829832" y="4329204"/>
                </a:cubicBezTo>
                <a:cubicBezTo>
                  <a:pt x="6813849" y="4391153"/>
                  <a:pt x="6777041" y="4446811"/>
                  <a:pt x="6725702" y="4485045"/>
                </a:cubicBezTo>
                <a:cubicBezTo>
                  <a:pt x="6687925" y="4513116"/>
                  <a:pt x="6493228" y="4603136"/>
                  <a:pt x="6374569" y="4647179"/>
                </a:cubicBezTo>
                <a:cubicBezTo>
                  <a:pt x="6302405" y="4673798"/>
                  <a:pt x="6268502" y="4685897"/>
                  <a:pt x="6246224" y="4693157"/>
                </a:cubicBezTo>
                <a:cubicBezTo>
                  <a:pt x="6233147" y="4697029"/>
                  <a:pt x="6206994" y="4705740"/>
                  <a:pt x="6188105" y="4711548"/>
                </a:cubicBezTo>
                <a:cubicBezTo>
                  <a:pt x="6156140" y="4721712"/>
                  <a:pt x="6139188" y="4726551"/>
                  <a:pt x="6088819" y="4740587"/>
                </a:cubicBezTo>
                <a:lnTo>
                  <a:pt x="6047652" y="4752202"/>
                </a:lnTo>
                <a:cubicBezTo>
                  <a:pt x="6021498" y="4759462"/>
                  <a:pt x="5938195" y="4779305"/>
                  <a:pt x="5902355" y="4786565"/>
                </a:cubicBezTo>
                <a:cubicBezTo>
                  <a:pt x="5886372" y="4789469"/>
                  <a:pt x="5859250" y="4795277"/>
                  <a:pt x="5841815" y="4798665"/>
                </a:cubicBezTo>
                <a:cubicBezTo>
                  <a:pt x="5810818" y="4805440"/>
                  <a:pt x="5794351" y="4807860"/>
                  <a:pt x="5701361" y="4822380"/>
                </a:cubicBezTo>
                <a:cubicBezTo>
                  <a:pt x="5542019" y="4847063"/>
                  <a:pt x="5508601" y="4845127"/>
                  <a:pt x="5434500" y="4809312"/>
                </a:cubicBezTo>
                <a:cubicBezTo>
                  <a:pt x="5260628" y="4724615"/>
                  <a:pt x="5233991" y="4484561"/>
                  <a:pt x="5384130" y="4359210"/>
                </a:cubicBezTo>
                <a:cubicBezTo>
                  <a:pt x="5435953" y="4315652"/>
                  <a:pt x="5462106" y="4307425"/>
                  <a:pt x="5602075" y="4288065"/>
                </a:cubicBezTo>
                <a:cubicBezTo>
                  <a:pt x="5699424" y="4274514"/>
                  <a:pt x="5782727" y="4258059"/>
                  <a:pt x="5886857" y="4231924"/>
                </a:cubicBezTo>
                <a:lnTo>
                  <a:pt x="5975003" y="4210628"/>
                </a:lnTo>
                <a:cubicBezTo>
                  <a:pt x="5976456" y="4210628"/>
                  <a:pt x="5977425" y="4186429"/>
                  <a:pt x="5977425" y="4156907"/>
                </a:cubicBezTo>
                <a:cubicBezTo>
                  <a:pt x="5977425" y="4127868"/>
                  <a:pt x="5975972" y="4104637"/>
                  <a:pt x="5973550" y="4105605"/>
                </a:cubicBezTo>
                <a:cubicBezTo>
                  <a:pt x="5966770" y="4110445"/>
                  <a:pt x="5841815" y="4142871"/>
                  <a:pt x="5795804" y="4152067"/>
                </a:cubicBezTo>
                <a:cubicBezTo>
                  <a:pt x="5779822" y="4155455"/>
                  <a:pt x="5754637" y="4160778"/>
                  <a:pt x="5740107" y="4164650"/>
                </a:cubicBezTo>
                <a:cubicBezTo>
                  <a:pt x="5725577" y="4168038"/>
                  <a:pt x="5697002" y="4173362"/>
                  <a:pt x="5677145" y="4176750"/>
                </a:cubicBezTo>
                <a:cubicBezTo>
                  <a:pt x="5657288" y="4179654"/>
                  <a:pt x="5623386" y="4185461"/>
                  <a:pt x="5602075" y="4188849"/>
                </a:cubicBezTo>
                <a:cubicBezTo>
                  <a:pt x="5513444" y="4203853"/>
                  <a:pt x="5347806" y="4215468"/>
                  <a:pt x="5227694" y="4215468"/>
                </a:cubicBezTo>
                <a:cubicBezTo>
                  <a:pt x="5042683" y="4215468"/>
                  <a:pt x="4860094" y="4196109"/>
                  <a:pt x="4684285" y="4157391"/>
                </a:cubicBezTo>
                <a:lnTo>
                  <a:pt x="4628588" y="4145291"/>
                </a:lnTo>
                <a:cubicBezTo>
                  <a:pt x="4512351" y="4121092"/>
                  <a:pt x="4272611" y="4038815"/>
                  <a:pt x="4200447" y="3998645"/>
                </a:cubicBezTo>
                <a:cubicBezTo>
                  <a:pt x="4073071" y="3928468"/>
                  <a:pt x="4024638" y="3773594"/>
                  <a:pt x="4089538" y="3644856"/>
                </a:cubicBezTo>
                <a:cubicBezTo>
                  <a:pt x="4144750" y="3534508"/>
                  <a:pt x="4262441" y="3476914"/>
                  <a:pt x="4385458" y="3499661"/>
                </a:cubicBezTo>
                <a:cubicBezTo>
                  <a:pt x="4400472" y="3502081"/>
                  <a:pt x="4442124" y="3516117"/>
                  <a:pt x="4477480" y="3530152"/>
                </a:cubicBezTo>
                <a:cubicBezTo>
                  <a:pt x="4713829" y="3625012"/>
                  <a:pt x="4966645" y="3673410"/>
                  <a:pt x="5229147" y="3673410"/>
                </a:cubicBezTo>
                <a:cubicBezTo>
                  <a:pt x="5309061" y="3673410"/>
                  <a:pt x="5446608" y="3664699"/>
                  <a:pt x="5490681" y="3656471"/>
                </a:cubicBezTo>
                <a:cubicBezTo>
                  <a:pt x="5498915" y="3655503"/>
                  <a:pt x="5527005" y="3650663"/>
                  <a:pt x="5553643" y="3646791"/>
                </a:cubicBezTo>
                <a:cubicBezTo>
                  <a:pt x="5682957" y="3626948"/>
                  <a:pt x="5880076" y="3571775"/>
                  <a:pt x="5984690" y="3526280"/>
                </a:cubicBezTo>
                <a:cubicBezTo>
                  <a:pt x="5992923" y="3522409"/>
                  <a:pt x="6008906" y="3515633"/>
                  <a:pt x="6021014" y="3510793"/>
                </a:cubicBezTo>
                <a:cubicBezTo>
                  <a:pt x="6048136" y="3499661"/>
                  <a:pt x="6194401" y="3426580"/>
                  <a:pt x="6226851" y="3408189"/>
                </a:cubicBezTo>
                <a:cubicBezTo>
                  <a:pt x="6269471" y="3383506"/>
                  <a:pt x="6317903" y="3353499"/>
                  <a:pt x="6349384" y="3331720"/>
                </a:cubicBezTo>
                <a:cubicBezTo>
                  <a:pt x="6366335" y="3320105"/>
                  <a:pt x="6381834" y="3310425"/>
                  <a:pt x="6384255" y="3310425"/>
                </a:cubicBezTo>
                <a:cubicBezTo>
                  <a:pt x="6386193" y="3310425"/>
                  <a:pt x="6389099" y="3308973"/>
                  <a:pt x="6390067" y="3306553"/>
                </a:cubicBezTo>
                <a:cubicBezTo>
                  <a:pt x="6391036" y="3304617"/>
                  <a:pt x="6407987" y="3291066"/>
                  <a:pt x="6427844" y="3276547"/>
                </a:cubicBezTo>
                <a:cubicBezTo>
                  <a:pt x="6550378" y="3187494"/>
                  <a:pt x="6722312" y="3022457"/>
                  <a:pt x="6808037" y="2911142"/>
                </a:cubicBezTo>
                <a:lnTo>
                  <a:pt x="6835159" y="2877747"/>
                </a:lnTo>
                <a:cubicBezTo>
                  <a:pt x="6871483" y="2833705"/>
                  <a:pt x="6947038" y="2719969"/>
                  <a:pt x="6993048" y="2640112"/>
                </a:cubicBezTo>
                <a:cubicBezTo>
                  <a:pt x="7002735" y="2623173"/>
                  <a:pt x="7080226" y="2466848"/>
                  <a:pt x="7087975" y="2448940"/>
                </a:cubicBezTo>
                <a:cubicBezTo>
                  <a:pt x="7117519" y="2378763"/>
                  <a:pt x="7158202" y="2266964"/>
                  <a:pt x="7173700" y="2211790"/>
                </a:cubicBezTo>
                <a:cubicBezTo>
                  <a:pt x="7177091" y="2199690"/>
                  <a:pt x="7182418" y="2180331"/>
                  <a:pt x="7186293" y="2168232"/>
                </a:cubicBezTo>
                <a:cubicBezTo>
                  <a:pt x="7207118" y="2095635"/>
                  <a:pt x="7229397" y="1969316"/>
                  <a:pt x="7243927" y="1841545"/>
                </a:cubicBezTo>
                <a:cubicBezTo>
                  <a:pt x="7253613" y="1756365"/>
                  <a:pt x="7253613" y="1542929"/>
                  <a:pt x="7243927" y="1461621"/>
                </a:cubicBezTo>
                <a:cubicBezTo>
                  <a:pt x="7229397" y="1340626"/>
                  <a:pt x="7209056" y="1223986"/>
                  <a:pt x="7191136" y="1156713"/>
                </a:cubicBezTo>
                <a:cubicBezTo>
                  <a:pt x="7186777" y="1142194"/>
                  <a:pt x="7182418" y="1124770"/>
                  <a:pt x="7180481" y="1117995"/>
                </a:cubicBezTo>
                <a:cubicBezTo>
                  <a:pt x="7175638" y="1097183"/>
                  <a:pt x="7143672" y="995064"/>
                  <a:pt x="7137376" y="980060"/>
                </a:cubicBezTo>
                <a:cubicBezTo>
                  <a:pt x="7134470" y="971833"/>
                  <a:pt x="7128658" y="957797"/>
                  <a:pt x="7125268" y="948602"/>
                </a:cubicBezTo>
                <a:cubicBezTo>
                  <a:pt x="7122362" y="939406"/>
                  <a:pt x="7117519" y="927306"/>
                  <a:pt x="7115097" y="921983"/>
                </a:cubicBezTo>
                <a:cubicBezTo>
                  <a:pt x="7112676" y="916659"/>
                  <a:pt x="7106379" y="900687"/>
                  <a:pt x="7101052" y="886168"/>
                </a:cubicBezTo>
                <a:cubicBezTo>
                  <a:pt x="7082648" y="838738"/>
                  <a:pt x="7042933" y="755009"/>
                  <a:pt x="7005156" y="684832"/>
                </a:cubicBezTo>
                <a:cubicBezTo>
                  <a:pt x="6977550" y="634014"/>
                  <a:pt x="6916525" y="535282"/>
                  <a:pt x="6911198" y="533346"/>
                </a:cubicBezTo>
                <a:cubicBezTo>
                  <a:pt x="6909260" y="532379"/>
                  <a:pt x="6907323" y="529475"/>
                  <a:pt x="6907323" y="527055"/>
                </a:cubicBezTo>
                <a:cubicBezTo>
                  <a:pt x="6907323" y="523183"/>
                  <a:pt x="6850657" y="441390"/>
                  <a:pt x="6844361" y="435582"/>
                </a:cubicBezTo>
                <a:cubicBezTo>
                  <a:pt x="6842908" y="434131"/>
                  <a:pt x="6835159" y="424451"/>
                  <a:pt x="6826926" y="413803"/>
                </a:cubicBezTo>
                <a:cubicBezTo>
                  <a:pt x="6819177" y="403156"/>
                  <a:pt x="6810459" y="392024"/>
                  <a:pt x="6807553" y="389604"/>
                </a:cubicBezTo>
                <a:cubicBezTo>
                  <a:pt x="6804647" y="386700"/>
                  <a:pt x="6793992" y="373633"/>
                  <a:pt x="6783337" y="360566"/>
                </a:cubicBezTo>
                <a:cubicBezTo>
                  <a:pt x="6757668" y="327655"/>
                  <a:pt x="6721828" y="288936"/>
                  <a:pt x="6653054" y="220211"/>
                </a:cubicBezTo>
                <a:cubicBezTo>
                  <a:pt x="6570235" y="137451"/>
                  <a:pt x="6532458" y="104540"/>
                  <a:pt x="6431235" y="27587"/>
                </a:cubicBezTo>
                <a:lnTo>
                  <a:pt x="6407503" y="9680"/>
                </a:lnTo>
                <a:lnTo>
                  <a:pt x="6314997" y="10164"/>
                </a:lnTo>
                <a:cubicBezTo>
                  <a:pt x="6241380" y="10164"/>
                  <a:pt x="6223945" y="11616"/>
                  <a:pt x="6230725" y="15972"/>
                </a:cubicBezTo>
                <a:cubicBezTo>
                  <a:pt x="6390552" y="119059"/>
                  <a:pt x="6466590" y="179073"/>
                  <a:pt x="6580890" y="292808"/>
                </a:cubicBezTo>
                <a:cubicBezTo>
                  <a:pt x="6702455" y="413803"/>
                  <a:pt x="6783821" y="517375"/>
                  <a:pt x="6876811" y="667893"/>
                </a:cubicBezTo>
                <a:cubicBezTo>
                  <a:pt x="6953818" y="792760"/>
                  <a:pt x="7047777" y="1011035"/>
                  <a:pt x="7078773" y="1137354"/>
                </a:cubicBezTo>
                <a:cubicBezTo>
                  <a:pt x="7080710" y="1144130"/>
                  <a:pt x="7085069" y="1161553"/>
                  <a:pt x="7088944" y="1176072"/>
                </a:cubicBezTo>
                <a:cubicBezTo>
                  <a:pt x="7099599" y="1213823"/>
                  <a:pt x="7123331" y="1335786"/>
                  <a:pt x="7129627" y="1381764"/>
                </a:cubicBezTo>
                <a:cubicBezTo>
                  <a:pt x="7132533" y="1403059"/>
                  <a:pt x="7137376" y="1441293"/>
                  <a:pt x="7140766" y="1466460"/>
                </a:cubicBezTo>
                <a:cubicBezTo>
                  <a:pt x="7149000" y="1528410"/>
                  <a:pt x="7149000" y="1767496"/>
                  <a:pt x="7140766" y="1839125"/>
                </a:cubicBezTo>
                <a:cubicBezTo>
                  <a:pt x="7132533" y="1912206"/>
                  <a:pt x="7126237" y="1953828"/>
                  <a:pt x="7117519" y="2001259"/>
                </a:cubicBezTo>
                <a:cubicBezTo>
                  <a:pt x="7107348" y="2053044"/>
                  <a:pt x="7087007" y="2143549"/>
                  <a:pt x="7082163" y="2158552"/>
                </a:cubicBezTo>
                <a:cubicBezTo>
                  <a:pt x="7079742" y="2165328"/>
                  <a:pt x="7075383" y="2180331"/>
                  <a:pt x="7071993" y="2192431"/>
                </a:cubicBezTo>
                <a:cubicBezTo>
                  <a:pt x="7034216" y="2328429"/>
                  <a:pt x="6953334" y="2512342"/>
                  <a:pt x="6875842" y="2640112"/>
                </a:cubicBezTo>
                <a:cubicBezTo>
                  <a:pt x="6848236" y="2685607"/>
                  <a:pt x="6781884" y="2783855"/>
                  <a:pt x="6764932" y="2804666"/>
                </a:cubicBezTo>
                <a:cubicBezTo>
                  <a:pt x="6758636" y="2812410"/>
                  <a:pt x="6734905" y="2841932"/>
                  <a:pt x="6712626" y="2870003"/>
                </a:cubicBezTo>
                <a:cubicBezTo>
                  <a:pt x="6669037" y="2924693"/>
                  <a:pt x="6543113" y="3053916"/>
                  <a:pt x="6488385" y="3100378"/>
                </a:cubicBezTo>
                <a:cubicBezTo>
                  <a:pt x="6469980" y="3115865"/>
                  <a:pt x="6451576" y="3131837"/>
                  <a:pt x="6448186" y="3134740"/>
                </a:cubicBezTo>
                <a:cubicBezTo>
                  <a:pt x="6444796" y="3138128"/>
                  <a:pt x="6417674" y="3158939"/>
                  <a:pt x="6387646" y="3181202"/>
                </a:cubicBezTo>
                <a:cubicBezTo>
                  <a:pt x="6190042" y="3328332"/>
                  <a:pt x="6018108" y="3415449"/>
                  <a:pt x="5766745" y="3494338"/>
                </a:cubicBezTo>
                <a:cubicBezTo>
                  <a:pt x="5713954" y="3510793"/>
                  <a:pt x="5583187" y="3538380"/>
                  <a:pt x="5493103" y="3551931"/>
                </a:cubicBezTo>
                <a:cubicBezTo>
                  <a:pt x="5386068" y="3567903"/>
                  <a:pt x="5232538" y="3574678"/>
                  <a:pt x="5122597" y="3567419"/>
                </a:cubicBezTo>
                <a:cubicBezTo>
                  <a:pt x="5035419" y="3561611"/>
                  <a:pt x="4891575" y="3543220"/>
                  <a:pt x="4836847" y="3530636"/>
                </a:cubicBezTo>
                <a:cubicBezTo>
                  <a:pt x="4710923" y="3501113"/>
                  <a:pt x="4630041" y="3477398"/>
                  <a:pt x="4527849" y="3439164"/>
                </a:cubicBezTo>
                <a:cubicBezTo>
                  <a:pt x="4464887" y="3415933"/>
                  <a:pt x="4322497" y="3347208"/>
                  <a:pt x="4275033" y="3317685"/>
                </a:cubicBezTo>
                <a:cubicBezTo>
                  <a:pt x="4264378" y="3310909"/>
                  <a:pt x="4251301" y="3303649"/>
                  <a:pt x="4245974" y="3301230"/>
                </a:cubicBezTo>
                <a:cubicBezTo>
                  <a:pt x="4229991" y="3293970"/>
                  <a:pt x="4118113" y="3218953"/>
                  <a:pt x="4076461" y="3187978"/>
                </a:cubicBezTo>
                <a:cubicBezTo>
                  <a:pt x="3972816" y="3109573"/>
                  <a:pt x="3849314" y="2993902"/>
                  <a:pt x="3766495" y="2897590"/>
                </a:cubicBezTo>
                <a:cubicBezTo>
                  <a:pt x="3583421" y="2684155"/>
                  <a:pt x="3437640" y="2405382"/>
                  <a:pt x="3371288" y="2141613"/>
                </a:cubicBezTo>
                <a:cubicBezTo>
                  <a:pt x="3363539" y="2109670"/>
                  <a:pt x="3354821" y="2075791"/>
                  <a:pt x="3352399" y="2066596"/>
                </a:cubicBezTo>
                <a:cubicBezTo>
                  <a:pt x="3342229" y="2028361"/>
                  <a:pt x="3322856" y="1900107"/>
                  <a:pt x="3315591" y="1822670"/>
                </a:cubicBezTo>
                <a:cubicBezTo>
                  <a:pt x="3306389" y="1725390"/>
                  <a:pt x="3308811" y="1524054"/>
                  <a:pt x="3320434" y="1432582"/>
                </a:cubicBezTo>
                <a:cubicBezTo>
                  <a:pt x="3341744" y="1262705"/>
                  <a:pt x="3380974" y="1104927"/>
                  <a:pt x="3438124" y="958281"/>
                </a:cubicBezTo>
                <a:cubicBezTo>
                  <a:pt x="3465247" y="888104"/>
                  <a:pt x="3532083" y="750654"/>
                  <a:pt x="3568407" y="688704"/>
                </a:cubicBezTo>
                <a:cubicBezTo>
                  <a:pt x="3718063" y="433647"/>
                  <a:pt x="3919541" y="220211"/>
                  <a:pt x="4166545" y="55174"/>
                </a:cubicBezTo>
                <a:lnTo>
                  <a:pt x="4234350" y="9680"/>
                </a:lnTo>
                <a:lnTo>
                  <a:pt x="4142329" y="9680"/>
                </a:lnTo>
                <a:lnTo>
                  <a:pt x="4050308" y="9680"/>
                </a:lnTo>
                <a:lnTo>
                  <a:pt x="4000422" y="46946"/>
                </a:lnTo>
                <a:cubicBezTo>
                  <a:pt x="3972816" y="67757"/>
                  <a:pt x="3948116" y="86633"/>
                  <a:pt x="3945210" y="89537"/>
                </a:cubicBezTo>
                <a:cubicBezTo>
                  <a:pt x="3942304" y="91956"/>
                  <a:pt x="3925837" y="106476"/>
                  <a:pt x="3908885" y="120995"/>
                </a:cubicBezTo>
                <a:cubicBezTo>
                  <a:pt x="3865781" y="157294"/>
                  <a:pt x="3733077" y="289420"/>
                  <a:pt x="3701111" y="327655"/>
                </a:cubicBezTo>
                <a:cubicBezTo>
                  <a:pt x="3686582" y="345078"/>
                  <a:pt x="3670115" y="363953"/>
                  <a:pt x="3664787" y="369761"/>
                </a:cubicBezTo>
                <a:cubicBezTo>
                  <a:pt x="3650258" y="385733"/>
                  <a:pt x="3575188" y="486884"/>
                  <a:pt x="3550972" y="522699"/>
                </a:cubicBezTo>
                <a:lnTo>
                  <a:pt x="3517069" y="573517"/>
                </a:lnTo>
                <a:cubicBezTo>
                  <a:pt x="3502539" y="595296"/>
                  <a:pt x="3454591" y="677573"/>
                  <a:pt x="3443452" y="699352"/>
                </a:cubicBezTo>
                <a:cubicBezTo>
                  <a:pt x="3439577" y="707095"/>
                  <a:pt x="3425532" y="735650"/>
                  <a:pt x="3411971" y="762269"/>
                </a:cubicBezTo>
                <a:cubicBezTo>
                  <a:pt x="3398410" y="788888"/>
                  <a:pt x="3384365" y="818411"/>
                  <a:pt x="3380006" y="827606"/>
                </a:cubicBezTo>
                <a:cubicBezTo>
                  <a:pt x="3376131" y="836802"/>
                  <a:pt x="3367413" y="857129"/>
                  <a:pt x="3360149" y="872617"/>
                </a:cubicBezTo>
                <a:cubicBezTo>
                  <a:pt x="3353368" y="888104"/>
                  <a:pt x="3347556" y="903591"/>
                  <a:pt x="3347556" y="907463"/>
                </a:cubicBezTo>
                <a:cubicBezTo>
                  <a:pt x="3347556" y="910851"/>
                  <a:pt x="3345619" y="915207"/>
                  <a:pt x="3343197" y="916659"/>
                </a:cubicBezTo>
                <a:cubicBezTo>
                  <a:pt x="3340776" y="918111"/>
                  <a:pt x="3337870" y="924403"/>
                  <a:pt x="3336417" y="930210"/>
                </a:cubicBezTo>
                <a:cubicBezTo>
                  <a:pt x="3334964" y="936502"/>
                  <a:pt x="3327215" y="959733"/>
                  <a:pt x="3318497" y="982480"/>
                </a:cubicBezTo>
                <a:cubicBezTo>
                  <a:pt x="3310263" y="1005227"/>
                  <a:pt x="3300093" y="1034266"/>
                  <a:pt x="3296218" y="1047817"/>
                </a:cubicBezTo>
                <a:cubicBezTo>
                  <a:pt x="3272002" y="1129610"/>
                  <a:pt x="3265706" y="1152357"/>
                  <a:pt x="3260378" y="1178492"/>
                </a:cubicBezTo>
                <a:cubicBezTo>
                  <a:pt x="3256988" y="1194463"/>
                  <a:pt x="3251661" y="1219630"/>
                  <a:pt x="3247786" y="1234150"/>
                </a:cubicBezTo>
                <a:cubicBezTo>
                  <a:pt x="3236162" y="1284000"/>
                  <a:pt x="3219695" y="1387088"/>
                  <a:pt x="3212430" y="1461621"/>
                </a:cubicBezTo>
                <a:cubicBezTo>
                  <a:pt x="3205650" y="1526474"/>
                  <a:pt x="3205650" y="1781532"/>
                  <a:pt x="3211946" y="1842997"/>
                </a:cubicBezTo>
                <a:cubicBezTo>
                  <a:pt x="3220664" y="1921402"/>
                  <a:pt x="3236647" y="2023522"/>
                  <a:pt x="3248270" y="2073856"/>
                </a:cubicBezTo>
                <a:cubicBezTo>
                  <a:pt x="3283141" y="2222921"/>
                  <a:pt x="3311716" y="2315846"/>
                  <a:pt x="3354821" y="2417482"/>
                </a:cubicBezTo>
                <a:cubicBezTo>
                  <a:pt x="3358211" y="2425225"/>
                  <a:pt x="3366929" y="2446036"/>
                  <a:pt x="3374194" y="2463460"/>
                </a:cubicBezTo>
                <a:cubicBezTo>
                  <a:pt x="3391630" y="2504598"/>
                  <a:pt x="3455560" y="2632369"/>
                  <a:pt x="3474933" y="2664312"/>
                </a:cubicBezTo>
                <a:cubicBezTo>
                  <a:pt x="3497696" y="2701578"/>
                  <a:pt x="3503508" y="2714162"/>
                  <a:pt x="3512710" y="2747556"/>
                </a:cubicBezTo>
                <a:cubicBezTo>
                  <a:pt x="3545644" y="2863711"/>
                  <a:pt x="3499149" y="2988094"/>
                  <a:pt x="3400347" y="3050528"/>
                </a:cubicBezTo>
                <a:cubicBezTo>
                  <a:pt x="3296702" y="3116349"/>
                  <a:pt x="3159155" y="3103282"/>
                  <a:pt x="3069071" y="3019553"/>
                </a:cubicBezTo>
                <a:cubicBezTo>
                  <a:pt x="3010952" y="2965347"/>
                  <a:pt x="2902464" y="2757720"/>
                  <a:pt x="2826426" y="2556868"/>
                </a:cubicBezTo>
                <a:cubicBezTo>
                  <a:pt x="2624464" y="2021586"/>
                  <a:pt x="2610903" y="1408867"/>
                  <a:pt x="2788649" y="860033"/>
                </a:cubicBezTo>
                <a:cubicBezTo>
                  <a:pt x="2880186" y="579325"/>
                  <a:pt x="3023545" y="307328"/>
                  <a:pt x="3198385" y="85665"/>
                </a:cubicBezTo>
                <a:cubicBezTo>
                  <a:pt x="3223086" y="54206"/>
                  <a:pt x="3246333" y="24199"/>
                  <a:pt x="3250208" y="18875"/>
                </a:cubicBezTo>
                <a:cubicBezTo>
                  <a:pt x="3256504" y="10164"/>
                  <a:pt x="3255051" y="9680"/>
                  <a:pt x="3194026" y="9680"/>
                </a:cubicBezTo>
                <a:lnTo>
                  <a:pt x="3131549" y="9680"/>
                </a:lnTo>
                <a:lnTo>
                  <a:pt x="3104911" y="44526"/>
                </a:lnTo>
                <a:cubicBezTo>
                  <a:pt x="3082632" y="74533"/>
                  <a:pt x="3023545" y="156326"/>
                  <a:pt x="3008531" y="179073"/>
                </a:cubicBezTo>
                <a:cubicBezTo>
                  <a:pt x="3004172" y="185365"/>
                  <a:pt x="2964458" y="248766"/>
                  <a:pt x="2948959" y="273449"/>
                </a:cubicBezTo>
                <a:cubicBezTo>
                  <a:pt x="2936367" y="293776"/>
                  <a:pt x="2919900" y="321363"/>
                  <a:pt x="2909245" y="340238"/>
                </a:cubicBezTo>
                <a:cubicBezTo>
                  <a:pt x="2903433" y="351370"/>
                  <a:pt x="2891325" y="372665"/>
                  <a:pt x="2883091" y="387184"/>
                </a:cubicBezTo>
                <a:cubicBezTo>
                  <a:pt x="2817708" y="503824"/>
                  <a:pt x="2728108" y="713387"/>
                  <a:pt x="2693722" y="830994"/>
                </a:cubicBezTo>
                <a:cubicBezTo>
                  <a:pt x="2688878" y="847450"/>
                  <a:pt x="2683551" y="863421"/>
                  <a:pt x="2681614" y="865841"/>
                </a:cubicBezTo>
                <a:cubicBezTo>
                  <a:pt x="2678708" y="871165"/>
                  <a:pt x="2667084" y="911335"/>
                  <a:pt x="2645289" y="997000"/>
                </a:cubicBezTo>
                <a:cubicBezTo>
                  <a:pt x="2623495" y="1080244"/>
                  <a:pt x="2596857" y="1217695"/>
                  <a:pt x="2587171" y="1292227"/>
                </a:cubicBezTo>
                <a:cubicBezTo>
                  <a:pt x="2584749" y="1314975"/>
                  <a:pt x="2578453" y="1362889"/>
                  <a:pt x="2574094" y="1398703"/>
                </a:cubicBezTo>
                <a:cubicBezTo>
                  <a:pt x="2562470" y="1493563"/>
                  <a:pt x="2562470" y="1813958"/>
                  <a:pt x="2574094" y="1906882"/>
                </a:cubicBezTo>
                <a:cubicBezTo>
                  <a:pt x="2578937" y="1942697"/>
                  <a:pt x="2584749" y="1990611"/>
                  <a:pt x="2587655" y="2013358"/>
                </a:cubicBezTo>
                <a:cubicBezTo>
                  <a:pt x="2590077" y="2036105"/>
                  <a:pt x="2595404" y="2070952"/>
                  <a:pt x="2599279" y="2090795"/>
                </a:cubicBezTo>
                <a:cubicBezTo>
                  <a:pt x="2603153" y="2110638"/>
                  <a:pt x="2608481" y="2141129"/>
                  <a:pt x="2611387" y="2158552"/>
                </a:cubicBezTo>
                <a:cubicBezTo>
                  <a:pt x="2618652" y="2200174"/>
                  <a:pt x="2625432" y="2233085"/>
                  <a:pt x="2633181" y="2262608"/>
                </a:cubicBezTo>
                <a:cubicBezTo>
                  <a:pt x="2637056" y="2275675"/>
                  <a:pt x="2642383" y="2297454"/>
                  <a:pt x="2645289" y="2311006"/>
                </a:cubicBezTo>
                <a:cubicBezTo>
                  <a:pt x="2658850" y="2369084"/>
                  <a:pt x="2720359" y="2563160"/>
                  <a:pt x="2737311" y="2601394"/>
                </a:cubicBezTo>
                <a:cubicBezTo>
                  <a:pt x="2739732" y="2606718"/>
                  <a:pt x="2749419" y="2630433"/>
                  <a:pt x="2759105" y="2654632"/>
                </a:cubicBezTo>
                <a:cubicBezTo>
                  <a:pt x="2768791" y="2678347"/>
                  <a:pt x="2783321" y="2711742"/>
                  <a:pt x="2791070" y="2728681"/>
                </a:cubicBezTo>
                <a:cubicBezTo>
                  <a:pt x="2798819" y="2745620"/>
                  <a:pt x="2805116" y="2760624"/>
                  <a:pt x="2805116" y="2762076"/>
                </a:cubicBezTo>
                <a:cubicBezTo>
                  <a:pt x="2805116" y="2765463"/>
                  <a:pt x="2854032" y="2862260"/>
                  <a:pt x="2881639" y="2914045"/>
                </a:cubicBezTo>
                <a:cubicBezTo>
                  <a:pt x="2957193" y="3055852"/>
                  <a:pt x="3070040" y="3223309"/>
                  <a:pt x="3175138" y="3349144"/>
                </a:cubicBezTo>
                <a:cubicBezTo>
                  <a:pt x="3265222" y="3457071"/>
                  <a:pt x="3397926" y="3592586"/>
                  <a:pt x="3495274" y="3674378"/>
                </a:cubicBezTo>
                <a:cubicBezTo>
                  <a:pt x="3769401" y="3905721"/>
                  <a:pt x="4066290" y="4073178"/>
                  <a:pt x="4388849" y="4179170"/>
                </a:cubicBezTo>
                <a:cubicBezTo>
                  <a:pt x="4427594" y="4191753"/>
                  <a:pt x="4474089" y="4210144"/>
                  <a:pt x="4492494" y="4219340"/>
                </a:cubicBezTo>
                <a:cubicBezTo>
                  <a:pt x="4554971" y="4251767"/>
                  <a:pt x="4599044" y="4302101"/>
                  <a:pt x="4623745" y="4370342"/>
                </a:cubicBezTo>
                <a:cubicBezTo>
                  <a:pt x="4642633" y="4422128"/>
                  <a:pt x="4642633" y="4486981"/>
                  <a:pt x="4624229" y="4542155"/>
                </a:cubicBezTo>
                <a:cubicBezTo>
                  <a:pt x="4616964" y="4563450"/>
                  <a:pt x="4608247" y="4584261"/>
                  <a:pt x="4604856" y="4588133"/>
                </a:cubicBezTo>
                <a:cubicBezTo>
                  <a:pt x="4601950" y="4592005"/>
                  <a:pt x="4596139" y="4601201"/>
                  <a:pt x="4592748" y="4607976"/>
                </a:cubicBezTo>
                <a:cubicBezTo>
                  <a:pt x="4583062" y="4627819"/>
                  <a:pt x="4539957" y="4667990"/>
                  <a:pt x="4507992" y="4686865"/>
                </a:cubicBezTo>
                <a:cubicBezTo>
                  <a:pt x="4459075" y="4715904"/>
                  <a:pt x="4423236" y="4725583"/>
                  <a:pt x="4362211" y="4725583"/>
                </a:cubicBezTo>
                <a:cubicBezTo>
                  <a:pt x="4307483" y="4725099"/>
                  <a:pt x="4290531" y="4721228"/>
                  <a:pt x="4199963" y="4688801"/>
                </a:cubicBezTo>
                <a:cubicBezTo>
                  <a:pt x="4185433" y="4683477"/>
                  <a:pt x="4165576" y="4677185"/>
                  <a:pt x="4156374" y="4674282"/>
                </a:cubicBezTo>
                <a:cubicBezTo>
                  <a:pt x="4137970" y="4668958"/>
                  <a:pt x="4015436" y="4621528"/>
                  <a:pt x="3984440" y="4607492"/>
                </a:cubicBezTo>
                <a:cubicBezTo>
                  <a:pt x="3973785" y="4603136"/>
                  <a:pt x="3947631" y="4592005"/>
                  <a:pt x="3926321" y="4582809"/>
                </a:cubicBezTo>
                <a:cubicBezTo>
                  <a:pt x="3854157" y="4553286"/>
                  <a:pt x="3656554" y="4450683"/>
                  <a:pt x="3589717" y="4409060"/>
                </a:cubicBezTo>
                <a:lnTo>
                  <a:pt x="3534020" y="4374698"/>
                </a:lnTo>
                <a:cubicBezTo>
                  <a:pt x="3255051" y="4202401"/>
                  <a:pt x="3000782" y="3983158"/>
                  <a:pt x="2775572" y="3719389"/>
                </a:cubicBezTo>
                <a:cubicBezTo>
                  <a:pt x="2530505" y="3432388"/>
                  <a:pt x="2320309" y="3064563"/>
                  <a:pt x="2199229" y="2711258"/>
                </a:cubicBezTo>
                <a:cubicBezTo>
                  <a:pt x="2084444" y="2376343"/>
                  <a:pt x="2029716" y="2069984"/>
                  <a:pt x="2021967" y="1718130"/>
                </a:cubicBezTo>
                <a:cubicBezTo>
                  <a:pt x="2011312" y="1221566"/>
                  <a:pt x="2114472" y="734682"/>
                  <a:pt x="2325637" y="285549"/>
                </a:cubicBezTo>
                <a:cubicBezTo>
                  <a:pt x="2361477" y="208596"/>
                  <a:pt x="2442843" y="54690"/>
                  <a:pt x="2465122" y="20327"/>
                </a:cubicBezTo>
                <a:lnTo>
                  <a:pt x="2472386" y="9196"/>
                </a:lnTo>
                <a:lnTo>
                  <a:pt x="2410393" y="10648"/>
                </a:lnTo>
                <a:lnTo>
                  <a:pt x="2348884" y="12100"/>
                </a:lnTo>
                <a:lnTo>
                  <a:pt x="2333870" y="38719"/>
                </a:lnTo>
                <a:cubicBezTo>
                  <a:pt x="2325637" y="53238"/>
                  <a:pt x="2315466" y="71629"/>
                  <a:pt x="2310623" y="79857"/>
                </a:cubicBezTo>
                <a:cubicBezTo>
                  <a:pt x="2289313" y="117123"/>
                  <a:pt x="2190027" y="320395"/>
                  <a:pt x="2190027" y="327171"/>
                </a:cubicBezTo>
                <a:cubicBezTo>
                  <a:pt x="2190027" y="328623"/>
                  <a:pt x="2184699" y="341206"/>
                  <a:pt x="2178403" y="354758"/>
                </a:cubicBezTo>
                <a:cubicBezTo>
                  <a:pt x="2165811" y="382829"/>
                  <a:pt x="2128033" y="474785"/>
                  <a:pt x="2121737" y="493660"/>
                </a:cubicBezTo>
                <a:cubicBezTo>
                  <a:pt x="2119800" y="500436"/>
                  <a:pt x="2111082" y="524151"/>
                  <a:pt x="2102849" y="546898"/>
                </a:cubicBezTo>
                <a:cubicBezTo>
                  <a:pt x="2094615" y="569645"/>
                  <a:pt x="2083960" y="601104"/>
                  <a:pt x="2079117" y="617075"/>
                </a:cubicBezTo>
                <a:cubicBezTo>
                  <a:pt x="2074274" y="633046"/>
                  <a:pt x="2066040" y="659181"/>
                  <a:pt x="2060713" y="675153"/>
                </a:cubicBezTo>
                <a:cubicBezTo>
                  <a:pt x="2055385" y="691124"/>
                  <a:pt x="2048120" y="713871"/>
                  <a:pt x="2044730" y="725971"/>
                </a:cubicBezTo>
                <a:cubicBezTo>
                  <a:pt x="2028747" y="782596"/>
                  <a:pt x="2025841" y="792760"/>
                  <a:pt x="2020514" y="815507"/>
                </a:cubicBezTo>
                <a:cubicBezTo>
                  <a:pt x="2017124" y="828574"/>
                  <a:pt x="2011796" y="849386"/>
                  <a:pt x="2008406" y="861485"/>
                </a:cubicBezTo>
                <a:cubicBezTo>
                  <a:pt x="2005016" y="873585"/>
                  <a:pt x="1999688" y="896332"/>
                  <a:pt x="1996298" y="912303"/>
                </a:cubicBezTo>
                <a:cubicBezTo>
                  <a:pt x="1992908" y="928274"/>
                  <a:pt x="1988549" y="948118"/>
                  <a:pt x="1986127" y="956345"/>
                </a:cubicBezTo>
                <a:cubicBezTo>
                  <a:pt x="1981284" y="971349"/>
                  <a:pt x="1978862" y="985868"/>
                  <a:pt x="1964817" y="1069597"/>
                </a:cubicBezTo>
                <a:cubicBezTo>
                  <a:pt x="1960942" y="1094764"/>
                  <a:pt x="1954162" y="1132998"/>
                  <a:pt x="1950772" y="1154293"/>
                </a:cubicBezTo>
                <a:cubicBezTo>
                  <a:pt x="1946897" y="1175588"/>
                  <a:pt x="1941085" y="1214791"/>
                  <a:pt x="1938179" y="1241410"/>
                </a:cubicBezTo>
                <a:cubicBezTo>
                  <a:pt x="1935273" y="1268028"/>
                  <a:pt x="1929461" y="1320298"/>
                  <a:pt x="1925587" y="1357565"/>
                </a:cubicBezTo>
                <a:cubicBezTo>
                  <a:pt x="1916869" y="1430646"/>
                  <a:pt x="1914447" y="1664408"/>
                  <a:pt x="1918806" y="1948021"/>
                </a:cubicBezTo>
                <a:cubicBezTo>
                  <a:pt x="1920744" y="2079663"/>
                  <a:pt x="1920259" y="2100958"/>
                  <a:pt x="1912994" y="2123706"/>
                </a:cubicBezTo>
                <a:cubicBezTo>
                  <a:pt x="1883935" y="2213726"/>
                  <a:pt x="1812740" y="2282935"/>
                  <a:pt x="1724593" y="2306166"/>
                </a:cubicBezTo>
                <a:cubicBezTo>
                  <a:pt x="1691175" y="2315362"/>
                  <a:pt x="1623370" y="2315362"/>
                  <a:pt x="1589952" y="2306166"/>
                </a:cubicBezTo>
                <a:cubicBezTo>
                  <a:pt x="1504711" y="2283903"/>
                  <a:pt x="1435937" y="2216146"/>
                  <a:pt x="1407847" y="2128061"/>
                </a:cubicBezTo>
                <a:cubicBezTo>
                  <a:pt x="1397191" y="2094667"/>
                  <a:pt x="1394770" y="2073856"/>
                  <a:pt x="1387989" y="1944149"/>
                </a:cubicBezTo>
                <a:cubicBezTo>
                  <a:pt x="1372975" y="1644565"/>
                  <a:pt x="1373944" y="1515826"/>
                  <a:pt x="1393801" y="1294647"/>
                </a:cubicBezTo>
                <a:cubicBezTo>
                  <a:pt x="1430125" y="889072"/>
                  <a:pt x="1539098" y="472365"/>
                  <a:pt x="1708126" y="94376"/>
                </a:cubicBezTo>
                <a:cubicBezTo>
                  <a:pt x="1726046" y="54206"/>
                  <a:pt x="1741544" y="18875"/>
                  <a:pt x="1742997" y="15488"/>
                </a:cubicBezTo>
                <a:cubicBezTo>
                  <a:pt x="1744935" y="11132"/>
                  <a:pt x="1727499" y="9680"/>
                  <a:pt x="1665022" y="9680"/>
                </a:cubicBezTo>
                <a:cubicBezTo>
                  <a:pt x="1592373" y="9680"/>
                  <a:pt x="1584140" y="10648"/>
                  <a:pt x="1581234" y="17908"/>
                </a:cubicBezTo>
                <a:cubicBezTo>
                  <a:pt x="1578328" y="27103"/>
                  <a:pt x="1566220" y="55658"/>
                  <a:pt x="1550722" y="88569"/>
                </a:cubicBezTo>
                <a:cubicBezTo>
                  <a:pt x="1545394" y="100184"/>
                  <a:pt x="1541035" y="111316"/>
                  <a:pt x="1541035" y="113252"/>
                </a:cubicBezTo>
                <a:cubicBezTo>
                  <a:pt x="1541035" y="115188"/>
                  <a:pt x="1535708" y="128255"/>
                  <a:pt x="1529411" y="141806"/>
                </a:cubicBezTo>
                <a:cubicBezTo>
                  <a:pt x="1523115" y="155842"/>
                  <a:pt x="1513429" y="180041"/>
                  <a:pt x="1507617" y="196012"/>
                </a:cubicBezTo>
                <a:cubicBezTo>
                  <a:pt x="1501321" y="211984"/>
                  <a:pt x="1494540" y="228923"/>
                  <a:pt x="1492119" y="233279"/>
                </a:cubicBezTo>
                <a:cubicBezTo>
                  <a:pt x="1477105" y="261834"/>
                  <a:pt x="1401066" y="497048"/>
                  <a:pt x="1371038" y="607395"/>
                </a:cubicBezTo>
                <a:cubicBezTo>
                  <a:pt x="1368132" y="618043"/>
                  <a:pt x="1362805" y="637402"/>
                  <a:pt x="1358930" y="650954"/>
                </a:cubicBezTo>
                <a:cubicBezTo>
                  <a:pt x="1353118" y="672733"/>
                  <a:pt x="1333745" y="752106"/>
                  <a:pt x="1323090" y="800988"/>
                </a:cubicBezTo>
                <a:cubicBezTo>
                  <a:pt x="1320669" y="811635"/>
                  <a:pt x="1316310" y="833414"/>
                  <a:pt x="1313404" y="849386"/>
                </a:cubicBezTo>
                <a:cubicBezTo>
                  <a:pt x="1310014" y="865357"/>
                  <a:pt x="1304686" y="892460"/>
                  <a:pt x="1301296" y="909883"/>
                </a:cubicBezTo>
                <a:cubicBezTo>
                  <a:pt x="1297421" y="927306"/>
                  <a:pt x="1292094" y="956345"/>
                  <a:pt x="1289188" y="975220"/>
                </a:cubicBezTo>
                <a:cubicBezTo>
                  <a:pt x="1286282" y="993612"/>
                  <a:pt x="1280954" y="1027490"/>
                  <a:pt x="1277080" y="1050237"/>
                </a:cubicBezTo>
                <a:cubicBezTo>
                  <a:pt x="1273205" y="1072984"/>
                  <a:pt x="1267878" y="1110735"/>
                  <a:pt x="1265456" y="1134934"/>
                </a:cubicBezTo>
                <a:cubicBezTo>
                  <a:pt x="1262550" y="1158649"/>
                  <a:pt x="1257222" y="1204627"/>
                  <a:pt x="1253348" y="1236570"/>
                </a:cubicBezTo>
                <a:cubicBezTo>
                  <a:pt x="1239303" y="1353693"/>
                  <a:pt x="1234459" y="1462589"/>
                  <a:pt x="1234459" y="1660052"/>
                </a:cubicBezTo>
                <a:cubicBezTo>
                  <a:pt x="1234459" y="1772336"/>
                  <a:pt x="1236881" y="1891879"/>
                  <a:pt x="1240271" y="1931081"/>
                </a:cubicBezTo>
                <a:cubicBezTo>
                  <a:pt x="1249958" y="2049657"/>
                  <a:pt x="1265940" y="2188075"/>
                  <a:pt x="1277080" y="2252928"/>
                </a:cubicBezTo>
                <a:cubicBezTo>
                  <a:pt x="1280954" y="2274223"/>
                  <a:pt x="1286282" y="2308102"/>
                  <a:pt x="1289188" y="2327945"/>
                </a:cubicBezTo>
                <a:cubicBezTo>
                  <a:pt x="1292578" y="2347788"/>
                  <a:pt x="1297905" y="2378279"/>
                  <a:pt x="1301296" y="2395702"/>
                </a:cubicBezTo>
                <a:cubicBezTo>
                  <a:pt x="1304686" y="2413126"/>
                  <a:pt x="1310498" y="2440229"/>
                  <a:pt x="1313404" y="2456200"/>
                </a:cubicBezTo>
                <a:cubicBezTo>
                  <a:pt x="1325996" y="2520085"/>
                  <a:pt x="1329386" y="2534605"/>
                  <a:pt x="1335198" y="2557836"/>
                </a:cubicBezTo>
                <a:cubicBezTo>
                  <a:pt x="1338589" y="2570903"/>
                  <a:pt x="1344885" y="2596070"/>
                  <a:pt x="1348759" y="2613494"/>
                </a:cubicBezTo>
                <a:cubicBezTo>
                  <a:pt x="1357961" y="2651728"/>
                  <a:pt x="1378787" y="2731585"/>
                  <a:pt x="1385083" y="2751428"/>
                </a:cubicBezTo>
                <a:cubicBezTo>
                  <a:pt x="1387505" y="2759172"/>
                  <a:pt x="1392348" y="2775627"/>
                  <a:pt x="1395739" y="2787727"/>
                </a:cubicBezTo>
                <a:cubicBezTo>
                  <a:pt x="1399129" y="2799826"/>
                  <a:pt x="1408331" y="2828865"/>
                  <a:pt x="1416564" y="2853064"/>
                </a:cubicBezTo>
                <a:cubicBezTo>
                  <a:pt x="1424314" y="2876779"/>
                  <a:pt x="1432547" y="2902914"/>
                  <a:pt x="1434484" y="2911142"/>
                </a:cubicBezTo>
                <a:cubicBezTo>
                  <a:pt x="1436906" y="2918885"/>
                  <a:pt x="1445624" y="2944052"/>
                  <a:pt x="1453857" y="2966799"/>
                </a:cubicBezTo>
                <a:cubicBezTo>
                  <a:pt x="1462091" y="2989546"/>
                  <a:pt x="1470808" y="3013261"/>
                  <a:pt x="1472746" y="3020037"/>
                </a:cubicBezTo>
                <a:cubicBezTo>
                  <a:pt x="1475167" y="3026813"/>
                  <a:pt x="1480979" y="3042784"/>
                  <a:pt x="1486791" y="3056336"/>
                </a:cubicBezTo>
                <a:cubicBezTo>
                  <a:pt x="1492119" y="3069403"/>
                  <a:pt x="1501321" y="3093602"/>
                  <a:pt x="1507133" y="3109573"/>
                </a:cubicBezTo>
                <a:cubicBezTo>
                  <a:pt x="1512944" y="3125545"/>
                  <a:pt x="1520694" y="3144904"/>
                  <a:pt x="1524084" y="3153132"/>
                </a:cubicBezTo>
                <a:cubicBezTo>
                  <a:pt x="1527474" y="3160875"/>
                  <a:pt x="1532317" y="3172975"/>
                  <a:pt x="1535223" y="3179751"/>
                </a:cubicBezTo>
                <a:cubicBezTo>
                  <a:pt x="1542004" y="3196206"/>
                  <a:pt x="1556533" y="3229601"/>
                  <a:pt x="1571547" y="3262027"/>
                </a:cubicBezTo>
                <a:cubicBezTo>
                  <a:pt x="1578328" y="3276547"/>
                  <a:pt x="1587530" y="3298326"/>
                  <a:pt x="1592373" y="3310425"/>
                </a:cubicBezTo>
                <a:cubicBezTo>
                  <a:pt x="1601575" y="3333656"/>
                  <a:pt x="1699408" y="3526764"/>
                  <a:pt x="1724593" y="3571775"/>
                </a:cubicBezTo>
                <a:cubicBezTo>
                  <a:pt x="1732827" y="3586294"/>
                  <a:pt x="1741060" y="3601781"/>
                  <a:pt x="1742997" y="3605653"/>
                </a:cubicBezTo>
                <a:cubicBezTo>
                  <a:pt x="1750262" y="3621141"/>
                  <a:pt x="1809834" y="3721324"/>
                  <a:pt x="1834050" y="3758107"/>
                </a:cubicBezTo>
                <a:cubicBezTo>
                  <a:pt x="1878608" y="3827316"/>
                  <a:pt x="1918322" y="3888782"/>
                  <a:pt x="1923650" y="3896041"/>
                </a:cubicBezTo>
                <a:cubicBezTo>
                  <a:pt x="1952225" y="3938148"/>
                  <a:pt x="2003563" y="4010261"/>
                  <a:pt x="2005984" y="4012197"/>
                </a:cubicBezTo>
                <a:cubicBezTo>
                  <a:pt x="2007437" y="4013649"/>
                  <a:pt x="2014218" y="4022360"/>
                  <a:pt x="2020514" y="4031556"/>
                </a:cubicBezTo>
                <a:cubicBezTo>
                  <a:pt x="2026810" y="4040751"/>
                  <a:pt x="2034559" y="4050915"/>
                  <a:pt x="2037465" y="4053819"/>
                </a:cubicBezTo>
                <a:cubicBezTo>
                  <a:pt x="2039887" y="4056723"/>
                  <a:pt x="2047636" y="4066886"/>
                  <a:pt x="2054416" y="4076566"/>
                </a:cubicBezTo>
                <a:cubicBezTo>
                  <a:pt x="2061197" y="4086246"/>
                  <a:pt x="2067977" y="4094473"/>
                  <a:pt x="2070399" y="4094473"/>
                </a:cubicBezTo>
                <a:cubicBezTo>
                  <a:pt x="2072336" y="4094473"/>
                  <a:pt x="2073789" y="4097377"/>
                  <a:pt x="2073789" y="4101249"/>
                </a:cubicBezTo>
                <a:cubicBezTo>
                  <a:pt x="2073789" y="4105121"/>
                  <a:pt x="2075727" y="4108993"/>
                  <a:pt x="2077664" y="4109961"/>
                </a:cubicBezTo>
                <a:cubicBezTo>
                  <a:pt x="2079601" y="4110445"/>
                  <a:pt x="2103333" y="4138515"/>
                  <a:pt x="2130455" y="4171910"/>
                </a:cubicBezTo>
                <a:cubicBezTo>
                  <a:pt x="2198744" y="4257091"/>
                  <a:pt x="2212305" y="4286129"/>
                  <a:pt x="2217149" y="4358242"/>
                </a:cubicBezTo>
                <a:cubicBezTo>
                  <a:pt x="2222961" y="4447295"/>
                  <a:pt x="2199229" y="4512632"/>
                  <a:pt x="2140142" y="4570710"/>
                </a:cubicBezTo>
                <a:cubicBezTo>
                  <a:pt x="2054416" y="4654922"/>
                  <a:pt x="1939632" y="4673798"/>
                  <a:pt x="1832597" y="4620560"/>
                </a:cubicBezTo>
                <a:cubicBezTo>
                  <a:pt x="1789977" y="4599265"/>
                  <a:pt x="1758496" y="4569742"/>
                  <a:pt x="1694565" y="4489885"/>
                </a:cubicBezTo>
                <a:cubicBezTo>
                  <a:pt x="1145344" y="3806021"/>
                  <a:pt x="808256" y="2985674"/>
                  <a:pt x="720594" y="2117414"/>
                </a:cubicBezTo>
                <a:cubicBezTo>
                  <a:pt x="703158" y="1946569"/>
                  <a:pt x="700736" y="1886555"/>
                  <a:pt x="700736" y="1652793"/>
                </a:cubicBezTo>
                <a:cubicBezTo>
                  <a:pt x="700736" y="1411771"/>
                  <a:pt x="703642" y="1349337"/>
                  <a:pt x="723015" y="1163973"/>
                </a:cubicBezTo>
                <a:cubicBezTo>
                  <a:pt x="762245" y="786468"/>
                  <a:pt x="857657" y="386700"/>
                  <a:pt x="990845" y="42107"/>
                </a:cubicBezTo>
                <a:lnTo>
                  <a:pt x="1003438" y="9680"/>
                </a:lnTo>
                <a:lnTo>
                  <a:pt x="916260" y="9680"/>
                </a:lnTo>
                <a:lnTo>
                  <a:pt x="829082" y="9680"/>
                </a:lnTo>
                <a:lnTo>
                  <a:pt x="821333" y="27587"/>
                </a:lnTo>
                <a:cubicBezTo>
                  <a:pt x="817458" y="37751"/>
                  <a:pt x="804381" y="74533"/>
                  <a:pt x="792758" y="108896"/>
                </a:cubicBezTo>
                <a:cubicBezTo>
                  <a:pt x="781134" y="143742"/>
                  <a:pt x="769510" y="177137"/>
                  <a:pt x="767089" y="183913"/>
                </a:cubicBezTo>
                <a:cubicBezTo>
                  <a:pt x="764667" y="190688"/>
                  <a:pt x="760308" y="203756"/>
                  <a:pt x="757402" y="212952"/>
                </a:cubicBezTo>
                <a:cubicBezTo>
                  <a:pt x="745294" y="254574"/>
                  <a:pt x="716719" y="347498"/>
                  <a:pt x="712360" y="361533"/>
                </a:cubicBezTo>
                <a:cubicBezTo>
                  <a:pt x="700736" y="398316"/>
                  <a:pt x="651820" y="594812"/>
                  <a:pt x="640196" y="653374"/>
                </a:cubicBezTo>
                <a:cubicBezTo>
                  <a:pt x="637775" y="665473"/>
                  <a:pt x="632447" y="690156"/>
                  <a:pt x="628572" y="709031"/>
                </a:cubicBezTo>
                <a:cubicBezTo>
                  <a:pt x="613558" y="782596"/>
                  <a:pt x="598544" y="866325"/>
                  <a:pt x="591764" y="912303"/>
                </a:cubicBezTo>
                <a:cubicBezTo>
                  <a:pt x="588858" y="933598"/>
                  <a:pt x="583530" y="969413"/>
                  <a:pt x="579656" y="992160"/>
                </a:cubicBezTo>
                <a:cubicBezTo>
                  <a:pt x="570454" y="1048301"/>
                  <a:pt x="562705" y="1125254"/>
                  <a:pt x="545269" y="1326106"/>
                </a:cubicBezTo>
                <a:cubicBezTo>
                  <a:pt x="534614" y="1450973"/>
                  <a:pt x="534614" y="1833801"/>
                  <a:pt x="545269" y="1960120"/>
                </a:cubicBezTo>
                <a:cubicBezTo>
                  <a:pt x="561252" y="2145485"/>
                  <a:pt x="568517" y="2216630"/>
                  <a:pt x="580140" y="2291647"/>
                </a:cubicBezTo>
                <a:cubicBezTo>
                  <a:pt x="584015" y="2318266"/>
                  <a:pt x="589827" y="2355048"/>
                  <a:pt x="592248" y="2373923"/>
                </a:cubicBezTo>
                <a:cubicBezTo>
                  <a:pt x="595154" y="2392315"/>
                  <a:pt x="599997" y="2424257"/>
                  <a:pt x="603872" y="2444100"/>
                </a:cubicBezTo>
                <a:cubicBezTo>
                  <a:pt x="607747" y="2463944"/>
                  <a:pt x="613074" y="2494434"/>
                  <a:pt x="615980" y="2511858"/>
                </a:cubicBezTo>
                <a:cubicBezTo>
                  <a:pt x="618886" y="2529281"/>
                  <a:pt x="624698" y="2556384"/>
                  <a:pt x="628088" y="2572355"/>
                </a:cubicBezTo>
                <a:cubicBezTo>
                  <a:pt x="631478" y="2588327"/>
                  <a:pt x="637290" y="2614462"/>
                  <a:pt x="640196" y="2630433"/>
                </a:cubicBezTo>
                <a:cubicBezTo>
                  <a:pt x="643586" y="2646404"/>
                  <a:pt x="648914" y="2671571"/>
                  <a:pt x="652789" y="2686091"/>
                </a:cubicBezTo>
                <a:cubicBezTo>
                  <a:pt x="656179" y="2700610"/>
                  <a:pt x="663444" y="2732069"/>
                  <a:pt x="669255" y="2756268"/>
                </a:cubicBezTo>
                <a:cubicBezTo>
                  <a:pt x="678458" y="2795470"/>
                  <a:pt x="682817" y="2812894"/>
                  <a:pt x="698315" y="2870003"/>
                </a:cubicBezTo>
                <a:cubicBezTo>
                  <a:pt x="709454" y="2911142"/>
                  <a:pt x="728343" y="2975511"/>
                  <a:pt x="734155" y="2993418"/>
                </a:cubicBezTo>
                <a:cubicBezTo>
                  <a:pt x="737545" y="3004066"/>
                  <a:pt x="743357" y="3022457"/>
                  <a:pt x="746747" y="3034556"/>
                </a:cubicBezTo>
                <a:cubicBezTo>
                  <a:pt x="755465" y="3064079"/>
                  <a:pt x="786946" y="3158455"/>
                  <a:pt x="804866" y="3208789"/>
                </a:cubicBezTo>
                <a:cubicBezTo>
                  <a:pt x="813099" y="3231536"/>
                  <a:pt x="823270" y="3259607"/>
                  <a:pt x="827144" y="3271707"/>
                </a:cubicBezTo>
                <a:cubicBezTo>
                  <a:pt x="831503" y="3283806"/>
                  <a:pt x="837800" y="3299778"/>
                  <a:pt x="841190" y="3308005"/>
                </a:cubicBezTo>
                <a:cubicBezTo>
                  <a:pt x="844580" y="3315749"/>
                  <a:pt x="852329" y="3335592"/>
                  <a:pt x="858141" y="3351564"/>
                </a:cubicBezTo>
                <a:cubicBezTo>
                  <a:pt x="863953" y="3367535"/>
                  <a:pt x="871702" y="3386894"/>
                  <a:pt x="875092" y="3395122"/>
                </a:cubicBezTo>
                <a:cubicBezTo>
                  <a:pt x="878483" y="3402865"/>
                  <a:pt x="883810" y="3415933"/>
                  <a:pt x="887200" y="3424161"/>
                </a:cubicBezTo>
                <a:cubicBezTo>
                  <a:pt x="890591" y="3431904"/>
                  <a:pt x="894950" y="3442068"/>
                  <a:pt x="896887" y="3446424"/>
                </a:cubicBezTo>
                <a:cubicBezTo>
                  <a:pt x="899308" y="3450779"/>
                  <a:pt x="908995" y="3473527"/>
                  <a:pt x="918681" y="3497242"/>
                </a:cubicBezTo>
                <a:cubicBezTo>
                  <a:pt x="943866" y="3558223"/>
                  <a:pt x="963723" y="3600813"/>
                  <a:pt x="1027654" y="3733908"/>
                </a:cubicBezTo>
                <a:cubicBezTo>
                  <a:pt x="1074633" y="3831188"/>
                  <a:pt x="1073664" y="3827800"/>
                  <a:pt x="1073664" y="3896041"/>
                </a:cubicBezTo>
                <a:cubicBezTo>
                  <a:pt x="1073664" y="3960411"/>
                  <a:pt x="1071727" y="3968638"/>
                  <a:pt x="1043152" y="4025264"/>
                </a:cubicBezTo>
                <a:cubicBezTo>
                  <a:pt x="1016030" y="4078986"/>
                  <a:pt x="961302" y="4125448"/>
                  <a:pt x="900277" y="4146259"/>
                </a:cubicBezTo>
                <a:cubicBezTo>
                  <a:pt x="850876" y="4162714"/>
                  <a:pt x="771932" y="4162714"/>
                  <a:pt x="726405" y="4146259"/>
                </a:cubicBezTo>
                <a:cubicBezTo>
                  <a:pt x="667803" y="4124964"/>
                  <a:pt x="625667" y="4093021"/>
                  <a:pt x="591764" y="4043171"/>
                </a:cubicBezTo>
                <a:cubicBezTo>
                  <a:pt x="570938" y="4013165"/>
                  <a:pt x="470199" y="3802633"/>
                  <a:pt x="418377" y="3680670"/>
                </a:cubicBezTo>
                <a:cubicBezTo>
                  <a:pt x="210301" y="3191971"/>
                  <a:pt x="80835" y="2684375"/>
                  <a:pt x="28359" y="2151395"/>
                </a:cubicBezTo>
                <a:lnTo>
                  <a:pt x="26275" y="2124442"/>
                </a:lnTo>
                <a:cubicBezTo>
                  <a:pt x="-10788" y="1490061"/>
                  <a:pt x="-6669" y="1778148"/>
                  <a:pt x="26275" y="1184948"/>
                </a:cubicBezTo>
                <a:lnTo>
                  <a:pt x="39970" y="1028013"/>
                </a:lnTo>
                <a:cubicBezTo>
                  <a:pt x="80018" y="691276"/>
                  <a:pt x="151395" y="358146"/>
                  <a:pt x="248380" y="59046"/>
                </a:cubicBezTo>
                <a:lnTo>
                  <a:pt x="267753" y="0"/>
                </a:lnTo>
                <a:close/>
              </a:path>
            </a:pathLst>
          </a:custGeom>
        </p:spPr>
        <p:txBody>
          <a:bodyPr wrap="square">
            <a:noAutofit/>
          </a:bodyPr>
          <a:lstStyle/>
          <a:p>
            <a:r>
              <a:rPr lang="fr-FR"/>
              <a:t>Cliquez sur l'icône pour ajouter une image</a:t>
            </a:r>
          </a:p>
        </p:txBody>
      </p:sp>
    </p:spTree>
    <p:extLst>
      <p:ext uri="{BB962C8B-B14F-4D97-AF65-F5344CB8AC3E}">
        <p14:creationId xmlns:p14="http://schemas.microsoft.com/office/powerpoint/2010/main" val="28466360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A23F79-4EFF-E04B-914F-F9DD611C438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106605A-D130-D443-90C2-6D209C2FCD74}"/>
              </a:ext>
            </a:extLst>
          </p:cNvPr>
          <p:cNvSpPr>
            <a:spLocks noGrp="1"/>
          </p:cNvSpPr>
          <p:nvPr>
            <p:ph idx="1"/>
          </p:nvPr>
        </p:nvSpPr>
        <p:spPr>
          <a:xfrm>
            <a:off x="838200" y="1334971"/>
            <a:ext cx="10515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4FED03-6CD6-9045-B48F-C4C58C88621B}"/>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id="{7FA1A3D9-D84C-7A49-83A3-95E98317A6E2}"/>
              </a:ext>
            </a:extLst>
          </p:cNvPr>
          <p:cNvSpPr>
            <a:spLocks noGrp="1"/>
          </p:cNvSpPr>
          <p:nvPr>
            <p:ph type="ftr" sz="quarter" idx="11"/>
          </p:nvPr>
        </p:nvSpPr>
        <p:spPr/>
        <p:txBody>
          <a:bodyPr/>
          <a:lstStyle/>
          <a:p>
            <a:r>
              <a:rPr lang="fr-FR"/>
              <a:t>Campagne ESG 2024</a:t>
            </a:r>
          </a:p>
        </p:txBody>
      </p:sp>
      <p:sp>
        <p:nvSpPr>
          <p:cNvPr id="6" name="Espace réservé du numéro de diapositive 5">
            <a:extLst>
              <a:ext uri="{FF2B5EF4-FFF2-40B4-BE49-F238E27FC236}">
                <a16:creationId xmlns:a16="http://schemas.microsoft.com/office/drawing/2014/main" id="{A04D827D-9EDC-5E49-8B57-52F63DA4D667}"/>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428983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CF061F-9A39-254A-AF49-410C95E1D28F}"/>
              </a:ext>
            </a:extLst>
          </p:cNvPr>
          <p:cNvSpPr>
            <a:spLocks noGrp="1"/>
          </p:cNvSpPr>
          <p:nvPr>
            <p:ph type="title"/>
          </p:nvPr>
        </p:nvSpPr>
        <p:spPr>
          <a:xfrm>
            <a:off x="831849" y="1709738"/>
            <a:ext cx="10515601" cy="2852737"/>
          </a:xfrm>
        </p:spPr>
        <p:txBody>
          <a:bodyPr anchor="b"/>
          <a:lstStyle>
            <a:lvl1pPr>
              <a:defRPr sz="6001"/>
            </a:lvl1pPr>
          </a:lstStyle>
          <a:p>
            <a:r>
              <a:rPr lang="fr-FR"/>
              <a:t>Modifiez le style du titre</a:t>
            </a:r>
          </a:p>
        </p:txBody>
      </p:sp>
      <p:sp>
        <p:nvSpPr>
          <p:cNvPr id="3" name="Espace réservé du texte 2">
            <a:extLst>
              <a:ext uri="{FF2B5EF4-FFF2-40B4-BE49-F238E27FC236}">
                <a16:creationId xmlns:a16="http://schemas.microsoft.com/office/drawing/2014/main" id="{8F64A327-C179-3D4A-B8E2-F355021FEDD6}"/>
              </a:ext>
            </a:extLst>
          </p:cNvPr>
          <p:cNvSpPr>
            <a:spLocks noGrp="1"/>
          </p:cNvSpPr>
          <p:nvPr>
            <p:ph type="body" idx="1"/>
          </p:nvPr>
        </p:nvSpPr>
        <p:spPr>
          <a:xfrm>
            <a:off x="831849" y="4589465"/>
            <a:ext cx="10515601" cy="1500187"/>
          </a:xfrm>
        </p:spPr>
        <p:txBody>
          <a:bodyPr/>
          <a:lstStyle>
            <a:lvl1pPr marL="0" indent="0">
              <a:buNone/>
              <a:defRPr sz="2400">
                <a:solidFill>
                  <a:schemeClr val="tx1">
                    <a:tint val="75000"/>
                  </a:schemeClr>
                </a:solidFill>
              </a:defRPr>
            </a:lvl1pPr>
            <a:lvl2pPr marL="457219" indent="0">
              <a:buNone/>
              <a:defRPr sz="2000">
                <a:solidFill>
                  <a:schemeClr val="tx1">
                    <a:tint val="75000"/>
                  </a:schemeClr>
                </a:solidFill>
              </a:defRPr>
            </a:lvl2pPr>
            <a:lvl3pPr marL="914437" indent="0">
              <a:buNone/>
              <a:defRPr sz="1800">
                <a:solidFill>
                  <a:schemeClr val="tx1">
                    <a:tint val="75000"/>
                  </a:schemeClr>
                </a:solidFill>
              </a:defRPr>
            </a:lvl3pPr>
            <a:lvl4pPr marL="1371654" indent="0">
              <a:buNone/>
              <a:defRPr sz="1600">
                <a:solidFill>
                  <a:schemeClr val="tx1">
                    <a:tint val="75000"/>
                  </a:schemeClr>
                </a:solidFill>
              </a:defRPr>
            </a:lvl4pPr>
            <a:lvl5pPr marL="1828873" indent="0">
              <a:buNone/>
              <a:defRPr sz="1600">
                <a:solidFill>
                  <a:schemeClr val="tx1">
                    <a:tint val="75000"/>
                  </a:schemeClr>
                </a:solidFill>
              </a:defRPr>
            </a:lvl5pPr>
            <a:lvl6pPr marL="2286091" indent="0">
              <a:buNone/>
              <a:defRPr sz="1600">
                <a:solidFill>
                  <a:schemeClr val="tx1">
                    <a:tint val="75000"/>
                  </a:schemeClr>
                </a:solidFill>
              </a:defRPr>
            </a:lvl6pPr>
            <a:lvl7pPr marL="2743310" indent="0">
              <a:buNone/>
              <a:defRPr sz="1600">
                <a:solidFill>
                  <a:schemeClr val="tx1">
                    <a:tint val="75000"/>
                  </a:schemeClr>
                </a:solidFill>
              </a:defRPr>
            </a:lvl7pPr>
            <a:lvl8pPr marL="3200529" indent="0">
              <a:buNone/>
              <a:defRPr sz="1600">
                <a:solidFill>
                  <a:schemeClr val="tx1">
                    <a:tint val="75000"/>
                  </a:schemeClr>
                </a:solidFill>
              </a:defRPr>
            </a:lvl8pPr>
            <a:lvl9pPr marL="3657747"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1DCC718-44B8-8B48-A790-D7CCA7F761EB}"/>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id="{3DC4E2C4-4CEC-9A4E-AF42-987688F1D2C1}"/>
              </a:ext>
            </a:extLst>
          </p:cNvPr>
          <p:cNvSpPr>
            <a:spLocks noGrp="1"/>
          </p:cNvSpPr>
          <p:nvPr>
            <p:ph type="ftr" sz="quarter" idx="11"/>
          </p:nvPr>
        </p:nvSpPr>
        <p:spPr/>
        <p:txBody>
          <a:bodyPr/>
          <a:lstStyle/>
          <a:p>
            <a:r>
              <a:rPr lang="fr-FR"/>
              <a:t>Campagne ESG 2024</a:t>
            </a:r>
          </a:p>
        </p:txBody>
      </p:sp>
      <p:sp>
        <p:nvSpPr>
          <p:cNvPr id="6" name="Espace réservé du numéro de diapositive 5">
            <a:extLst>
              <a:ext uri="{FF2B5EF4-FFF2-40B4-BE49-F238E27FC236}">
                <a16:creationId xmlns:a16="http://schemas.microsoft.com/office/drawing/2014/main" id="{3E1E6A77-2091-1B44-801C-6D860CB7F5AF}"/>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2260777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FCABC4-E811-5844-AAEA-AC33528F809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286D33-8742-8A4E-BD08-9A36796AEF5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E85DB8A-B711-BB49-B3A1-C4D93BA4AFD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DD63F45-EB6B-1143-8CC6-AD258975E771}"/>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id="{9272CB5D-1DD8-3341-BD44-5846D43D5848}"/>
              </a:ext>
            </a:extLst>
          </p:cNvPr>
          <p:cNvSpPr>
            <a:spLocks noGrp="1"/>
          </p:cNvSpPr>
          <p:nvPr>
            <p:ph type="ftr" sz="quarter" idx="11"/>
          </p:nvPr>
        </p:nvSpPr>
        <p:spPr/>
        <p:txBody>
          <a:bodyPr/>
          <a:lstStyle/>
          <a:p>
            <a:r>
              <a:rPr lang="fr-FR"/>
              <a:t>Campagne ESG 2024</a:t>
            </a:r>
          </a:p>
        </p:txBody>
      </p:sp>
      <p:sp>
        <p:nvSpPr>
          <p:cNvPr id="7" name="Espace réservé du numéro de diapositive 6">
            <a:extLst>
              <a:ext uri="{FF2B5EF4-FFF2-40B4-BE49-F238E27FC236}">
                <a16:creationId xmlns:a16="http://schemas.microsoft.com/office/drawing/2014/main" id="{32AACE8A-7773-9A47-BFBC-C008579799DF}"/>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1328711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B73FF6-48E1-C04E-A553-F25D2AE268DD}"/>
              </a:ext>
            </a:extLst>
          </p:cNvPr>
          <p:cNvSpPr>
            <a:spLocks noGrp="1"/>
          </p:cNvSpPr>
          <p:nvPr>
            <p:ph type="title"/>
          </p:nvPr>
        </p:nvSpPr>
        <p:spPr>
          <a:xfrm>
            <a:off x="839787" y="365126"/>
            <a:ext cx="10515601"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B4501E2-3AEF-8940-93C8-E4806FEA72AE}"/>
              </a:ext>
            </a:extLst>
          </p:cNvPr>
          <p:cNvSpPr>
            <a:spLocks noGrp="1"/>
          </p:cNvSpPr>
          <p:nvPr>
            <p:ph type="body" idx="1"/>
          </p:nvPr>
        </p:nvSpPr>
        <p:spPr>
          <a:xfrm>
            <a:off x="839788" y="1681163"/>
            <a:ext cx="5157788" cy="823912"/>
          </a:xfrm>
        </p:spPr>
        <p:txBody>
          <a:bodyPr anchor="b"/>
          <a:lstStyle>
            <a:lvl1pPr marL="0" indent="0">
              <a:buNone/>
              <a:defRPr sz="2400" b="1"/>
            </a:lvl1pPr>
            <a:lvl2pPr marL="457219" indent="0">
              <a:buNone/>
              <a:defRPr sz="2000" b="1"/>
            </a:lvl2pPr>
            <a:lvl3pPr marL="914437" indent="0">
              <a:buNone/>
              <a:defRPr sz="1800" b="1"/>
            </a:lvl3pPr>
            <a:lvl4pPr marL="1371654" indent="0">
              <a:buNone/>
              <a:defRPr sz="1600" b="1"/>
            </a:lvl4pPr>
            <a:lvl5pPr marL="1828873" indent="0">
              <a:buNone/>
              <a:defRPr sz="1600" b="1"/>
            </a:lvl5pPr>
            <a:lvl6pPr marL="2286091" indent="0">
              <a:buNone/>
              <a:defRPr sz="1600" b="1"/>
            </a:lvl6pPr>
            <a:lvl7pPr marL="2743310" indent="0">
              <a:buNone/>
              <a:defRPr sz="1600" b="1"/>
            </a:lvl7pPr>
            <a:lvl8pPr marL="3200529" indent="0">
              <a:buNone/>
              <a:defRPr sz="1600" b="1"/>
            </a:lvl8pPr>
            <a:lvl9pPr marL="3657747"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CFBA5E8-B1CB-4B4C-AC41-1D66D24218BA}"/>
              </a:ext>
            </a:extLst>
          </p:cNvPr>
          <p:cNvSpPr>
            <a:spLocks noGrp="1"/>
          </p:cNvSpPr>
          <p:nvPr>
            <p:ph sz="half" idx="2"/>
          </p:nvPr>
        </p:nvSpPr>
        <p:spPr>
          <a:xfrm>
            <a:off x="839788" y="2505075"/>
            <a:ext cx="515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8BF396C-39BD-F641-86A1-D2BEFD359FDF}"/>
              </a:ext>
            </a:extLst>
          </p:cNvPr>
          <p:cNvSpPr>
            <a:spLocks noGrp="1"/>
          </p:cNvSpPr>
          <p:nvPr>
            <p:ph type="body" sz="quarter" idx="3"/>
          </p:nvPr>
        </p:nvSpPr>
        <p:spPr>
          <a:xfrm>
            <a:off x="6172202" y="1681163"/>
            <a:ext cx="5183189" cy="823912"/>
          </a:xfrm>
        </p:spPr>
        <p:txBody>
          <a:bodyPr anchor="b"/>
          <a:lstStyle>
            <a:lvl1pPr marL="0" indent="0">
              <a:buNone/>
              <a:defRPr sz="2400" b="1"/>
            </a:lvl1pPr>
            <a:lvl2pPr marL="457219" indent="0">
              <a:buNone/>
              <a:defRPr sz="2000" b="1"/>
            </a:lvl2pPr>
            <a:lvl3pPr marL="914437" indent="0">
              <a:buNone/>
              <a:defRPr sz="1800" b="1"/>
            </a:lvl3pPr>
            <a:lvl4pPr marL="1371654" indent="0">
              <a:buNone/>
              <a:defRPr sz="1600" b="1"/>
            </a:lvl4pPr>
            <a:lvl5pPr marL="1828873" indent="0">
              <a:buNone/>
              <a:defRPr sz="1600" b="1"/>
            </a:lvl5pPr>
            <a:lvl6pPr marL="2286091" indent="0">
              <a:buNone/>
              <a:defRPr sz="1600" b="1"/>
            </a:lvl6pPr>
            <a:lvl7pPr marL="2743310" indent="0">
              <a:buNone/>
              <a:defRPr sz="1600" b="1"/>
            </a:lvl7pPr>
            <a:lvl8pPr marL="3200529" indent="0">
              <a:buNone/>
              <a:defRPr sz="1600" b="1"/>
            </a:lvl8pPr>
            <a:lvl9pPr marL="3657747"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05636AB-50C0-0942-9C13-C3CD10DB293E}"/>
              </a:ext>
            </a:extLst>
          </p:cNvPr>
          <p:cNvSpPr>
            <a:spLocks noGrp="1"/>
          </p:cNvSpPr>
          <p:nvPr>
            <p:ph sz="quarter" idx="4"/>
          </p:nvPr>
        </p:nvSpPr>
        <p:spPr>
          <a:xfrm>
            <a:off x="6172202" y="2505075"/>
            <a:ext cx="5183189"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262F930-27B7-F141-9349-9F044772EFFF}"/>
              </a:ext>
            </a:extLst>
          </p:cNvPr>
          <p:cNvSpPr>
            <a:spLocks noGrp="1"/>
          </p:cNvSpPr>
          <p:nvPr>
            <p:ph type="dt" sz="half" idx="10"/>
          </p:nvPr>
        </p:nvSpPr>
        <p:spPr/>
        <p:txBody>
          <a:bodyPr/>
          <a:lstStyle/>
          <a:p>
            <a:endParaRPr lang="fr-FR"/>
          </a:p>
        </p:txBody>
      </p:sp>
      <p:sp>
        <p:nvSpPr>
          <p:cNvPr id="8" name="Espace réservé du pied de page 7">
            <a:extLst>
              <a:ext uri="{FF2B5EF4-FFF2-40B4-BE49-F238E27FC236}">
                <a16:creationId xmlns:a16="http://schemas.microsoft.com/office/drawing/2014/main" id="{AAF29257-010B-0642-92A7-545678B11053}"/>
              </a:ext>
            </a:extLst>
          </p:cNvPr>
          <p:cNvSpPr>
            <a:spLocks noGrp="1"/>
          </p:cNvSpPr>
          <p:nvPr>
            <p:ph type="ftr" sz="quarter" idx="11"/>
          </p:nvPr>
        </p:nvSpPr>
        <p:spPr/>
        <p:txBody>
          <a:bodyPr/>
          <a:lstStyle/>
          <a:p>
            <a:r>
              <a:rPr lang="fr-FR"/>
              <a:t>Campagne ESG 2024</a:t>
            </a:r>
          </a:p>
        </p:txBody>
      </p:sp>
      <p:sp>
        <p:nvSpPr>
          <p:cNvPr id="9" name="Espace réservé du numéro de diapositive 8">
            <a:extLst>
              <a:ext uri="{FF2B5EF4-FFF2-40B4-BE49-F238E27FC236}">
                <a16:creationId xmlns:a16="http://schemas.microsoft.com/office/drawing/2014/main" id="{BD623A29-CDAA-5249-8F6E-D240858F55FA}"/>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2753204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573050-7F97-1744-81EA-A726D001E9A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2D830C3-BF8A-ED44-906B-D6EB47521D89}"/>
              </a:ext>
            </a:extLst>
          </p:cNvPr>
          <p:cNvSpPr>
            <a:spLocks noGrp="1"/>
          </p:cNvSpPr>
          <p:nvPr>
            <p:ph type="dt" sz="half" idx="10"/>
          </p:nvPr>
        </p:nvSpPr>
        <p:spPr/>
        <p:txBody>
          <a:bodyPr/>
          <a:lstStyle/>
          <a:p>
            <a:endParaRPr lang="fr-FR"/>
          </a:p>
        </p:txBody>
      </p:sp>
      <p:sp>
        <p:nvSpPr>
          <p:cNvPr id="4" name="Espace réservé du pied de page 3">
            <a:extLst>
              <a:ext uri="{FF2B5EF4-FFF2-40B4-BE49-F238E27FC236}">
                <a16:creationId xmlns:a16="http://schemas.microsoft.com/office/drawing/2014/main" id="{9740C1C0-CEC8-D940-B4C6-A525A7953137}"/>
              </a:ext>
            </a:extLst>
          </p:cNvPr>
          <p:cNvSpPr>
            <a:spLocks noGrp="1"/>
          </p:cNvSpPr>
          <p:nvPr>
            <p:ph type="ftr" sz="quarter" idx="11"/>
          </p:nvPr>
        </p:nvSpPr>
        <p:spPr/>
        <p:txBody>
          <a:bodyPr/>
          <a:lstStyle/>
          <a:p>
            <a:r>
              <a:rPr lang="fr-FR"/>
              <a:t>Campagne ESG 2024</a:t>
            </a:r>
          </a:p>
        </p:txBody>
      </p:sp>
      <p:sp>
        <p:nvSpPr>
          <p:cNvPr id="5" name="Espace réservé du numéro de diapositive 4">
            <a:extLst>
              <a:ext uri="{FF2B5EF4-FFF2-40B4-BE49-F238E27FC236}">
                <a16:creationId xmlns:a16="http://schemas.microsoft.com/office/drawing/2014/main" id="{E3E3CF88-3832-2F44-AB5A-176F0698E7B8}"/>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326526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07AB581-063D-FB41-8A12-DBE359515FA9}"/>
              </a:ext>
            </a:extLst>
          </p:cNvPr>
          <p:cNvSpPr>
            <a:spLocks noGrp="1"/>
          </p:cNvSpPr>
          <p:nvPr>
            <p:ph type="dt" sz="half" idx="10"/>
          </p:nvPr>
        </p:nvSpPr>
        <p:spPr/>
        <p:txBody>
          <a:bodyPr/>
          <a:lstStyle/>
          <a:p>
            <a:endParaRPr lang="fr-FR" sz="1000" b="1"/>
          </a:p>
        </p:txBody>
      </p:sp>
      <p:sp>
        <p:nvSpPr>
          <p:cNvPr id="3" name="Espace réservé du pied de page 2">
            <a:extLst>
              <a:ext uri="{FF2B5EF4-FFF2-40B4-BE49-F238E27FC236}">
                <a16:creationId xmlns:a16="http://schemas.microsoft.com/office/drawing/2014/main" id="{31B2DFCD-9648-134C-A9A7-E6CF415EB23F}"/>
              </a:ext>
            </a:extLst>
          </p:cNvPr>
          <p:cNvSpPr>
            <a:spLocks noGrp="1"/>
          </p:cNvSpPr>
          <p:nvPr>
            <p:ph type="ftr" sz="quarter" idx="11"/>
          </p:nvPr>
        </p:nvSpPr>
        <p:spPr/>
        <p:txBody>
          <a:bodyPr/>
          <a:lstStyle/>
          <a:p>
            <a:r>
              <a:rPr lang="fr-FR"/>
              <a:t>Campagne ESG 2024</a:t>
            </a:r>
          </a:p>
        </p:txBody>
      </p:sp>
      <p:sp>
        <p:nvSpPr>
          <p:cNvPr id="4" name="Espace réservé du numéro de diapositive 3">
            <a:extLst>
              <a:ext uri="{FF2B5EF4-FFF2-40B4-BE49-F238E27FC236}">
                <a16:creationId xmlns:a16="http://schemas.microsoft.com/office/drawing/2014/main" id="{520F4C86-10B8-EE40-8E92-3C435DDD1AA5}"/>
              </a:ext>
            </a:extLst>
          </p:cNvPr>
          <p:cNvSpPr>
            <a:spLocks noGrp="1"/>
          </p:cNvSpPr>
          <p:nvPr>
            <p:ph type="sldNum" sz="quarter" idx="12"/>
          </p:nvPr>
        </p:nvSpPr>
        <p:spPr/>
        <p:txBody>
          <a:bodyPr/>
          <a:lstStyle/>
          <a:p>
            <a:fld id="{A2CC9D59-BBC2-1247-A35D-D131B9C50241}" type="slidenum">
              <a:rPr lang="fr-FR" smtClean="0"/>
              <a:pPr/>
              <a:t>‹#›</a:t>
            </a:fld>
            <a:endParaRPr lang="fr-FR" sz="1000" b="1"/>
          </a:p>
        </p:txBody>
      </p:sp>
    </p:spTree>
    <p:extLst>
      <p:ext uri="{BB962C8B-B14F-4D97-AF65-F5344CB8AC3E}">
        <p14:creationId xmlns:p14="http://schemas.microsoft.com/office/powerpoint/2010/main" val="2206885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84B091-7385-324F-912D-E292656DF8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569FB78-0702-C843-8BE2-98F6C73D0139}"/>
              </a:ext>
            </a:extLst>
          </p:cNvPr>
          <p:cNvSpPr>
            <a:spLocks noGrp="1"/>
          </p:cNvSpPr>
          <p:nvPr>
            <p:ph idx="1"/>
          </p:nvPr>
        </p:nvSpPr>
        <p:spPr>
          <a:xfrm>
            <a:off x="5183191" y="987427"/>
            <a:ext cx="617219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9C2B8E4-887A-FC4D-BD86-1BC437E194B2}"/>
              </a:ext>
            </a:extLst>
          </p:cNvPr>
          <p:cNvSpPr>
            <a:spLocks noGrp="1"/>
          </p:cNvSpPr>
          <p:nvPr>
            <p:ph type="body" sz="half" idx="2"/>
          </p:nvPr>
        </p:nvSpPr>
        <p:spPr>
          <a:xfrm>
            <a:off x="839788" y="2057400"/>
            <a:ext cx="3932237" cy="3811588"/>
          </a:xfrm>
        </p:spPr>
        <p:txBody>
          <a:bodyPr/>
          <a:lstStyle>
            <a:lvl1pPr marL="0" indent="0">
              <a:buNone/>
              <a:defRPr sz="1600"/>
            </a:lvl1pPr>
            <a:lvl2pPr marL="457219" indent="0">
              <a:buNone/>
              <a:defRPr sz="1400"/>
            </a:lvl2pPr>
            <a:lvl3pPr marL="914437" indent="0">
              <a:buNone/>
              <a:defRPr sz="1200"/>
            </a:lvl3pPr>
            <a:lvl4pPr marL="1371654" indent="0">
              <a:buNone/>
              <a:defRPr sz="1000"/>
            </a:lvl4pPr>
            <a:lvl5pPr marL="1828873" indent="0">
              <a:buNone/>
              <a:defRPr sz="1000"/>
            </a:lvl5pPr>
            <a:lvl6pPr marL="2286091" indent="0">
              <a:buNone/>
              <a:defRPr sz="1000"/>
            </a:lvl6pPr>
            <a:lvl7pPr marL="2743310" indent="0">
              <a:buNone/>
              <a:defRPr sz="1000"/>
            </a:lvl7pPr>
            <a:lvl8pPr marL="3200529" indent="0">
              <a:buNone/>
              <a:defRPr sz="1000"/>
            </a:lvl8pPr>
            <a:lvl9pPr marL="3657747"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D8F72A4-D191-AF43-849D-3D19EDF1A392}"/>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id="{1E97310C-37B5-6046-8133-BDDAEE17D797}"/>
              </a:ext>
            </a:extLst>
          </p:cNvPr>
          <p:cNvSpPr>
            <a:spLocks noGrp="1"/>
          </p:cNvSpPr>
          <p:nvPr>
            <p:ph type="ftr" sz="quarter" idx="11"/>
          </p:nvPr>
        </p:nvSpPr>
        <p:spPr/>
        <p:txBody>
          <a:bodyPr/>
          <a:lstStyle/>
          <a:p>
            <a:r>
              <a:rPr lang="fr-FR"/>
              <a:t>Campagne ESG 2024</a:t>
            </a:r>
          </a:p>
        </p:txBody>
      </p:sp>
      <p:sp>
        <p:nvSpPr>
          <p:cNvPr id="7" name="Espace réservé du numéro de diapositive 6">
            <a:extLst>
              <a:ext uri="{FF2B5EF4-FFF2-40B4-BE49-F238E27FC236}">
                <a16:creationId xmlns:a16="http://schemas.microsoft.com/office/drawing/2014/main" id="{624B930D-F6B0-0247-8310-165F5524C8C1}"/>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66863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6990A5-9F04-CB4D-A6FA-FC561FD357B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C2B6829-6440-FE4F-B5E9-54EAA0A68390}"/>
              </a:ext>
            </a:extLst>
          </p:cNvPr>
          <p:cNvSpPr>
            <a:spLocks noGrp="1"/>
          </p:cNvSpPr>
          <p:nvPr>
            <p:ph type="pic" idx="1"/>
          </p:nvPr>
        </p:nvSpPr>
        <p:spPr>
          <a:xfrm>
            <a:off x="5183191" y="987427"/>
            <a:ext cx="6172199" cy="4873625"/>
          </a:xfrm>
        </p:spPr>
        <p:txBody>
          <a:bodyPr/>
          <a:lstStyle>
            <a:lvl1pPr marL="0" indent="0">
              <a:buNone/>
              <a:defRPr sz="3200"/>
            </a:lvl1pPr>
            <a:lvl2pPr marL="457219" indent="0">
              <a:buNone/>
              <a:defRPr sz="2800"/>
            </a:lvl2pPr>
            <a:lvl3pPr marL="914437" indent="0">
              <a:buNone/>
              <a:defRPr sz="2400"/>
            </a:lvl3pPr>
            <a:lvl4pPr marL="1371654" indent="0">
              <a:buNone/>
              <a:defRPr sz="2000"/>
            </a:lvl4pPr>
            <a:lvl5pPr marL="1828873" indent="0">
              <a:buNone/>
              <a:defRPr sz="2000"/>
            </a:lvl5pPr>
            <a:lvl6pPr marL="2286091" indent="0">
              <a:buNone/>
              <a:defRPr sz="2000"/>
            </a:lvl6pPr>
            <a:lvl7pPr marL="2743310" indent="0">
              <a:buNone/>
              <a:defRPr sz="2000"/>
            </a:lvl7pPr>
            <a:lvl8pPr marL="3200529" indent="0">
              <a:buNone/>
              <a:defRPr sz="2000"/>
            </a:lvl8pPr>
            <a:lvl9pPr marL="3657747" indent="0">
              <a:buNone/>
              <a:defRPr sz="2000"/>
            </a:lvl9pPr>
          </a:lstStyle>
          <a:p>
            <a:endParaRPr lang="fr-FR"/>
          </a:p>
        </p:txBody>
      </p:sp>
      <p:sp>
        <p:nvSpPr>
          <p:cNvPr id="4" name="Espace réservé du texte 3">
            <a:extLst>
              <a:ext uri="{FF2B5EF4-FFF2-40B4-BE49-F238E27FC236}">
                <a16:creationId xmlns:a16="http://schemas.microsoft.com/office/drawing/2014/main" id="{9466155D-9119-BC42-844F-4F0FE4CA60AC}"/>
              </a:ext>
            </a:extLst>
          </p:cNvPr>
          <p:cNvSpPr>
            <a:spLocks noGrp="1"/>
          </p:cNvSpPr>
          <p:nvPr>
            <p:ph type="body" sz="half" idx="2"/>
          </p:nvPr>
        </p:nvSpPr>
        <p:spPr>
          <a:xfrm>
            <a:off x="839788" y="2057400"/>
            <a:ext cx="3932237" cy="3811588"/>
          </a:xfrm>
        </p:spPr>
        <p:txBody>
          <a:bodyPr/>
          <a:lstStyle>
            <a:lvl1pPr marL="0" indent="0">
              <a:buNone/>
              <a:defRPr sz="1600"/>
            </a:lvl1pPr>
            <a:lvl2pPr marL="457219" indent="0">
              <a:buNone/>
              <a:defRPr sz="1400"/>
            </a:lvl2pPr>
            <a:lvl3pPr marL="914437" indent="0">
              <a:buNone/>
              <a:defRPr sz="1200"/>
            </a:lvl3pPr>
            <a:lvl4pPr marL="1371654" indent="0">
              <a:buNone/>
              <a:defRPr sz="1000"/>
            </a:lvl4pPr>
            <a:lvl5pPr marL="1828873" indent="0">
              <a:buNone/>
              <a:defRPr sz="1000"/>
            </a:lvl5pPr>
            <a:lvl6pPr marL="2286091" indent="0">
              <a:buNone/>
              <a:defRPr sz="1000"/>
            </a:lvl6pPr>
            <a:lvl7pPr marL="2743310" indent="0">
              <a:buNone/>
              <a:defRPr sz="1000"/>
            </a:lvl7pPr>
            <a:lvl8pPr marL="3200529" indent="0">
              <a:buNone/>
              <a:defRPr sz="1000"/>
            </a:lvl8pPr>
            <a:lvl9pPr marL="3657747"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9AE0636-9A7A-4A49-8673-486753D37547}"/>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id="{E6E884BB-FA36-B346-AC7C-AB7209C43B5A}"/>
              </a:ext>
            </a:extLst>
          </p:cNvPr>
          <p:cNvSpPr>
            <a:spLocks noGrp="1"/>
          </p:cNvSpPr>
          <p:nvPr>
            <p:ph type="ftr" sz="quarter" idx="11"/>
          </p:nvPr>
        </p:nvSpPr>
        <p:spPr/>
        <p:txBody>
          <a:bodyPr/>
          <a:lstStyle/>
          <a:p>
            <a:r>
              <a:rPr lang="fr-FR"/>
              <a:t>Campagne ESG 2024</a:t>
            </a:r>
          </a:p>
        </p:txBody>
      </p:sp>
      <p:sp>
        <p:nvSpPr>
          <p:cNvPr id="7" name="Espace réservé du numéro de diapositive 6">
            <a:extLst>
              <a:ext uri="{FF2B5EF4-FFF2-40B4-BE49-F238E27FC236}">
                <a16:creationId xmlns:a16="http://schemas.microsoft.com/office/drawing/2014/main" id="{337C8C63-1C5B-7D4D-87B5-605F629BFB4C}"/>
              </a:ext>
            </a:extLst>
          </p:cNvPr>
          <p:cNvSpPr>
            <a:spLocks noGrp="1"/>
          </p:cNvSpPr>
          <p:nvPr>
            <p:ph type="sldNum" sz="quarter" idx="12"/>
          </p:nvPr>
        </p:nvSpPr>
        <p:spPr/>
        <p:txBody>
          <a:bodyPr/>
          <a:lstStyle/>
          <a:p>
            <a:fld id="{A2CC9D59-BBC2-1247-A35D-D131B9C50241}" type="slidenum">
              <a:rPr lang="fr-FR" smtClean="0"/>
              <a:t>‹#›</a:t>
            </a:fld>
            <a:endParaRPr lang="fr-FR"/>
          </a:p>
        </p:txBody>
      </p:sp>
    </p:spTree>
    <p:extLst>
      <p:ext uri="{BB962C8B-B14F-4D97-AF65-F5344CB8AC3E}">
        <p14:creationId xmlns:p14="http://schemas.microsoft.com/office/powerpoint/2010/main" val="2928593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AE8B95A2-E515-894A-B734-834BDAF62884}"/>
              </a:ext>
            </a:extLst>
          </p:cNvPr>
          <p:cNvSpPr>
            <a:spLocks noGrp="1"/>
          </p:cNvSpPr>
          <p:nvPr>
            <p:ph type="dt" sz="half" idx="2"/>
          </p:nvPr>
        </p:nvSpPr>
        <p:spPr>
          <a:xfrm>
            <a:off x="3652523" y="6193791"/>
            <a:ext cx="1071879" cy="365125"/>
          </a:xfrm>
          <a:prstGeom prst="rect">
            <a:avLst/>
          </a:prstGeom>
        </p:spPr>
        <p:txBody>
          <a:bodyPr vert="horz" lIns="91440" tIns="45720" rIns="91440" bIns="45720" rtlCol="0" anchor="ctr"/>
          <a:lstStyle>
            <a:lvl1pPr algn="l">
              <a:defRPr sz="1000" b="1" i="0" baseline="0">
                <a:solidFill>
                  <a:schemeClr val="tx1">
                    <a:tint val="75000"/>
                  </a:schemeClr>
                </a:solidFill>
                <a:latin typeface="Arial" panose="020B0604020202020204" pitchFamily="34" charset="0"/>
              </a:defRPr>
            </a:lvl1pPr>
          </a:lstStyle>
          <a:p>
            <a:endParaRPr lang="fr-FR" sz="1000" b="1"/>
          </a:p>
        </p:txBody>
      </p:sp>
      <p:sp>
        <p:nvSpPr>
          <p:cNvPr id="5" name="Espace réservé du pied de page 4">
            <a:extLst>
              <a:ext uri="{FF2B5EF4-FFF2-40B4-BE49-F238E27FC236}">
                <a16:creationId xmlns:a16="http://schemas.microsoft.com/office/drawing/2014/main" id="{C39925B9-CE75-2744-95CA-7B32F3C7844D}"/>
              </a:ext>
            </a:extLst>
          </p:cNvPr>
          <p:cNvSpPr>
            <a:spLocks noGrp="1"/>
          </p:cNvSpPr>
          <p:nvPr>
            <p:ph type="ftr" sz="quarter" idx="3"/>
          </p:nvPr>
        </p:nvSpPr>
        <p:spPr>
          <a:xfrm>
            <a:off x="4724400" y="6193791"/>
            <a:ext cx="4114799" cy="365125"/>
          </a:xfrm>
          <a:prstGeom prst="rect">
            <a:avLst/>
          </a:prstGeom>
        </p:spPr>
        <p:txBody>
          <a:bodyPr vert="horz" lIns="91440" tIns="45720" rIns="91440" bIns="45720" rtlCol="0" anchor="ctr"/>
          <a:lstStyle>
            <a:lvl1pPr algn="l">
              <a:defRPr sz="1000" b="1" i="0" baseline="0">
                <a:solidFill>
                  <a:srgbClr val="006A4E"/>
                </a:solidFill>
                <a:latin typeface="Arial" panose="020B0604020202020204" pitchFamily="34" charset="0"/>
              </a:defRPr>
            </a:lvl1pPr>
          </a:lstStyle>
          <a:p>
            <a:r>
              <a:rPr lang="fr-FR"/>
              <a:t>Campagne ESG 2024</a:t>
            </a:r>
          </a:p>
        </p:txBody>
      </p:sp>
      <p:sp>
        <p:nvSpPr>
          <p:cNvPr id="6" name="Espace réservé du numéro de diapositive 5">
            <a:extLst>
              <a:ext uri="{FF2B5EF4-FFF2-40B4-BE49-F238E27FC236}">
                <a16:creationId xmlns:a16="http://schemas.microsoft.com/office/drawing/2014/main" id="{DC4EDD0C-F3C1-8142-AC0A-0CF77EABDC95}"/>
              </a:ext>
            </a:extLst>
          </p:cNvPr>
          <p:cNvSpPr>
            <a:spLocks noGrp="1"/>
          </p:cNvSpPr>
          <p:nvPr>
            <p:ph type="sldNum" sz="quarter" idx="4"/>
          </p:nvPr>
        </p:nvSpPr>
        <p:spPr>
          <a:xfrm>
            <a:off x="3068320" y="6193791"/>
            <a:ext cx="584199" cy="365125"/>
          </a:xfrm>
          <a:prstGeom prst="rect">
            <a:avLst/>
          </a:prstGeom>
        </p:spPr>
        <p:txBody>
          <a:bodyPr vert="horz" lIns="91440" tIns="45720" rIns="91440" bIns="45720" rtlCol="0" anchor="ctr"/>
          <a:lstStyle>
            <a:lvl1pPr algn="r">
              <a:defRPr sz="1000" b="1" i="0" baseline="0">
                <a:solidFill>
                  <a:schemeClr val="tx1">
                    <a:tint val="75000"/>
                  </a:schemeClr>
                </a:solidFill>
                <a:latin typeface="Arial" panose="020B0604020202020204" pitchFamily="34" charset="0"/>
              </a:defRPr>
            </a:lvl1pPr>
          </a:lstStyle>
          <a:p>
            <a:fld id="{A2CC9D59-BBC2-1247-A35D-D131B9C50241}" type="slidenum">
              <a:rPr lang="fr-FR" smtClean="0"/>
              <a:pPr/>
              <a:t>‹#›</a:t>
            </a:fld>
            <a:endParaRPr lang="fr-FR" sz="1000" b="1"/>
          </a:p>
        </p:txBody>
      </p:sp>
      <p:sp>
        <p:nvSpPr>
          <p:cNvPr id="2" name="Espace réservé du titre 1">
            <a:extLst>
              <a:ext uri="{FF2B5EF4-FFF2-40B4-BE49-F238E27FC236}">
                <a16:creationId xmlns:a16="http://schemas.microsoft.com/office/drawing/2014/main" id="{93343D16-D309-5C4B-9D2A-E75BC985A690}"/>
              </a:ext>
            </a:extLst>
          </p:cNvPr>
          <p:cNvSpPr>
            <a:spLocks noGrp="1"/>
          </p:cNvSpPr>
          <p:nvPr>
            <p:ph type="title"/>
          </p:nvPr>
        </p:nvSpPr>
        <p:spPr>
          <a:xfrm>
            <a:off x="838200" y="487045"/>
            <a:ext cx="10515601" cy="1324800"/>
          </a:xfrm>
          <a:prstGeom prst="rect">
            <a:avLst/>
          </a:prstGeom>
        </p:spPr>
        <p:txBody>
          <a:bodyPr vert="horz" lIns="91440" tIns="45720" rIns="91440" bIns="45720" rtlCol="0" anchor="t" anchorCtr="0">
            <a:normAutofit/>
          </a:bodyPr>
          <a:lstStyle/>
          <a:p>
            <a:r>
              <a:rPr lang="fr-FR"/>
              <a:t>TITRE DE LA PAGE/SLIDE [ARIAL BOLD 30 PT] </a:t>
            </a:r>
            <a:br>
              <a:rPr lang="fr-FR"/>
            </a:br>
            <a:r>
              <a:rPr lang="fr-FR"/>
              <a:t>SUR UNE OU DEUX LIGNES</a:t>
            </a:r>
          </a:p>
        </p:txBody>
      </p:sp>
      <p:sp>
        <p:nvSpPr>
          <p:cNvPr id="3" name="Espace réservé du texte 2">
            <a:extLst>
              <a:ext uri="{FF2B5EF4-FFF2-40B4-BE49-F238E27FC236}">
                <a16:creationId xmlns:a16="http://schemas.microsoft.com/office/drawing/2014/main" id="{3D483978-1510-BA45-8CB3-DD9ABF78457F}"/>
              </a:ext>
            </a:extLst>
          </p:cNvPr>
          <p:cNvSpPr>
            <a:spLocks noGrp="1"/>
          </p:cNvSpPr>
          <p:nvPr>
            <p:ph type="body" idx="1"/>
          </p:nvPr>
        </p:nvSpPr>
        <p:spPr>
          <a:xfrm>
            <a:off x="838200" y="1825625"/>
            <a:ext cx="10515601"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359329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37" rtl="0" eaLnBrk="1" latinLnBrk="0" hangingPunct="1">
        <a:lnSpc>
          <a:spcPct val="90000"/>
        </a:lnSpc>
        <a:spcBef>
          <a:spcPct val="0"/>
        </a:spcBef>
        <a:buNone/>
        <a:defRPr sz="3000" kern="1200" baseline="0">
          <a:solidFill>
            <a:srgbClr val="008C93"/>
          </a:solidFill>
          <a:latin typeface="Arial Black" panose="020B0604020202020204" pitchFamily="34" charset="0"/>
          <a:ea typeface="+mj-ea"/>
          <a:cs typeface="+mj-cs"/>
        </a:defRPr>
      </a:lvl1pPr>
    </p:titleStyle>
    <p:bodyStyle>
      <a:lvl1pPr marL="228610" indent="-228610" algn="l" defTabSz="914437" rtl="0" eaLnBrk="1" latinLnBrk="0" hangingPunct="1">
        <a:lnSpc>
          <a:spcPct val="90000"/>
        </a:lnSpc>
        <a:spcBef>
          <a:spcPts val="1000"/>
        </a:spcBef>
        <a:buFont typeface="Arial" panose="020B0604020202020204" pitchFamily="34" charset="0"/>
        <a:buChar char="•"/>
        <a:defRPr sz="2000" b="1" i="0" kern="1200" baseline="0">
          <a:solidFill>
            <a:srgbClr val="929395"/>
          </a:solidFill>
          <a:latin typeface="Arial" panose="020B0604020202020204" pitchFamily="34" charset="0"/>
          <a:ea typeface="+mn-ea"/>
          <a:cs typeface="+mn-cs"/>
        </a:defRPr>
      </a:lvl1pPr>
      <a:lvl2pPr marL="685827" indent="-228610" algn="l" defTabSz="914437" rtl="0" eaLnBrk="1" latinLnBrk="0" hangingPunct="1">
        <a:lnSpc>
          <a:spcPct val="90000"/>
        </a:lnSpc>
        <a:spcBef>
          <a:spcPts val="500"/>
        </a:spcBef>
        <a:buFont typeface="Arial" panose="020B0604020202020204" pitchFamily="34" charset="0"/>
        <a:buChar char="•"/>
        <a:defRPr sz="1600" kern="1200" baseline="0">
          <a:solidFill>
            <a:srgbClr val="929395"/>
          </a:solidFill>
          <a:latin typeface="Arial" panose="020B0604020202020204" pitchFamily="34" charset="0"/>
          <a:ea typeface="+mn-ea"/>
          <a:cs typeface="+mn-cs"/>
        </a:defRPr>
      </a:lvl2pPr>
      <a:lvl3pPr marL="1143045" indent="-228610" algn="l" defTabSz="914437" rtl="0" eaLnBrk="1" latinLnBrk="0" hangingPunct="1">
        <a:lnSpc>
          <a:spcPct val="90000"/>
        </a:lnSpc>
        <a:spcBef>
          <a:spcPts val="500"/>
        </a:spcBef>
        <a:buFont typeface="Arial" panose="020B0604020202020204" pitchFamily="34" charset="0"/>
        <a:buChar char="•"/>
        <a:defRPr sz="1400" kern="1200" baseline="0">
          <a:solidFill>
            <a:srgbClr val="929395"/>
          </a:solidFill>
          <a:latin typeface="Arial" panose="020B0604020202020204" pitchFamily="34" charset="0"/>
          <a:ea typeface="+mn-ea"/>
          <a:cs typeface="+mn-cs"/>
        </a:defRPr>
      </a:lvl3pPr>
      <a:lvl4pPr marL="1600264" indent="-228610" algn="l" defTabSz="914437" rtl="0" eaLnBrk="1" latinLnBrk="0" hangingPunct="1">
        <a:lnSpc>
          <a:spcPct val="90000"/>
        </a:lnSpc>
        <a:spcBef>
          <a:spcPts val="500"/>
        </a:spcBef>
        <a:buFont typeface="Arial" panose="020B0604020202020204" pitchFamily="34" charset="0"/>
        <a:buChar char="•"/>
        <a:defRPr sz="1400" kern="1200" baseline="0">
          <a:solidFill>
            <a:srgbClr val="929395"/>
          </a:solidFill>
          <a:latin typeface="Arial" panose="020B0604020202020204" pitchFamily="34" charset="0"/>
          <a:ea typeface="+mn-ea"/>
          <a:cs typeface="+mn-cs"/>
        </a:defRPr>
      </a:lvl4pPr>
      <a:lvl5pPr marL="2057483" indent="-228610" algn="l" defTabSz="914437" rtl="0" eaLnBrk="1" latinLnBrk="0" hangingPunct="1">
        <a:lnSpc>
          <a:spcPct val="90000"/>
        </a:lnSpc>
        <a:spcBef>
          <a:spcPts val="500"/>
        </a:spcBef>
        <a:buFont typeface="Arial" panose="020B0604020202020204" pitchFamily="34" charset="0"/>
        <a:buChar char="•"/>
        <a:defRPr sz="1400" kern="1200" baseline="0">
          <a:solidFill>
            <a:srgbClr val="929395"/>
          </a:solidFill>
          <a:latin typeface="Arial" panose="020B0604020202020204" pitchFamily="34" charset="0"/>
          <a:ea typeface="+mn-ea"/>
          <a:cs typeface="+mn-cs"/>
        </a:defRPr>
      </a:lvl5pPr>
      <a:lvl6pPr marL="2514700" indent="-228610" algn="l" defTabSz="9144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18" indent="-228610" algn="l" defTabSz="9144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37" indent="-228610" algn="l" defTabSz="9144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54" indent="-228610" algn="l" defTabSz="9144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37" rtl="0" eaLnBrk="1" latinLnBrk="0" hangingPunct="1">
        <a:defRPr sz="1800" kern="1200">
          <a:solidFill>
            <a:schemeClr val="tx1"/>
          </a:solidFill>
          <a:latin typeface="+mn-lt"/>
          <a:ea typeface="+mn-ea"/>
          <a:cs typeface="+mn-cs"/>
        </a:defRPr>
      </a:lvl1pPr>
      <a:lvl2pPr marL="457219" algn="l" defTabSz="914437" rtl="0" eaLnBrk="1" latinLnBrk="0" hangingPunct="1">
        <a:defRPr sz="1800" kern="1200">
          <a:solidFill>
            <a:schemeClr val="tx1"/>
          </a:solidFill>
          <a:latin typeface="+mn-lt"/>
          <a:ea typeface="+mn-ea"/>
          <a:cs typeface="+mn-cs"/>
        </a:defRPr>
      </a:lvl2pPr>
      <a:lvl3pPr marL="914437" algn="l" defTabSz="914437" rtl="0" eaLnBrk="1" latinLnBrk="0" hangingPunct="1">
        <a:defRPr sz="1800" kern="1200">
          <a:solidFill>
            <a:schemeClr val="tx1"/>
          </a:solidFill>
          <a:latin typeface="+mn-lt"/>
          <a:ea typeface="+mn-ea"/>
          <a:cs typeface="+mn-cs"/>
        </a:defRPr>
      </a:lvl3pPr>
      <a:lvl4pPr marL="1371654" algn="l" defTabSz="914437" rtl="0" eaLnBrk="1" latinLnBrk="0" hangingPunct="1">
        <a:defRPr sz="1800" kern="1200">
          <a:solidFill>
            <a:schemeClr val="tx1"/>
          </a:solidFill>
          <a:latin typeface="+mn-lt"/>
          <a:ea typeface="+mn-ea"/>
          <a:cs typeface="+mn-cs"/>
        </a:defRPr>
      </a:lvl4pPr>
      <a:lvl5pPr marL="1828873" algn="l" defTabSz="914437" rtl="0" eaLnBrk="1" latinLnBrk="0" hangingPunct="1">
        <a:defRPr sz="1800" kern="1200">
          <a:solidFill>
            <a:schemeClr val="tx1"/>
          </a:solidFill>
          <a:latin typeface="+mn-lt"/>
          <a:ea typeface="+mn-ea"/>
          <a:cs typeface="+mn-cs"/>
        </a:defRPr>
      </a:lvl5pPr>
      <a:lvl6pPr marL="2286091" algn="l" defTabSz="914437" rtl="0" eaLnBrk="1" latinLnBrk="0" hangingPunct="1">
        <a:defRPr sz="1800" kern="1200">
          <a:solidFill>
            <a:schemeClr val="tx1"/>
          </a:solidFill>
          <a:latin typeface="+mn-lt"/>
          <a:ea typeface="+mn-ea"/>
          <a:cs typeface="+mn-cs"/>
        </a:defRPr>
      </a:lvl6pPr>
      <a:lvl7pPr marL="2743310" algn="l" defTabSz="914437" rtl="0" eaLnBrk="1" latinLnBrk="0" hangingPunct="1">
        <a:defRPr sz="1800" kern="1200">
          <a:solidFill>
            <a:schemeClr val="tx1"/>
          </a:solidFill>
          <a:latin typeface="+mn-lt"/>
          <a:ea typeface="+mn-ea"/>
          <a:cs typeface="+mn-cs"/>
        </a:defRPr>
      </a:lvl7pPr>
      <a:lvl8pPr marL="3200529" algn="l" defTabSz="914437" rtl="0" eaLnBrk="1" latinLnBrk="0" hangingPunct="1">
        <a:defRPr sz="1800" kern="1200">
          <a:solidFill>
            <a:schemeClr val="tx1"/>
          </a:solidFill>
          <a:latin typeface="+mn-lt"/>
          <a:ea typeface="+mn-ea"/>
          <a:cs typeface="+mn-cs"/>
        </a:defRPr>
      </a:lvl8pPr>
      <a:lvl9pPr marL="3657747" algn="l" defTabSz="9144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hyperlink" Target="https://portail-rse.beta.gouv.fr/fiches-reglementaires/"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5.pn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hyperlink" Target="https://www.insee.fr/fr/statistiques/8305548?sommaire=8306008" TargetMode="External"/><Relationship Id="rId4" Type="http://schemas.openxmlformats.org/officeDocument/2006/relationships/hyperlink" Target="https://www.ifop.com/wp-content/uploads/2022/03/syntheseobservatoireabsenteisme_2022.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https://www.assurance-maladie.ameli.fr/sites/default/files/2021_at-tr-mp-fiches-selon-ctn.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valentine.lefebvre@cority.com" TargetMode="External"/><Relationship Id="rId2" Type="http://schemas.openxmlformats.org/officeDocument/2006/relationships/slideLayout" Target="../slideLayouts/slideLayout13.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aurelien.ramajo@cority.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chart" Target="../charts/chart1.xml"/><Relationship Id="rId7" Type="http://schemas.openxmlformats.org/officeDocument/2006/relationships/image" Target="../media/image8.sv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chart" Target="../charts/chart3.xml"/><Relationship Id="rId10" Type="http://schemas.openxmlformats.org/officeDocument/2006/relationships/image" Target="../media/image5.png"/><Relationship Id="rId4" Type="http://schemas.openxmlformats.org/officeDocument/2006/relationships/chart" Target="../charts/chart2.xml"/><Relationship Id="rId9"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chart" Target="../charts/chart4.xml"/><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chart" Target="../charts/chart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hyperlink" Target="https://www.assurance-maladie.ameli.fr/sites/default/files/2021_at-tr-mp-fiches-selon-ctn.pdf" TargetMode="External"/><Relationship Id="rId3" Type="http://schemas.openxmlformats.org/officeDocument/2006/relationships/image" Target="../media/image7.png"/><Relationship Id="rId7" Type="http://schemas.openxmlformats.org/officeDocument/2006/relationships/image" Target="../media/image5.png"/><Relationship Id="rId12"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0.svg"/><Relationship Id="rId11" Type="http://schemas.openxmlformats.org/officeDocument/2006/relationships/hyperlink" Target="https://www.insee.fr/fr/statistiques/6047735?utm" TargetMode="External"/><Relationship Id="rId5" Type="http://schemas.openxmlformats.org/officeDocument/2006/relationships/image" Target="../media/image9.png"/><Relationship Id="rId10" Type="http://schemas.openxmlformats.org/officeDocument/2006/relationships/hyperlink" Target="https://www.insee.fr/fr/statistiques/8305548?sommaire=8306008" TargetMode="External"/><Relationship Id="rId4" Type="http://schemas.openxmlformats.org/officeDocument/2006/relationships/image" Target="../media/image8.svg"/><Relationship Id="rId9" Type="http://schemas.openxmlformats.org/officeDocument/2006/relationships/hyperlink" Target="https://www.ifop.com/wp-content/uploads/2022/03/syntheseobservatoireabsenteisme_2022.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269875" y="2270692"/>
            <a:ext cx="4977243" cy="2538643"/>
          </a:xfrm>
        </p:spPr>
        <p:txBody>
          <a:bodyPr/>
          <a:lstStyle/>
          <a:p>
            <a:r>
              <a:rPr lang="fr-FR">
                <a:solidFill>
                  <a:schemeClr val="accent1"/>
                </a:solidFill>
              </a:rPr>
              <a:t>Restitution </a:t>
            </a:r>
            <a:br>
              <a:rPr lang="fr-FR">
                <a:solidFill>
                  <a:schemeClr val="accent1"/>
                </a:solidFill>
              </a:rPr>
            </a:br>
            <a:r>
              <a:rPr lang="fr-FR">
                <a:solidFill>
                  <a:schemeClr val="accent1"/>
                </a:solidFill>
              </a:rPr>
              <a:t>Campagne ESG 2023</a:t>
            </a:r>
          </a:p>
        </p:txBody>
      </p:sp>
      <p:sp>
        <p:nvSpPr>
          <p:cNvPr id="13" name="Freeform 20">
            <a:extLst>
              <a:ext uri="{FF2B5EF4-FFF2-40B4-BE49-F238E27FC236}">
                <a16:creationId xmlns:a16="http://schemas.microsoft.com/office/drawing/2014/main" id="{328E6DF0-9F2C-D1CA-C1CD-657686E149DE}"/>
              </a:ext>
            </a:extLst>
          </p:cNvPr>
          <p:cNvSpPr>
            <a:spLocks/>
          </p:cNvSpPr>
          <p:nvPr/>
        </p:nvSpPr>
        <p:spPr bwMode="auto">
          <a:xfrm>
            <a:off x="5584615" y="-25878"/>
            <a:ext cx="984885" cy="3731895"/>
          </a:xfrm>
          <a:custGeom>
            <a:avLst/>
            <a:gdLst>
              <a:gd name="T0" fmla="*/ 261 w 310"/>
              <a:gd name="T1" fmla="*/ 1156 h 1175"/>
              <a:gd name="T2" fmla="*/ 259 w 310"/>
              <a:gd name="T3" fmla="*/ 1157 h 1175"/>
              <a:gd name="T4" fmla="*/ 160 w 310"/>
              <a:gd name="T5" fmla="*/ 1124 h 1175"/>
              <a:gd name="T6" fmla="*/ 0 w 310"/>
              <a:gd name="T7" fmla="*/ 460 h 1175"/>
              <a:gd name="T8" fmla="*/ 74 w 310"/>
              <a:gd name="T9" fmla="*/ 0 h 1175"/>
              <a:gd name="T10" fmla="*/ 231 w 310"/>
              <a:gd name="T11" fmla="*/ 0 h 1175"/>
              <a:gd name="T12" fmla="*/ 148 w 310"/>
              <a:gd name="T13" fmla="*/ 460 h 1175"/>
              <a:gd name="T14" fmla="*/ 291 w 310"/>
              <a:gd name="T15" fmla="*/ 1056 h 1175"/>
              <a:gd name="T16" fmla="*/ 261 w 310"/>
              <a:gd name="T17" fmla="*/ 1156 h 1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1175">
                <a:moveTo>
                  <a:pt x="261" y="1156"/>
                </a:moveTo>
                <a:cubicBezTo>
                  <a:pt x="260" y="1156"/>
                  <a:pt x="260" y="1157"/>
                  <a:pt x="259" y="1157"/>
                </a:cubicBezTo>
                <a:cubicBezTo>
                  <a:pt x="223" y="1175"/>
                  <a:pt x="178" y="1160"/>
                  <a:pt x="160" y="1124"/>
                </a:cubicBezTo>
                <a:cubicBezTo>
                  <a:pt x="58" y="925"/>
                  <a:pt x="0" y="699"/>
                  <a:pt x="0" y="460"/>
                </a:cubicBezTo>
                <a:cubicBezTo>
                  <a:pt x="0" y="299"/>
                  <a:pt x="26" y="145"/>
                  <a:pt x="74" y="0"/>
                </a:cubicBezTo>
                <a:cubicBezTo>
                  <a:pt x="231" y="0"/>
                  <a:pt x="231" y="0"/>
                  <a:pt x="231" y="0"/>
                </a:cubicBezTo>
                <a:cubicBezTo>
                  <a:pt x="177" y="143"/>
                  <a:pt x="148" y="298"/>
                  <a:pt x="148" y="460"/>
                </a:cubicBezTo>
                <a:cubicBezTo>
                  <a:pt x="148" y="675"/>
                  <a:pt x="200" y="877"/>
                  <a:pt x="291" y="1056"/>
                </a:cubicBezTo>
                <a:cubicBezTo>
                  <a:pt x="310" y="1092"/>
                  <a:pt x="297" y="1137"/>
                  <a:pt x="261" y="11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4" name="Freeform 23">
            <a:extLst>
              <a:ext uri="{FF2B5EF4-FFF2-40B4-BE49-F238E27FC236}">
                <a16:creationId xmlns:a16="http://schemas.microsoft.com/office/drawing/2014/main" id="{CAC15DF2-17DA-0DFA-12C9-A2EFDD4716F6}"/>
              </a:ext>
            </a:extLst>
          </p:cNvPr>
          <p:cNvSpPr>
            <a:spLocks/>
          </p:cNvSpPr>
          <p:nvPr/>
        </p:nvSpPr>
        <p:spPr bwMode="auto">
          <a:xfrm>
            <a:off x="6795591" y="-25878"/>
            <a:ext cx="868045" cy="2086610"/>
          </a:xfrm>
          <a:custGeom>
            <a:avLst/>
            <a:gdLst>
              <a:gd name="T0" fmla="*/ 152 w 273"/>
              <a:gd name="T1" fmla="*/ 556 h 657"/>
              <a:gd name="T2" fmla="*/ 152 w 273"/>
              <a:gd name="T3" fmla="*/ 572 h 657"/>
              <a:gd name="T4" fmla="*/ 62 w 273"/>
              <a:gd name="T5" fmla="*/ 646 h 657"/>
              <a:gd name="T6" fmla="*/ 60 w 273"/>
              <a:gd name="T7" fmla="*/ 646 h 657"/>
              <a:gd name="T8" fmla="*/ 5 w 273"/>
              <a:gd name="T9" fmla="*/ 579 h 657"/>
              <a:gd name="T10" fmla="*/ 2 w 273"/>
              <a:gd name="T11" fmla="*/ 515 h 657"/>
              <a:gd name="T12" fmla="*/ 0 w 273"/>
              <a:gd name="T13" fmla="*/ 463 h 657"/>
              <a:gd name="T14" fmla="*/ 105 w 273"/>
              <a:gd name="T15" fmla="*/ 0 h 657"/>
              <a:gd name="T16" fmla="*/ 273 w 273"/>
              <a:gd name="T17" fmla="*/ 0 h 657"/>
              <a:gd name="T18" fmla="*/ 149 w 273"/>
              <a:gd name="T19" fmla="*/ 463 h 657"/>
              <a:gd name="T20" fmla="*/ 150 w 273"/>
              <a:gd name="T21" fmla="*/ 506 h 657"/>
              <a:gd name="T22" fmla="*/ 151 w 273"/>
              <a:gd name="T23" fmla="*/ 531 h 657"/>
              <a:gd name="T24" fmla="*/ 152 w 273"/>
              <a:gd name="T25" fmla="*/ 556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3" h="657">
                <a:moveTo>
                  <a:pt x="152" y="556"/>
                </a:moveTo>
                <a:cubicBezTo>
                  <a:pt x="152" y="561"/>
                  <a:pt x="152" y="567"/>
                  <a:pt x="152" y="572"/>
                </a:cubicBezTo>
                <a:cubicBezTo>
                  <a:pt x="153" y="620"/>
                  <a:pt x="109" y="657"/>
                  <a:pt x="62" y="646"/>
                </a:cubicBezTo>
                <a:cubicBezTo>
                  <a:pt x="61" y="646"/>
                  <a:pt x="61" y="646"/>
                  <a:pt x="60" y="646"/>
                </a:cubicBezTo>
                <a:cubicBezTo>
                  <a:pt x="30" y="638"/>
                  <a:pt x="8" y="610"/>
                  <a:pt x="5" y="579"/>
                </a:cubicBezTo>
                <a:cubicBezTo>
                  <a:pt x="4" y="559"/>
                  <a:pt x="3" y="537"/>
                  <a:pt x="2" y="515"/>
                </a:cubicBezTo>
                <a:cubicBezTo>
                  <a:pt x="1" y="498"/>
                  <a:pt x="0" y="481"/>
                  <a:pt x="0" y="463"/>
                </a:cubicBezTo>
                <a:cubicBezTo>
                  <a:pt x="0" y="297"/>
                  <a:pt x="38" y="140"/>
                  <a:pt x="105" y="0"/>
                </a:cubicBezTo>
                <a:cubicBezTo>
                  <a:pt x="273" y="0"/>
                  <a:pt x="273" y="0"/>
                  <a:pt x="273" y="0"/>
                </a:cubicBezTo>
                <a:cubicBezTo>
                  <a:pt x="194" y="136"/>
                  <a:pt x="149" y="294"/>
                  <a:pt x="149" y="463"/>
                </a:cubicBezTo>
                <a:cubicBezTo>
                  <a:pt x="149" y="477"/>
                  <a:pt x="149" y="492"/>
                  <a:pt x="150" y="506"/>
                </a:cubicBezTo>
                <a:cubicBezTo>
                  <a:pt x="151" y="515"/>
                  <a:pt x="151" y="523"/>
                  <a:pt x="151" y="531"/>
                </a:cubicBezTo>
                <a:cubicBezTo>
                  <a:pt x="151" y="540"/>
                  <a:pt x="152" y="548"/>
                  <a:pt x="152" y="5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5" name="Freeform 24">
            <a:extLst>
              <a:ext uri="{FF2B5EF4-FFF2-40B4-BE49-F238E27FC236}">
                <a16:creationId xmlns:a16="http://schemas.microsoft.com/office/drawing/2014/main" id="{75B1C238-E053-E4E0-F18D-442FACF3BB46}"/>
              </a:ext>
            </a:extLst>
          </p:cNvPr>
          <p:cNvSpPr>
            <a:spLocks/>
          </p:cNvSpPr>
          <p:nvPr/>
        </p:nvSpPr>
        <p:spPr bwMode="auto">
          <a:xfrm>
            <a:off x="7939861" y="-25878"/>
            <a:ext cx="1238885" cy="2778760"/>
          </a:xfrm>
          <a:custGeom>
            <a:avLst/>
            <a:gdLst>
              <a:gd name="T0" fmla="*/ 150 w 390"/>
              <a:gd name="T1" fmla="*/ 463 h 875"/>
              <a:gd name="T2" fmla="*/ 229 w 390"/>
              <a:gd name="T3" fmla="*/ 751 h 875"/>
              <a:gd name="T4" fmla="*/ 198 w 390"/>
              <a:gd name="T5" fmla="*/ 858 h 875"/>
              <a:gd name="T6" fmla="*/ 197 w 390"/>
              <a:gd name="T7" fmla="*/ 858 h 875"/>
              <a:gd name="T8" fmla="*/ 100 w 390"/>
              <a:gd name="T9" fmla="*/ 829 h 875"/>
              <a:gd name="T10" fmla="*/ 0 w 390"/>
              <a:gd name="T11" fmla="*/ 463 h 875"/>
              <a:gd name="T12" fmla="*/ 169 w 390"/>
              <a:gd name="T13" fmla="*/ 0 h 875"/>
              <a:gd name="T14" fmla="*/ 390 w 390"/>
              <a:gd name="T15" fmla="*/ 0 h 875"/>
              <a:gd name="T16" fmla="*/ 150 w 390"/>
              <a:gd name="T17" fmla="*/ 46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875">
                <a:moveTo>
                  <a:pt x="150" y="463"/>
                </a:moveTo>
                <a:cubicBezTo>
                  <a:pt x="150" y="568"/>
                  <a:pt x="179" y="667"/>
                  <a:pt x="229" y="751"/>
                </a:cubicBezTo>
                <a:cubicBezTo>
                  <a:pt x="251" y="789"/>
                  <a:pt x="238" y="838"/>
                  <a:pt x="198" y="858"/>
                </a:cubicBezTo>
                <a:cubicBezTo>
                  <a:pt x="198" y="858"/>
                  <a:pt x="198" y="858"/>
                  <a:pt x="197" y="858"/>
                </a:cubicBezTo>
                <a:cubicBezTo>
                  <a:pt x="162" y="875"/>
                  <a:pt x="120" y="862"/>
                  <a:pt x="100" y="829"/>
                </a:cubicBezTo>
                <a:cubicBezTo>
                  <a:pt x="36" y="722"/>
                  <a:pt x="0" y="597"/>
                  <a:pt x="0" y="463"/>
                </a:cubicBezTo>
                <a:cubicBezTo>
                  <a:pt x="0" y="287"/>
                  <a:pt x="63" y="125"/>
                  <a:pt x="169" y="0"/>
                </a:cubicBezTo>
                <a:cubicBezTo>
                  <a:pt x="390" y="0"/>
                  <a:pt x="390" y="0"/>
                  <a:pt x="390" y="0"/>
                </a:cubicBezTo>
                <a:cubicBezTo>
                  <a:pt x="245" y="103"/>
                  <a:pt x="150" y="272"/>
                  <a:pt x="150" y="463"/>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7" name="Freeform 22">
            <a:extLst>
              <a:ext uri="{FF2B5EF4-FFF2-40B4-BE49-F238E27FC236}">
                <a16:creationId xmlns:a16="http://schemas.microsoft.com/office/drawing/2014/main" id="{29236F58-26CB-5902-F1FB-6EB903A6C8AF}"/>
              </a:ext>
            </a:extLst>
          </p:cNvPr>
          <p:cNvSpPr>
            <a:spLocks/>
          </p:cNvSpPr>
          <p:nvPr/>
        </p:nvSpPr>
        <p:spPr bwMode="auto">
          <a:xfrm>
            <a:off x="10192704" y="3488529"/>
            <a:ext cx="1486535" cy="781050"/>
          </a:xfrm>
          <a:custGeom>
            <a:avLst/>
            <a:gdLst>
              <a:gd name="T0" fmla="*/ 344 w 468"/>
              <a:gd name="T1" fmla="*/ 16 h 246"/>
              <a:gd name="T2" fmla="*/ 88 w 468"/>
              <a:gd name="T3" fmla="*/ 93 h 246"/>
              <a:gd name="T4" fmla="*/ 37 w 468"/>
              <a:gd name="T5" fmla="*/ 215 h 246"/>
              <a:gd name="T6" fmla="*/ 41 w 468"/>
              <a:gd name="T7" fmla="*/ 219 h 246"/>
              <a:gd name="T8" fmla="*/ 105 w 468"/>
              <a:gd name="T9" fmla="*/ 243 h 246"/>
              <a:gd name="T10" fmla="*/ 412 w 468"/>
              <a:gd name="T11" fmla="*/ 151 h 246"/>
              <a:gd name="T12" fmla="*/ 438 w 468"/>
              <a:gd name="T13" fmla="*/ 36 h 246"/>
              <a:gd name="T14" fmla="*/ 437 w 468"/>
              <a:gd name="T15" fmla="*/ 35 h 246"/>
              <a:gd name="T16" fmla="*/ 344 w 468"/>
              <a:gd name="T17" fmla="*/ 1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8" h="246">
                <a:moveTo>
                  <a:pt x="344" y="16"/>
                </a:moveTo>
                <a:cubicBezTo>
                  <a:pt x="266" y="56"/>
                  <a:pt x="180" y="83"/>
                  <a:pt x="88" y="93"/>
                </a:cubicBezTo>
                <a:cubicBezTo>
                  <a:pt x="30" y="99"/>
                  <a:pt x="0" y="169"/>
                  <a:pt x="37" y="215"/>
                </a:cubicBezTo>
                <a:cubicBezTo>
                  <a:pt x="38" y="216"/>
                  <a:pt x="39" y="218"/>
                  <a:pt x="41" y="219"/>
                </a:cubicBezTo>
                <a:cubicBezTo>
                  <a:pt x="57" y="237"/>
                  <a:pt x="81" y="246"/>
                  <a:pt x="105" y="243"/>
                </a:cubicBezTo>
                <a:cubicBezTo>
                  <a:pt x="215" y="231"/>
                  <a:pt x="318" y="199"/>
                  <a:pt x="412" y="151"/>
                </a:cubicBezTo>
                <a:cubicBezTo>
                  <a:pt x="455" y="129"/>
                  <a:pt x="468" y="73"/>
                  <a:pt x="438" y="36"/>
                </a:cubicBezTo>
                <a:cubicBezTo>
                  <a:pt x="438" y="36"/>
                  <a:pt x="437" y="35"/>
                  <a:pt x="437" y="35"/>
                </a:cubicBezTo>
                <a:cubicBezTo>
                  <a:pt x="415" y="7"/>
                  <a:pt x="376" y="0"/>
                  <a:pt x="344" y="1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8" name="Freeform 21">
            <a:extLst>
              <a:ext uri="{FF2B5EF4-FFF2-40B4-BE49-F238E27FC236}">
                <a16:creationId xmlns:a16="http://schemas.microsoft.com/office/drawing/2014/main" id="{AA83F5A7-A65D-4A09-B032-D8706C5BCD2B}"/>
              </a:ext>
            </a:extLst>
          </p:cNvPr>
          <p:cNvSpPr>
            <a:spLocks/>
          </p:cNvSpPr>
          <p:nvPr/>
        </p:nvSpPr>
        <p:spPr bwMode="auto">
          <a:xfrm>
            <a:off x="8862040" y="4792792"/>
            <a:ext cx="1248410" cy="650875"/>
          </a:xfrm>
          <a:custGeom>
            <a:avLst/>
            <a:gdLst>
              <a:gd name="T0" fmla="*/ 14 w 393"/>
              <a:gd name="T1" fmla="*/ 44 h 205"/>
              <a:gd name="T2" fmla="*/ 4 w 393"/>
              <a:gd name="T3" fmla="*/ 75 h 205"/>
              <a:gd name="T4" fmla="*/ 57 w 393"/>
              <a:gd name="T5" fmla="*/ 152 h 205"/>
              <a:gd name="T6" fmla="*/ 309 w 393"/>
              <a:gd name="T7" fmla="*/ 202 h 205"/>
              <a:gd name="T8" fmla="*/ 391 w 393"/>
              <a:gd name="T9" fmla="*/ 137 h 205"/>
              <a:gd name="T10" fmla="*/ 391 w 393"/>
              <a:gd name="T11" fmla="*/ 131 h 205"/>
              <a:gd name="T12" fmla="*/ 322 w 393"/>
              <a:gd name="T13" fmla="*/ 53 h 205"/>
              <a:gd name="T14" fmla="*/ 101 w 393"/>
              <a:gd name="T15" fmla="*/ 10 h 205"/>
              <a:gd name="T16" fmla="*/ 14 w 393"/>
              <a:gd name="T17" fmla="*/ 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205">
                <a:moveTo>
                  <a:pt x="14" y="44"/>
                </a:moveTo>
                <a:cubicBezTo>
                  <a:pt x="8" y="55"/>
                  <a:pt x="5" y="65"/>
                  <a:pt x="4" y="75"/>
                </a:cubicBezTo>
                <a:cubicBezTo>
                  <a:pt x="0" y="110"/>
                  <a:pt x="23" y="142"/>
                  <a:pt x="57" y="152"/>
                </a:cubicBezTo>
                <a:cubicBezTo>
                  <a:pt x="138" y="177"/>
                  <a:pt x="222" y="194"/>
                  <a:pt x="309" y="202"/>
                </a:cubicBezTo>
                <a:cubicBezTo>
                  <a:pt x="349" y="205"/>
                  <a:pt x="386" y="177"/>
                  <a:pt x="391" y="137"/>
                </a:cubicBezTo>
                <a:cubicBezTo>
                  <a:pt x="391" y="135"/>
                  <a:pt x="391" y="133"/>
                  <a:pt x="391" y="131"/>
                </a:cubicBezTo>
                <a:cubicBezTo>
                  <a:pt x="393" y="91"/>
                  <a:pt x="363" y="57"/>
                  <a:pt x="322" y="53"/>
                </a:cubicBezTo>
                <a:cubicBezTo>
                  <a:pt x="246" y="46"/>
                  <a:pt x="172" y="31"/>
                  <a:pt x="101" y="10"/>
                </a:cubicBezTo>
                <a:cubicBezTo>
                  <a:pt x="67" y="0"/>
                  <a:pt x="31" y="13"/>
                  <a:pt x="14" y="44"/>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pic>
        <p:nvPicPr>
          <p:cNvPr id="7" name="Picture 48" descr="A black background with green and grey text&#10;&#10;Description automatically generated">
            <a:extLst>
              <a:ext uri="{FF2B5EF4-FFF2-40B4-BE49-F238E27FC236}">
                <a16:creationId xmlns:a16="http://schemas.microsoft.com/office/drawing/2014/main" id="{F819FC76-E428-DBA8-9BA4-EA9BA893E3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726" y="0"/>
            <a:ext cx="2112373" cy="1452256"/>
          </a:xfrm>
          <a:prstGeom prst="rect">
            <a:avLst/>
          </a:prstGeom>
        </p:spPr>
      </p:pic>
      <p:pic>
        <p:nvPicPr>
          <p:cNvPr id="1026" name="Picture 2" descr="Cority | EHS Software Provider | HSE Network">
            <a:extLst>
              <a:ext uri="{FF2B5EF4-FFF2-40B4-BE49-F238E27FC236}">
                <a16:creationId xmlns:a16="http://schemas.microsoft.com/office/drawing/2014/main" id="{234366D5-94F9-5803-91E7-106A13A422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5605" y="341419"/>
            <a:ext cx="1293249" cy="76941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242165" y="1693660"/>
            <a:ext cx="951213"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spcBef>
                <a:spcPts val="500"/>
              </a:spcBef>
            </a:pPr>
            <a:endParaRPr lang="fr-FR" sz="1100"/>
          </a:p>
        </p:txBody>
      </p:sp>
    </p:spTree>
    <p:extLst>
      <p:ext uri="{BB962C8B-B14F-4D97-AF65-F5344CB8AC3E}">
        <p14:creationId xmlns:p14="http://schemas.microsoft.com/office/powerpoint/2010/main" val="1779083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7816D-1311-660F-A24A-83184ED7E78E}"/>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2B2A8D10-2F8A-3400-9D58-3CB13D2D9E4C}"/>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10</a:t>
            </a:fld>
            <a:endParaRPr lang="fr-FR">
              <a:solidFill>
                <a:srgbClr val="1C1C1C"/>
              </a:solidFill>
              <a:latin typeface="Poppins" panose="00000500000000000000" pitchFamily="2" charset="0"/>
              <a:cs typeface="Poppins" panose="00000500000000000000" pitchFamily="2" charset="0"/>
            </a:endParaRPr>
          </a:p>
        </p:txBody>
      </p:sp>
      <p:sp>
        <p:nvSpPr>
          <p:cNvPr id="20" name="Rectangle 2">
            <a:extLst>
              <a:ext uri="{FF2B5EF4-FFF2-40B4-BE49-F238E27FC236}">
                <a16:creationId xmlns:a16="http://schemas.microsoft.com/office/drawing/2014/main" id="{B73CA192-0EE2-BDED-734C-A94B2BDEE239}"/>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4F1E8EA7-46D7-DCF4-2704-3B3B86C58D15}"/>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22" name="Title 2">
            <a:extLst>
              <a:ext uri="{FF2B5EF4-FFF2-40B4-BE49-F238E27FC236}">
                <a16:creationId xmlns:a16="http://schemas.microsoft.com/office/drawing/2014/main" id="{A8863FAA-CDF2-A7E7-309C-79B7C4B9F381}"/>
              </a:ext>
            </a:extLst>
          </p:cNvPr>
          <p:cNvSpPr txBox="1">
            <a:spLocks noGrp="1"/>
          </p:cNvSpPr>
          <p:nvPr>
            <p:ph type="title"/>
          </p:nvPr>
        </p:nvSpPr>
        <p:spPr>
          <a:xfrm>
            <a:off x="340644" y="257652"/>
            <a:ext cx="10158412"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latin typeface="Arial Black" panose="020B0604020202020204" pitchFamily="34" charset="0"/>
              </a:rPr>
              <a:t>PRINCIPALES OBLIGATIONS RSE EN FRANCE &amp; EUROPE</a:t>
            </a:r>
            <a:endParaRPr lang="fr-FR"/>
          </a:p>
        </p:txBody>
      </p:sp>
      <p:pic>
        <p:nvPicPr>
          <p:cNvPr id="43" name="Picture 1" descr="A black background with green and grey text&#10;&#10;Description automatically generated">
            <a:extLst>
              <a:ext uri="{FF2B5EF4-FFF2-40B4-BE49-F238E27FC236}">
                <a16:creationId xmlns:a16="http://schemas.microsoft.com/office/drawing/2014/main" id="{69BD1746-7DC1-66E1-2A9E-B7D698C56E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sp>
        <p:nvSpPr>
          <p:cNvPr id="6" name="TextBox 28">
            <a:extLst>
              <a:ext uri="{FF2B5EF4-FFF2-40B4-BE49-F238E27FC236}">
                <a16:creationId xmlns:a16="http://schemas.microsoft.com/office/drawing/2014/main" id="{7F64D2BF-BF95-D19D-6DF4-BCE9508BD675}"/>
              </a:ext>
            </a:extLst>
          </p:cNvPr>
          <p:cNvSpPr txBox="1"/>
          <p:nvPr/>
        </p:nvSpPr>
        <p:spPr>
          <a:xfrm>
            <a:off x="0" y="6557122"/>
            <a:ext cx="12192000" cy="246221"/>
          </a:xfrm>
          <a:prstGeom prst="rect">
            <a:avLst/>
          </a:prstGeom>
          <a:noFill/>
        </p:spPr>
        <p:txBody>
          <a:bodyPr wrap="square" rtlCol="0">
            <a:spAutoFit/>
          </a:bodyPr>
          <a:lstStyle/>
          <a:p>
            <a:pPr algn="ctr"/>
            <a:r>
              <a:rPr lang="fr-FR" sz="1000">
                <a:solidFill>
                  <a:schemeClr val="bg2">
                    <a:lumMod val="50000"/>
                  </a:schemeClr>
                </a:solidFill>
              </a:rPr>
              <a:t>Source: Portail RSE, Fiches Règlementaires, </a:t>
            </a:r>
            <a:r>
              <a:rPr lang="fr-FR" sz="1000">
                <a:hlinkClick r:id="rId4"/>
              </a:rPr>
              <a:t>Fiches réglementaires — Portail RSE</a:t>
            </a:r>
            <a:endParaRPr lang="fr-FR" sz="1000">
              <a:solidFill>
                <a:schemeClr val="bg2">
                  <a:lumMod val="50000"/>
                </a:schemeClr>
              </a:solidFill>
            </a:endParaRPr>
          </a:p>
        </p:txBody>
      </p:sp>
      <p:sp>
        <p:nvSpPr>
          <p:cNvPr id="7" name="Rectangle : coins arrondis 6">
            <a:extLst>
              <a:ext uri="{FF2B5EF4-FFF2-40B4-BE49-F238E27FC236}">
                <a16:creationId xmlns:a16="http://schemas.microsoft.com/office/drawing/2014/main" id="{5CAE9A4F-2C16-1FDD-1C91-A51983CA7DF0}"/>
              </a:ext>
            </a:extLst>
          </p:cNvPr>
          <p:cNvSpPr/>
          <p:nvPr/>
        </p:nvSpPr>
        <p:spPr>
          <a:xfrm>
            <a:off x="4005801" y="1604808"/>
            <a:ext cx="2336160" cy="4929077"/>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t" anchorCtr="0" forceAA="0" compatLnSpc="1">
            <a:prstTxWarp prst="textNoShape">
              <a:avLst/>
            </a:prstTxWarp>
            <a:noAutofit/>
          </a:bodyPr>
          <a:lstStyle/>
          <a:p>
            <a:pPr algn="just">
              <a:buNone/>
            </a:pPr>
            <a:endParaRPr lang="fr-FR" sz="1100">
              <a:latin typeface="Arial" panose="020B0604020202020204" pitchFamily="34" charset="0"/>
              <a:cs typeface="Arial" panose="020B0604020202020204" pitchFamily="34" charset="0"/>
            </a:endParaRPr>
          </a:p>
          <a:p>
            <a:pPr algn="just">
              <a:spcBef>
                <a:spcPts val="600"/>
              </a:spcBef>
              <a:spcAft>
                <a:spcPts val="600"/>
              </a:spcAft>
              <a:buNone/>
            </a:pPr>
            <a:r>
              <a:rPr lang="fr-FR" sz="1100">
                <a:latin typeface="Arial" panose="020B0604020202020204" pitchFamily="34" charset="0"/>
                <a:cs typeface="Arial" panose="020B0604020202020204" pitchFamily="34" charset="0"/>
              </a:rPr>
              <a:t>Le </a:t>
            </a:r>
            <a:r>
              <a:rPr lang="fr-FR" sz="1100" b="1">
                <a:latin typeface="Arial" panose="020B0604020202020204" pitchFamily="34" charset="0"/>
                <a:cs typeface="Arial" panose="020B0604020202020204" pitchFamily="34" charset="0"/>
              </a:rPr>
              <a:t>Bilan des Émissions de Gaz à Effet de Serre (BEGES)</a:t>
            </a:r>
            <a:r>
              <a:rPr lang="fr-FR" sz="1100">
                <a:latin typeface="Arial" panose="020B0604020202020204" pitchFamily="34" charset="0"/>
                <a:cs typeface="Arial" panose="020B0604020202020204" pitchFamily="34" charset="0"/>
              </a:rPr>
              <a:t> est un outil de reporting environnemental obligatoire pour les grandes entreprises, destiné à mesurer les </a:t>
            </a:r>
            <a:r>
              <a:rPr lang="fr-FR" sz="1100" b="1">
                <a:latin typeface="Arial" panose="020B0604020202020204" pitchFamily="34" charset="0"/>
                <a:cs typeface="Arial" panose="020B0604020202020204" pitchFamily="34" charset="0"/>
              </a:rPr>
              <a:t>émissions directes et indirectes </a:t>
            </a:r>
            <a:r>
              <a:rPr lang="fr-FR" sz="1100">
                <a:latin typeface="Arial" panose="020B0604020202020204" pitchFamily="34" charset="0"/>
                <a:cs typeface="Arial" panose="020B0604020202020204" pitchFamily="34" charset="0"/>
              </a:rPr>
              <a:t>et à définir un </a:t>
            </a:r>
            <a:r>
              <a:rPr lang="fr-FR" sz="1100" b="1">
                <a:latin typeface="Arial" panose="020B0604020202020204" pitchFamily="34" charset="0"/>
                <a:cs typeface="Arial" panose="020B0604020202020204" pitchFamily="34" charset="0"/>
              </a:rPr>
              <a:t>plan de réduction</a:t>
            </a:r>
            <a:r>
              <a:rPr lang="fr-FR" sz="1100">
                <a:latin typeface="Arial" panose="020B0604020202020204" pitchFamily="34" charset="0"/>
                <a:cs typeface="Arial" panose="020B0604020202020204" pitchFamily="34" charset="0"/>
              </a:rPr>
              <a:t> à moyen terme.</a:t>
            </a:r>
          </a:p>
          <a:p>
            <a:pPr marL="171450" indent="-171450" algn="just">
              <a:spcAft>
                <a:spcPts val="600"/>
              </a:spcAft>
              <a:buFont typeface="Arial" panose="020B0604020202020204" pitchFamily="34" charset="0"/>
              <a:buChar char="•"/>
            </a:pPr>
            <a:r>
              <a:rPr lang="fr-FR" sz="1100" b="1">
                <a:latin typeface="Arial" panose="020B0604020202020204" pitchFamily="34" charset="0"/>
                <a:cs typeface="Arial" panose="020B0604020202020204" pitchFamily="34" charset="0"/>
              </a:rPr>
              <a:t>Sociétés concernées</a:t>
            </a:r>
            <a:r>
              <a:rPr lang="fr-FR" sz="1100">
                <a:latin typeface="Arial" panose="020B0604020202020204" pitchFamily="34" charset="0"/>
                <a:cs typeface="Arial" panose="020B0604020202020204" pitchFamily="34" charset="0"/>
              </a:rPr>
              <a:t> : &gt;500 ETP en métropole (ou &gt;250 en outre-mer)</a:t>
            </a:r>
          </a:p>
          <a:p>
            <a:pPr marL="171450" indent="-171450" algn="just">
              <a:spcAft>
                <a:spcPts val="600"/>
              </a:spcAft>
              <a:buFont typeface="Arial" panose="020B0604020202020204" pitchFamily="34" charset="0"/>
              <a:buChar char="•"/>
            </a:pPr>
            <a:r>
              <a:rPr lang="fr-FR" sz="1100" b="1">
                <a:latin typeface="Arial" panose="020B0604020202020204" pitchFamily="34" charset="0"/>
                <a:cs typeface="Arial" panose="020B0604020202020204" pitchFamily="34" charset="0"/>
              </a:rPr>
              <a:t>Fréquence</a:t>
            </a:r>
            <a:r>
              <a:rPr lang="fr-FR" sz="1100">
                <a:latin typeface="Arial" panose="020B0604020202020204" pitchFamily="34" charset="0"/>
                <a:cs typeface="Arial" panose="020B0604020202020204" pitchFamily="34" charset="0"/>
              </a:rPr>
              <a:t> : tous les </a:t>
            </a:r>
            <a:r>
              <a:rPr lang="fr-FR" sz="1100" b="1">
                <a:latin typeface="Arial" panose="020B0604020202020204" pitchFamily="34" charset="0"/>
                <a:cs typeface="Arial" panose="020B0604020202020204" pitchFamily="34" charset="0"/>
              </a:rPr>
              <a:t>4 ans</a:t>
            </a:r>
            <a:r>
              <a:rPr lang="fr-FR" sz="1100">
                <a:latin typeface="Arial" panose="020B0604020202020204" pitchFamily="34" charset="0"/>
                <a:cs typeface="Arial" panose="020B0604020202020204" pitchFamily="34" charset="0"/>
              </a:rPr>
              <a:t> pour les entreprises privées</a:t>
            </a:r>
          </a:p>
          <a:p>
            <a:pPr marL="171450" indent="-171450" algn="just">
              <a:spcAft>
                <a:spcPts val="600"/>
              </a:spcAft>
              <a:buFont typeface="Arial" panose="020B0604020202020204" pitchFamily="34" charset="0"/>
              <a:buChar char="•"/>
            </a:pPr>
            <a:r>
              <a:rPr lang="fr-FR" sz="1100" b="1">
                <a:latin typeface="Arial" panose="020B0604020202020204" pitchFamily="34" charset="0"/>
                <a:cs typeface="Arial" panose="020B0604020202020204" pitchFamily="34" charset="0"/>
              </a:rPr>
              <a:t>Destinataires</a:t>
            </a:r>
            <a:r>
              <a:rPr lang="fr-FR" sz="1100">
                <a:latin typeface="Arial" panose="020B0604020202020204" pitchFamily="34" charset="0"/>
                <a:cs typeface="Arial" panose="020B0604020202020204" pitchFamily="34" charset="0"/>
              </a:rPr>
              <a:t> : grand public, ADEME, Ministère de la Transition écologique</a:t>
            </a:r>
          </a:p>
          <a:p>
            <a:pPr marL="171450" indent="-171450" algn="just">
              <a:buFont typeface="Arial" panose="020B0604020202020204" pitchFamily="34" charset="0"/>
              <a:buChar char="•"/>
            </a:pPr>
            <a:r>
              <a:rPr lang="fr-FR" sz="1100" b="1">
                <a:latin typeface="Arial" panose="020B0604020202020204" pitchFamily="34" charset="0"/>
                <a:cs typeface="Arial" panose="020B0604020202020204" pitchFamily="34" charset="0"/>
              </a:rPr>
              <a:t>Sanctions</a:t>
            </a:r>
            <a:r>
              <a:rPr lang="fr-FR" sz="1100">
                <a:latin typeface="Arial" panose="020B0604020202020204" pitchFamily="34" charset="0"/>
                <a:cs typeface="Arial" panose="020B0604020202020204" pitchFamily="34" charset="0"/>
              </a:rPr>
              <a:t> : jusqu’à </a:t>
            </a:r>
            <a:r>
              <a:rPr lang="fr-FR" sz="1100" b="1">
                <a:latin typeface="Arial" panose="020B0604020202020204" pitchFamily="34" charset="0"/>
                <a:cs typeface="Arial" panose="020B0604020202020204" pitchFamily="34" charset="0"/>
              </a:rPr>
              <a:t>100 000 € d’amende</a:t>
            </a:r>
            <a:r>
              <a:rPr lang="fr-FR" sz="1100">
                <a:latin typeface="Arial" panose="020B0604020202020204" pitchFamily="34" charset="0"/>
                <a:cs typeface="Arial" panose="020B0604020202020204" pitchFamily="34" charset="0"/>
              </a:rPr>
              <a:t> en cas de récidive</a:t>
            </a:r>
          </a:p>
          <a:p>
            <a:pPr marL="0" marR="0" lvl="0" indent="0" algn="just" defTabSz="914217" eaLnBrk="1" fontAlgn="auto" latinLnBrk="0" hangingPunct="1">
              <a:lnSpc>
                <a:spcPct val="100000"/>
              </a:lnSpc>
              <a:spcBef>
                <a:spcPts val="0"/>
              </a:spcBef>
              <a:spcAft>
                <a:spcPts val="0"/>
              </a:spcAft>
              <a:buClrTx/>
              <a:buSzTx/>
              <a:buFontTx/>
              <a:buNone/>
              <a:tabLst/>
              <a:defRPr/>
            </a:pPr>
            <a:endParaRPr kumimoji="0" lang="fr-FR" sz="1100" b="1" i="0" u="none" strike="noStrike" kern="0" cap="none" spc="0" normalizeH="0" baseline="0" noProof="0">
              <a:ln>
                <a:noFill/>
              </a:ln>
              <a:solidFill>
                <a:srgbClr val="FFFFFF"/>
              </a:solidFill>
              <a:effectLst/>
              <a:uLnTx/>
              <a:uFillTx/>
              <a:latin typeface="Arial" panose="020B0604020202020204" pitchFamily="34" charset="0"/>
              <a:ea typeface="Malgun Gothic" panose="020B0503020000020004" pitchFamily="34" charset="-127"/>
              <a:cs typeface="Arial" panose="020B0604020202020204" pitchFamily="34" charset="0"/>
            </a:endParaRPr>
          </a:p>
        </p:txBody>
      </p:sp>
      <p:sp>
        <p:nvSpPr>
          <p:cNvPr id="10" name="Rectangle : coins arrondis 9">
            <a:extLst>
              <a:ext uri="{FF2B5EF4-FFF2-40B4-BE49-F238E27FC236}">
                <a16:creationId xmlns:a16="http://schemas.microsoft.com/office/drawing/2014/main" id="{F4E5BC3A-6A2E-8E14-1C76-E08CA28049C7}"/>
              </a:ext>
            </a:extLst>
          </p:cNvPr>
          <p:cNvSpPr/>
          <p:nvPr/>
        </p:nvSpPr>
        <p:spPr>
          <a:xfrm>
            <a:off x="6708571" y="1579426"/>
            <a:ext cx="2336160" cy="4929077"/>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t" anchorCtr="0" forceAA="0" compatLnSpc="1">
            <a:prstTxWarp prst="textNoShape">
              <a:avLst/>
            </a:prstTxWarp>
            <a:noAutofit/>
          </a:bodyPr>
          <a:lstStyle/>
          <a:p>
            <a:pPr marL="0" algn="just" rtl="0" eaLnBrk="1" fontAlgn="ctr" latinLnBrk="0" hangingPunct="1">
              <a:spcAft>
                <a:spcPts val="600"/>
              </a:spcAft>
              <a:buNone/>
            </a:pPr>
            <a:endParaRPr lang="fr-FR" sz="1100" b="0" i="0" u="none" strike="noStrike" kern="1200">
              <a:solidFill>
                <a:srgbClr val="000000"/>
              </a:solidFill>
              <a:effectLst/>
              <a:latin typeface="Arial" panose="020B0604020202020204" pitchFamily="34" charset="0"/>
              <a:cs typeface="Arial" panose="020B0604020202020204" pitchFamily="34" charset="0"/>
            </a:endParaRPr>
          </a:p>
          <a:p>
            <a:pPr marL="0" algn="just" rtl="0" eaLnBrk="1" fontAlgn="ctr" latinLnBrk="0" hangingPunct="1">
              <a:spcAft>
                <a:spcPts val="600"/>
              </a:spcAft>
              <a:buNone/>
            </a:pPr>
            <a:r>
              <a:rPr lang="fr-FR" sz="1100" b="0" i="0" u="none" strike="noStrike" kern="1200">
                <a:solidFill>
                  <a:srgbClr val="000000"/>
                </a:solidFill>
                <a:effectLst/>
                <a:latin typeface="Arial" panose="020B0604020202020204" pitchFamily="34" charset="0"/>
                <a:cs typeface="Arial" panose="020B0604020202020204" pitchFamily="34" charset="0"/>
              </a:rPr>
              <a:t>Obligation annuelle pour les entreprises de </a:t>
            </a:r>
            <a:r>
              <a:rPr lang="fr-FR" sz="1100" b="1" i="0" u="none" strike="noStrike" kern="1200">
                <a:solidFill>
                  <a:srgbClr val="000000"/>
                </a:solidFill>
                <a:effectLst/>
                <a:latin typeface="Arial" panose="020B0604020202020204" pitchFamily="34" charset="0"/>
                <a:cs typeface="Arial" panose="020B0604020202020204" pitchFamily="34" charset="0"/>
              </a:rPr>
              <a:t>plus de 50 salariés</a:t>
            </a:r>
            <a:r>
              <a:rPr lang="fr-FR" sz="1100" b="0" i="0" u="none" strike="noStrike" kern="1200">
                <a:solidFill>
                  <a:srgbClr val="000000"/>
                </a:solidFill>
                <a:effectLst/>
                <a:latin typeface="Arial" panose="020B0604020202020204" pitchFamily="34" charset="0"/>
                <a:cs typeface="Arial" panose="020B0604020202020204" pitchFamily="34" charset="0"/>
              </a:rPr>
              <a:t> de mesurer et publier les </a:t>
            </a:r>
            <a:r>
              <a:rPr lang="fr-FR" sz="1100" b="1" i="0" u="none" strike="noStrike" kern="1200">
                <a:solidFill>
                  <a:srgbClr val="000000"/>
                </a:solidFill>
                <a:effectLst/>
                <a:latin typeface="Arial" panose="020B0604020202020204" pitchFamily="34" charset="0"/>
                <a:cs typeface="Arial" panose="020B0604020202020204" pitchFamily="34" charset="0"/>
              </a:rPr>
              <a:t>écarts de rémunération femmes/hommes</a:t>
            </a:r>
            <a:r>
              <a:rPr lang="fr-FR" sz="1100" b="0" i="0" u="none" strike="noStrike" kern="1200">
                <a:solidFill>
                  <a:srgbClr val="000000"/>
                </a:solidFill>
                <a:effectLst/>
                <a:latin typeface="Arial" panose="020B0604020202020204" pitchFamily="34" charset="0"/>
                <a:cs typeface="Arial" panose="020B0604020202020204" pitchFamily="34" charset="0"/>
              </a:rPr>
              <a:t>, via un </a:t>
            </a:r>
            <a:r>
              <a:rPr lang="fr-FR" sz="1100" b="1" i="0" u="none" strike="noStrike" kern="1200">
                <a:solidFill>
                  <a:srgbClr val="000000"/>
                </a:solidFill>
                <a:effectLst/>
                <a:latin typeface="Arial" panose="020B0604020202020204" pitchFamily="34" charset="0"/>
                <a:cs typeface="Arial" panose="020B0604020202020204" pitchFamily="34" charset="0"/>
              </a:rPr>
              <a:t>index sur 100 points</a:t>
            </a:r>
            <a:r>
              <a:rPr lang="fr-FR" sz="1100" b="0" i="0" u="none" strike="noStrike" kern="1200">
                <a:solidFill>
                  <a:srgbClr val="000000"/>
                </a:solidFill>
                <a:effectLst/>
                <a:latin typeface="Arial" panose="020B0604020202020204" pitchFamily="34" charset="0"/>
                <a:cs typeface="Arial" panose="020B0604020202020204" pitchFamily="34" charset="0"/>
              </a:rPr>
              <a:t>. Ce dispositif vise à renforcer l’égalité salariale et impose des mesures correctrices en cas de scores faibles.</a:t>
            </a:r>
            <a:endParaRPr lang="fr-FR" sz="1800" b="0" i="0" u="none" strike="noStrike">
              <a:effectLst/>
              <a:latin typeface="Arial" panose="020B0604020202020204" pitchFamily="34" charset="0"/>
              <a:cs typeface="Arial" panose="020B0604020202020204" pitchFamily="34" charset="0"/>
            </a:endParaRPr>
          </a:p>
          <a:p>
            <a:pPr marL="173736" indent="-173736" algn="just" rtl="0" eaLnBrk="1" fontAlgn="ctr" latinLnBrk="0" hangingPunct="1">
              <a:spcAft>
                <a:spcPts val="600"/>
              </a:spcAft>
              <a:buFont typeface="Arial" panose="020B0604020202020204" pitchFamily="34" charset="0"/>
              <a:buChar char="•"/>
            </a:pPr>
            <a:r>
              <a:rPr lang="fr-FR" sz="1100" b="1" i="0" u="none" strike="noStrike" kern="1200">
                <a:solidFill>
                  <a:srgbClr val="000000"/>
                </a:solidFill>
                <a:effectLst/>
                <a:latin typeface="Arial" panose="020B0604020202020204" pitchFamily="34" charset="0"/>
                <a:cs typeface="Arial" panose="020B0604020202020204" pitchFamily="34" charset="0"/>
              </a:rPr>
              <a:t>Fréquence</a:t>
            </a:r>
            <a:r>
              <a:rPr lang="fr-FR" sz="1100" b="0" i="0" u="none" strike="noStrike" kern="1200">
                <a:solidFill>
                  <a:srgbClr val="000000"/>
                </a:solidFill>
                <a:effectLst/>
                <a:latin typeface="Arial" panose="020B0604020202020204" pitchFamily="34" charset="0"/>
                <a:cs typeface="Arial" panose="020B0604020202020204" pitchFamily="34" charset="0"/>
              </a:rPr>
              <a:t> : publication chaque année au plus tard le </a:t>
            </a:r>
            <a:r>
              <a:rPr lang="fr-FR" sz="1100" b="1" i="0" u="none" strike="noStrike" kern="1200">
                <a:solidFill>
                  <a:srgbClr val="000000"/>
                </a:solidFill>
                <a:effectLst/>
                <a:latin typeface="Arial" panose="020B0604020202020204" pitchFamily="34" charset="0"/>
                <a:cs typeface="Arial" panose="020B0604020202020204" pitchFamily="34" charset="0"/>
              </a:rPr>
              <a:t>1er mars</a:t>
            </a:r>
            <a:endParaRPr lang="fr-FR" sz="1800" b="0" i="0" u="none" strike="noStrike">
              <a:effectLst/>
              <a:latin typeface="Arial" panose="020B0604020202020204" pitchFamily="34" charset="0"/>
              <a:cs typeface="Arial" panose="020B0604020202020204" pitchFamily="34" charset="0"/>
            </a:endParaRPr>
          </a:p>
          <a:p>
            <a:pPr marL="173736" indent="-173736" algn="just" rtl="0" eaLnBrk="1" fontAlgn="ctr" latinLnBrk="0" hangingPunct="1">
              <a:spcAft>
                <a:spcPts val="600"/>
              </a:spcAft>
              <a:buFont typeface="Arial" panose="020B0604020202020204" pitchFamily="34" charset="0"/>
              <a:buChar char="•"/>
            </a:pPr>
            <a:r>
              <a:rPr lang="fr-FR" sz="1100" b="1" i="0" u="none" strike="noStrike" kern="1200">
                <a:solidFill>
                  <a:srgbClr val="000000"/>
                </a:solidFill>
                <a:effectLst/>
                <a:latin typeface="Arial" panose="020B0604020202020204" pitchFamily="34" charset="0"/>
                <a:cs typeface="Arial" panose="020B0604020202020204" pitchFamily="34" charset="0"/>
              </a:rPr>
              <a:t>Destinataires</a:t>
            </a:r>
            <a:r>
              <a:rPr lang="fr-FR" sz="1100" b="0" i="0" u="none" strike="noStrike" kern="1200">
                <a:solidFill>
                  <a:srgbClr val="000000"/>
                </a:solidFill>
                <a:effectLst/>
                <a:latin typeface="Arial" panose="020B0604020202020204" pitchFamily="34" charset="0"/>
                <a:cs typeface="Arial" panose="020B0604020202020204" pitchFamily="34" charset="0"/>
              </a:rPr>
              <a:t> : salariés, CSE, inspection du travail, public via la plateforme </a:t>
            </a:r>
            <a:r>
              <a:rPr lang="fr-FR" sz="1100" b="0" i="0" u="none" strike="noStrike" kern="1200" err="1">
                <a:solidFill>
                  <a:srgbClr val="000000"/>
                </a:solidFill>
                <a:effectLst/>
                <a:latin typeface="Arial" panose="020B0604020202020204" pitchFamily="34" charset="0"/>
                <a:cs typeface="Arial" panose="020B0604020202020204" pitchFamily="34" charset="0"/>
              </a:rPr>
              <a:t>Egapro</a:t>
            </a:r>
            <a:endParaRPr lang="fr-FR" sz="1800" b="0" i="0" u="none" strike="noStrike">
              <a:effectLst/>
              <a:latin typeface="Arial" panose="020B0604020202020204" pitchFamily="34" charset="0"/>
              <a:cs typeface="Arial" panose="020B0604020202020204" pitchFamily="34" charset="0"/>
            </a:endParaRPr>
          </a:p>
          <a:p>
            <a:pPr marL="173736" indent="-173736" algn="just" rtl="0" eaLnBrk="1" fontAlgn="ctr" latinLnBrk="0" hangingPunct="1">
              <a:spcAft>
                <a:spcPts val="600"/>
              </a:spcAft>
              <a:buFont typeface="Arial" panose="020B0604020202020204" pitchFamily="34" charset="0"/>
              <a:buChar char="•"/>
            </a:pPr>
            <a:r>
              <a:rPr lang="fr-FR" sz="1100" b="1" i="0" u="none" strike="noStrike" kern="1200">
                <a:solidFill>
                  <a:srgbClr val="000000"/>
                </a:solidFill>
                <a:effectLst/>
                <a:latin typeface="Arial" panose="020B0604020202020204" pitchFamily="34" charset="0"/>
                <a:cs typeface="Arial" panose="020B0604020202020204" pitchFamily="34" charset="0"/>
              </a:rPr>
              <a:t>Sanctions</a:t>
            </a:r>
            <a:r>
              <a:rPr lang="fr-FR" sz="1100" b="0" i="0" u="none" strike="noStrike" kern="1200">
                <a:solidFill>
                  <a:srgbClr val="000000"/>
                </a:solidFill>
                <a:effectLst/>
                <a:latin typeface="Arial" panose="020B0604020202020204" pitchFamily="34" charset="0"/>
                <a:cs typeface="Arial" panose="020B0604020202020204" pitchFamily="34" charset="0"/>
              </a:rPr>
              <a:t> : pénalité financière pouvant aller jusqu’à </a:t>
            </a:r>
            <a:r>
              <a:rPr lang="fr-FR" sz="1100" b="1" i="0" u="none" strike="noStrike" kern="1200">
                <a:solidFill>
                  <a:srgbClr val="000000"/>
                </a:solidFill>
                <a:effectLst/>
                <a:latin typeface="Arial" panose="020B0604020202020204" pitchFamily="34" charset="0"/>
                <a:cs typeface="Arial" panose="020B0604020202020204" pitchFamily="34" charset="0"/>
              </a:rPr>
              <a:t>1 % de la masse salariale</a:t>
            </a:r>
            <a:r>
              <a:rPr lang="fr-FR" sz="1100" b="0" i="0" u="none" strike="noStrike" kern="1200">
                <a:solidFill>
                  <a:srgbClr val="000000"/>
                </a:solidFill>
                <a:effectLst/>
                <a:latin typeface="Arial" panose="020B0604020202020204" pitchFamily="34" charset="0"/>
                <a:cs typeface="Arial" panose="020B0604020202020204" pitchFamily="34" charset="0"/>
              </a:rPr>
              <a:t> si l’index est absent ou insuffisant</a:t>
            </a:r>
            <a:endParaRPr lang="fr-FR" sz="1800" b="0" i="0" u="none" strike="noStrike">
              <a:effectLst/>
              <a:latin typeface="Arial" panose="020B0604020202020204" pitchFamily="34" charset="0"/>
              <a:cs typeface="Arial" panose="020B0604020202020204" pitchFamily="34" charset="0"/>
            </a:endParaRPr>
          </a:p>
          <a:p>
            <a:pPr marL="0" marR="0" lvl="0" indent="0" algn="just" defTabSz="914217" eaLnBrk="1" fontAlgn="auto" latinLnBrk="0" hangingPunct="1">
              <a:lnSpc>
                <a:spcPct val="100000"/>
              </a:lnSpc>
              <a:spcBef>
                <a:spcPts val="0"/>
              </a:spcBef>
              <a:spcAft>
                <a:spcPts val="0"/>
              </a:spcAft>
              <a:buClrTx/>
              <a:buSzTx/>
              <a:buFontTx/>
              <a:buNone/>
              <a:tabLst/>
              <a:defRPr/>
            </a:pPr>
            <a:endParaRPr kumimoji="0" lang="fr-FR" sz="1100" b="1" i="0" u="none" strike="noStrike" kern="0" cap="none" spc="0" normalizeH="0" baseline="0" noProof="0">
              <a:ln>
                <a:noFill/>
              </a:ln>
              <a:solidFill>
                <a:srgbClr val="FFFFFF"/>
              </a:solidFill>
              <a:effectLst/>
              <a:uLnTx/>
              <a:uFillTx/>
              <a:latin typeface="Arial" panose="020B0604020202020204" pitchFamily="34" charset="0"/>
              <a:ea typeface="Malgun Gothic" panose="020B0503020000020004" pitchFamily="34" charset="-127"/>
              <a:cs typeface="Arial" panose="020B0604020202020204" pitchFamily="34" charset="0"/>
            </a:endParaRPr>
          </a:p>
        </p:txBody>
      </p:sp>
      <p:sp>
        <p:nvSpPr>
          <p:cNvPr id="11" name="Rectangle : coins arrondis 10">
            <a:extLst>
              <a:ext uri="{FF2B5EF4-FFF2-40B4-BE49-F238E27FC236}">
                <a16:creationId xmlns:a16="http://schemas.microsoft.com/office/drawing/2014/main" id="{749D3B6E-9ACF-2150-D254-A8DFC04660F1}"/>
              </a:ext>
            </a:extLst>
          </p:cNvPr>
          <p:cNvSpPr/>
          <p:nvPr/>
        </p:nvSpPr>
        <p:spPr>
          <a:xfrm>
            <a:off x="9411341" y="1579426"/>
            <a:ext cx="2336160" cy="4929077"/>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t" anchorCtr="0" forceAA="0" compatLnSpc="1">
            <a:prstTxWarp prst="textNoShape">
              <a:avLst/>
            </a:prstTxWarp>
            <a:noAutofit/>
          </a:bodyPr>
          <a:lstStyle/>
          <a:p>
            <a:pPr marL="0" algn="just" rtl="0" eaLnBrk="1" fontAlgn="ctr" latinLnBrk="0" hangingPunct="1">
              <a:spcAft>
                <a:spcPts val="600"/>
              </a:spcAft>
              <a:buNone/>
            </a:pPr>
            <a:endParaRPr lang="fr-FR" sz="1100" b="0" i="0" u="none" strike="noStrike" kern="1200">
              <a:solidFill>
                <a:srgbClr val="000000"/>
              </a:solidFill>
              <a:effectLst/>
              <a:latin typeface="Arial" panose="020B0604020202020204" pitchFamily="34" charset="0"/>
              <a:cs typeface="Arial" panose="020B0604020202020204" pitchFamily="34" charset="0"/>
            </a:endParaRPr>
          </a:p>
          <a:p>
            <a:pPr marL="0" algn="just" rtl="0" eaLnBrk="1" fontAlgn="ctr" latinLnBrk="0" hangingPunct="1">
              <a:spcAft>
                <a:spcPts val="600"/>
              </a:spcAft>
              <a:buNone/>
            </a:pPr>
            <a:r>
              <a:rPr lang="fr-FR" sz="1100" b="0" i="0" u="none" strike="noStrike" kern="1200">
                <a:solidFill>
                  <a:srgbClr val="000000"/>
                </a:solidFill>
                <a:effectLst/>
                <a:latin typeface="Arial" panose="020B0604020202020204" pitchFamily="34" charset="0"/>
                <a:cs typeface="Arial" panose="020B0604020202020204" pitchFamily="34" charset="0"/>
              </a:rPr>
              <a:t>Toutes les entreprises doivent mettre en place un </a:t>
            </a:r>
            <a:r>
              <a:rPr lang="fr-FR" sz="1100" b="1" i="0" u="none" strike="noStrike" kern="1200">
                <a:solidFill>
                  <a:srgbClr val="000000"/>
                </a:solidFill>
                <a:effectLst/>
                <a:latin typeface="Arial" panose="020B0604020202020204" pitchFamily="34" charset="0"/>
                <a:cs typeface="Arial" panose="020B0604020202020204" pitchFamily="34" charset="0"/>
              </a:rPr>
              <a:t>canal de signalement sécurisé</a:t>
            </a:r>
            <a:r>
              <a:rPr lang="fr-FR" sz="1100" b="0" i="0" u="none" strike="noStrike" kern="1200">
                <a:solidFill>
                  <a:srgbClr val="000000"/>
                </a:solidFill>
                <a:effectLst/>
                <a:latin typeface="Arial" panose="020B0604020202020204" pitchFamily="34" charset="0"/>
                <a:cs typeface="Arial" panose="020B0604020202020204" pitchFamily="34" charset="0"/>
              </a:rPr>
              <a:t>, permettant aux </a:t>
            </a:r>
            <a:r>
              <a:rPr lang="fr-FR" sz="1100" b="1" i="0" u="none" strike="noStrike" kern="1200">
                <a:solidFill>
                  <a:srgbClr val="000000"/>
                </a:solidFill>
                <a:effectLst/>
                <a:latin typeface="Arial" panose="020B0604020202020204" pitchFamily="34" charset="0"/>
                <a:cs typeface="Arial" panose="020B0604020202020204" pitchFamily="34" charset="0"/>
              </a:rPr>
              <a:t>lanceurs d’alerte</a:t>
            </a:r>
            <a:r>
              <a:rPr lang="fr-FR" sz="1100" b="0" i="0" u="none" strike="noStrike" kern="1200">
                <a:solidFill>
                  <a:srgbClr val="000000"/>
                </a:solidFill>
                <a:effectLst/>
                <a:latin typeface="Arial" panose="020B0604020202020204" pitchFamily="34" charset="0"/>
                <a:cs typeface="Arial" panose="020B0604020202020204" pitchFamily="34" charset="0"/>
              </a:rPr>
              <a:t> de signaler des faits graves (crimes, délits, violations, menaces à l’intérêt général) dans un cadre </a:t>
            </a:r>
            <a:r>
              <a:rPr lang="fr-FR" sz="1100" b="1" i="0" u="none" strike="noStrike" kern="1200">
                <a:solidFill>
                  <a:srgbClr val="000000"/>
                </a:solidFill>
                <a:effectLst/>
                <a:latin typeface="Arial" panose="020B0604020202020204" pitchFamily="34" charset="0"/>
                <a:cs typeface="Arial" panose="020B0604020202020204" pitchFamily="34" charset="0"/>
              </a:rPr>
              <a:t>confidentiel et protégé</a:t>
            </a:r>
            <a:r>
              <a:rPr lang="fr-FR" sz="1100" b="0" i="0" u="none" strike="noStrike" kern="1200">
                <a:solidFill>
                  <a:srgbClr val="000000"/>
                </a:solidFill>
                <a:effectLst/>
                <a:latin typeface="Arial" panose="020B0604020202020204" pitchFamily="34" charset="0"/>
                <a:cs typeface="Arial" panose="020B0604020202020204" pitchFamily="34" charset="0"/>
              </a:rPr>
              <a:t>.</a:t>
            </a:r>
            <a:br>
              <a:rPr lang="fr-FR" sz="1100" b="0" i="0" u="none" strike="noStrike" kern="1200">
                <a:solidFill>
                  <a:srgbClr val="000000"/>
                </a:solidFill>
                <a:effectLst/>
                <a:latin typeface="Arial" panose="020B0604020202020204" pitchFamily="34" charset="0"/>
                <a:cs typeface="Arial" panose="020B0604020202020204" pitchFamily="34" charset="0"/>
              </a:rPr>
            </a:br>
            <a:r>
              <a:rPr lang="fr-FR" sz="1100" b="0" i="0" u="none" strike="noStrike" kern="1200">
                <a:solidFill>
                  <a:srgbClr val="000000"/>
                </a:solidFill>
                <a:effectLst/>
                <a:latin typeface="Arial" panose="020B0604020202020204" pitchFamily="34" charset="0"/>
                <a:cs typeface="Arial" panose="020B0604020202020204" pitchFamily="34" charset="0"/>
              </a:rPr>
              <a:t>Une procédure écrite doit encadrer le dispositif (responsables, confidentialité, délais de traitement, etc.).</a:t>
            </a:r>
            <a:endParaRPr lang="fr-FR" sz="1800" b="0" i="0" u="none" strike="noStrike">
              <a:effectLst/>
              <a:latin typeface="Arial" panose="020B0604020202020204" pitchFamily="34" charset="0"/>
              <a:cs typeface="Arial" panose="020B0604020202020204" pitchFamily="34" charset="0"/>
            </a:endParaRPr>
          </a:p>
          <a:p>
            <a:pPr marL="173736" indent="-173736" algn="just" rtl="0" eaLnBrk="1" fontAlgn="ctr" latinLnBrk="0" hangingPunct="1">
              <a:spcAft>
                <a:spcPts val="600"/>
              </a:spcAft>
              <a:buFont typeface="Arial" panose="020B0604020202020204" pitchFamily="34" charset="0"/>
              <a:buChar char="•"/>
            </a:pPr>
            <a:r>
              <a:rPr lang="fr-FR" sz="1100" b="1" i="0" u="none" strike="noStrike" kern="1200">
                <a:solidFill>
                  <a:srgbClr val="000000"/>
                </a:solidFill>
                <a:effectLst/>
                <a:latin typeface="Arial" panose="020B0604020202020204" pitchFamily="34" charset="0"/>
                <a:cs typeface="Arial" panose="020B0604020202020204" pitchFamily="34" charset="0"/>
              </a:rPr>
              <a:t>Obligation permanente</a:t>
            </a:r>
            <a:r>
              <a:rPr lang="fr-FR" sz="1100" b="0" i="0" u="none" strike="noStrike" kern="1200">
                <a:solidFill>
                  <a:srgbClr val="000000"/>
                </a:solidFill>
                <a:effectLst/>
                <a:latin typeface="Arial" panose="020B0604020202020204" pitchFamily="34" charset="0"/>
                <a:cs typeface="Arial" panose="020B0604020202020204" pitchFamily="34" charset="0"/>
              </a:rPr>
              <a:t>, dispositif accessible et clairement communiqué aux salariés</a:t>
            </a:r>
            <a:endParaRPr lang="fr-FR" sz="1800" b="0" i="0" u="none" strike="noStrike">
              <a:effectLst/>
              <a:latin typeface="Arial" panose="020B0604020202020204" pitchFamily="34" charset="0"/>
              <a:cs typeface="Arial" panose="020B0604020202020204" pitchFamily="34" charset="0"/>
            </a:endParaRPr>
          </a:p>
          <a:p>
            <a:pPr marL="173736" indent="-173736" algn="just" rtl="0" eaLnBrk="1" fontAlgn="ctr" latinLnBrk="0" hangingPunct="1">
              <a:spcAft>
                <a:spcPts val="600"/>
              </a:spcAft>
              <a:buFont typeface="Arial" panose="020B0604020202020204" pitchFamily="34" charset="0"/>
              <a:buChar char="•"/>
            </a:pPr>
            <a:r>
              <a:rPr lang="fr-FR" sz="1100" b="1" i="0" u="none" strike="noStrike" kern="1200">
                <a:solidFill>
                  <a:srgbClr val="000000"/>
                </a:solidFill>
                <a:effectLst/>
                <a:latin typeface="Arial" panose="020B0604020202020204" pitchFamily="34" charset="0"/>
                <a:cs typeface="Arial" panose="020B0604020202020204" pitchFamily="34" charset="0"/>
              </a:rPr>
              <a:t>Sanctions</a:t>
            </a:r>
            <a:r>
              <a:rPr lang="fr-FR" sz="1100" b="0" i="0" u="none" strike="noStrike" kern="1200">
                <a:solidFill>
                  <a:srgbClr val="000000"/>
                </a:solidFill>
                <a:effectLst/>
                <a:latin typeface="Arial" panose="020B0604020202020204" pitchFamily="34" charset="0"/>
                <a:cs typeface="Arial" panose="020B0604020202020204" pitchFamily="34" charset="0"/>
              </a:rPr>
              <a:t> : jusqu’à </a:t>
            </a:r>
            <a:r>
              <a:rPr lang="fr-FR" sz="1100" b="1" i="0" u="none" strike="noStrike" kern="1200">
                <a:solidFill>
                  <a:srgbClr val="000000"/>
                </a:solidFill>
                <a:effectLst/>
                <a:latin typeface="Arial" panose="020B0604020202020204" pitchFamily="34" charset="0"/>
                <a:cs typeface="Arial" panose="020B0604020202020204" pitchFamily="34" charset="0"/>
              </a:rPr>
              <a:t>2 ans d’emprisonnement</a:t>
            </a:r>
            <a:r>
              <a:rPr lang="fr-FR" sz="1100" b="0" i="0" u="none" strike="noStrike" kern="1200">
                <a:solidFill>
                  <a:srgbClr val="000000"/>
                </a:solidFill>
                <a:effectLst/>
                <a:latin typeface="Arial" panose="020B0604020202020204" pitchFamily="34" charset="0"/>
                <a:cs typeface="Arial" panose="020B0604020202020204" pitchFamily="34" charset="0"/>
              </a:rPr>
              <a:t> et </a:t>
            </a:r>
            <a:r>
              <a:rPr lang="fr-FR" sz="1100" b="1" i="0" u="none" strike="noStrike" kern="1200">
                <a:solidFill>
                  <a:srgbClr val="000000"/>
                </a:solidFill>
                <a:effectLst/>
                <a:latin typeface="Arial" panose="020B0604020202020204" pitchFamily="34" charset="0"/>
                <a:cs typeface="Arial" panose="020B0604020202020204" pitchFamily="34" charset="0"/>
              </a:rPr>
              <a:t>30 000 € d’amende</a:t>
            </a:r>
            <a:r>
              <a:rPr lang="fr-FR" sz="1100" b="0" i="0" u="none" strike="noStrike" kern="1200">
                <a:solidFill>
                  <a:srgbClr val="000000"/>
                </a:solidFill>
                <a:effectLst/>
                <a:latin typeface="Arial" panose="020B0604020202020204" pitchFamily="34" charset="0"/>
                <a:cs typeface="Arial" panose="020B0604020202020204" pitchFamily="34" charset="0"/>
              </a:rPr>
              <a:t> en cas d’entrave ou d’absence de confidentialité</a:t>
            </a:r>
            <a:endParaRPr kumimoji="0" lang="fr-FR" sz="1100" b="1" i="0" u="none" strike="noStrike" kern="0" cap="none" spc="0" normalizeH="0" baseline="0" noProof="0">
              <a:ln>
                <a:noFill/>
              </a:ln>
              <a:solidFill>
                <a:srgbClr val="FFFFFF"/>
              </a:solidFill>
              <a:effectLst/>
              <a:uLnTx/>
              <a:uFillTx/>
              <a:latin typeface="Arial" panose="020B0604020202020204" pitchFamily="34" charset="0"/>
              <a:ea typeface="Malgun Gothic" panose="020B0503020000020004" pitchFamily="34" charset="-127"/>
              <a:cs typeface="Arial" panose="020B0604020202020204" pitchFamily="34" charset="0"/>
            </a:endParaRPr>
          </a:p>
        </p:txBody>
      </p:sp>
      <p:sp>
        <p:nvSpPr>
          <p:cNvPr id="13" name="Rectangle : coins arrondis 12">
            <a:extLst>
              <a:ext uri="{FF2B5EF4-FFF2-40B4-BE49-F238E27FC236}">
                <a16:creationId xmlns:a16="http://schemas.microsoft.com/office/drawing/2014/main" id="{706C6CE0-803E-85FB-BC24-7338D75A2578}"/>
              </a:ext>
            </a:extLst>
          </p:cNvPr>
          <p:cNvSpPr/>
          <p:nvPr/>
        </p:nvSpPr>
        <p:spPr>
          <a:xfrm>
            <a:off x="393701" y="1579426"/>
            <a:ext cx="3245490" cy="4929077"/>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just">
              <a:spcAft>
                <a:spcPts val="300"/>
              </a:spcAft>
              <a:buNone/>
            </a:pPr>
            <a:r>
              <a:rPr lang="fr-FR" sz="1100">
                <a:latin typeface="Arial" panose="020B0604020202020204" pitchFamily="34" charset="0"/>
                <a:cs typeface="Arial" panose="020B0604020202020204" pitchFamily="34" charset="0"/>
              </a:rPr>
              <a:t>La </a:t>
            </a:r>
            <a:r>
              <a:rPr lang="fr-FR" sz="1100" b="1" err="1">
                <a:latin typeface="Arial" panose="020B0604020202020204" pitchFamily="34" charset="0"/>
                <a:cs typeface="Arial" panose="020B0604020202020204" pitchFamily="34" charset="0"/>
              </a:rPr>
              <a:t>Corporate</a:t>
            </a:r>
            <a:r>
              <a:rPr lang="fr-FR" sz="1100" b="1">
                <a:latin typeface="Arial" panose="020B0604020202020204" pitchFamily="34" charset="0"/>
                <a:cs typeface="Arial" panose="020B0604020202020204" pitchFamily="34" charset="0"/>
              </a:rPr>
              <a:t> </a:t>
            </a:r>
            <a:r>
              <a:rPr lang="fr-FR" sz="1100" b="1" err="1">
                <a:latin typeface="Arial" panose="020B0604020202020204" pitchFamily="34" charset="0"/>
                <a:cs typeface="Arial" panose="020B0604020202020204" pitchFamily="34" charset="0"/>
              </a:rPr>
              <a:t>Sustainability</a:t>
            </a:r>
            <a:r>
              <a:rPr lang="fr-FR" sz="1100" b="1">
                <a:latin typeface="Arial" panose="020B0604020202020204" pitchFamily="34" charset="0"/>
                <a:cs typeface="Arial" panose="020B0604020202020204" pitchFamily="34" charset="0"/>
              </a:rPr>
              <a:t> Reporting Directive (CSRD)</a:t>
            </a:r>
            <a:r>
              <a:rPr lang="fr-FR" sz="1100">
                <a:latin typeface="Arial" panose="020B0604020202020204" pitchFamily="34" charset="0"/>
                <a:cs typeface="Arial" panose="020B0604020202020204" pitchFamily="34" charset="0"/>
              </a:rPr>
              <a:t> impose à certaines entreprises de publier chaque année un </a:t>
            </a:r>
            <a:r>
              <a:rPr lang="fr-FR" sz="1100" b="1">
                <a:latin typeface="Arial" panose="020B0604020202020204" pitchFamily="34" charset="0"/>
                <a:cs typeface="Arial" panose="020B0604020202020204" pitchFamily="34" charset="0"/>
              </a:rPr>
              <a:t>rapport de durabilité</a:t>
            </a:r>
            <a:r>
              <a:rPr lang="fr-FR" sz="1100">
                <a:latin typeface="Arial" panose="020B0604020202020204" pitchFamily="34" charset="0"/>
                <a:cs typeface="Arial" panose="020B0604020202020204" pitchFamily="34" charset="0"/>
              </a:rPr>
              <a:t>, contenant des informations précises sur leurs </a:t>
            </a:r>
            <a:r>
              <a:rPr lang="fr-FR" sz="1100" b="1">
                <a:latin typeface="Arial" panose="020B0604020202020204" pitchFamily="34" charset="0"/>
                <a:cs typeface="Arial" panose="020B0604020202020204" pitchFamily="34" charset="0"/>
              </a:rPr>
              <a:t>impacts, risques et opportunités ESG</a:t>
            </a:r>
            <a:r>
              <a:rPr lang="fr-FR" sz="1100">
                <a:latin typeface="Arial" panose="020B0604020202020204" pitchFamily="34" charset="0"/>
                <a:cs typeface="Arial" panose="020B0604020202020204" pitchFamily="34" charset="0"/>
              </a:rPr>
              <a:t>, fondées sur une </a:t>
            </a:r>
            <a:r>
              <a:rPr lang="fr-FR" sz="1100" b="1">
                <a:latin typeface="Arial" panose="020B0604020202020204" pitchFamily="34" charset="0"/>
                <a:cs typeface="Arial" panose="020B0604020202020204" pitchFamily="34" charset="0"/>
              </a:rPr>
              <a:t>analyse de double matérialité</a:t>
            </a:r>
            <a:r>
              <a:rPr lang="fr-FR" sz="1100">
                <a:latin typeface="Arial" panose="020B0604020202020204" pitchFamily="34" charset="0"/>
                <a:cs typeface="Arial" panose="020B0604020202020204" pitchFamily="34" charset="0"/>
              </a:rPr>
              <a:t>.</a:t>
            </a:r>
            <a:br>
              <a:rPr lang="fr-FR" sz="1100">
                <a:latin typeface="Arial" panose="020B0604020202020204" pitchFamily="34" charset="0"/>
                <a:cs typeface="Arial" panose="020B0604020202020204" pitchFamily="34" charset="0"/>
              </a:rPr>
            </a:br>
            <a:r>
              <a:rPr lang="fr-FR" sz="1100">
                <a:latin typeface="Arial" panose="020B0604020202020204" pitchFamily="34" charset="0"/>
                <a:cs typeface="Arial" panose="020B0604020202020204" pitchFamily="34" charset="0"/>
              </a:rPr>
              <a:t>L’entrée en vigueur est </a:t>
            </a:r>
            <a:r>
              <a:rPr lang="fr-FR" sz="1100" b="1">
                <a:latin typeface="Arial" panose="020B0604020202020204" pitchFamily="34" charset="0"/>
                <a:cs typeface="Arial" panose="020B0604020202020204" pitchFamily="34" charset="0"/>
              </a:rPr>
              <a:t>progressive à partir de 2025</a:t>
            </a:r>
            <a:r>
              <a:rPr lang="fr-FR" sz="1100">
                <a:latin typeface="Arial" panose="020B0604020202020204" pitchFamily="34" charset="0"/>
                <a:cs typeface="Arial" panose="020B0604020202020204" pitchFamily="34" charset="0"/>
              </a:rPr>
              <a:t>, et le rapport doit être transmis à l’ESAP (</a:t>
            </a:r>
            <a:r>
              <a:rPr lang="fr-FR" sz="1100" err="1">
                <a:latin typeface="Arial" panose="020B0604020202020204" pitchFamily="34" charset="0"/>
                <a:cs typeface="Arial" panose="020B0604020202020204" pitchFamily="34" charset="0"/>
              </a:rPr>
              <a:t>European</a:t>
            </a:r>
            <a:r>
              <a:rPr lang="fr-FR" sz="1100">
                <a:latin typeface="Arial" panose="020B0604020202020204" pitchFamily="34" charset="0"/>
                <a:cs typeface="Arial" panose="020B0604020202020204" pitchFamily="34" charset="0"/>
              </a:rPr>
              <a:t> Single Access Point) au format </a:t>
            </a:r>
            <a:r>
              <a:rPr lang="fr-FR" sz="1100" b="1">
                <a:latin typeface="Arial" panose="020B0604020202020204" pitchFamily="34" charset="0"/>
                <a:cs typeface="Arial" panose="020B0604020202020204" pitchFamily="34" charset="0"/>
              </a:rPr>
              <a:t>XHTML</a:t>
            </a:r>
            <a:r>
              <a:rPr lang="fr-FR" sz="1100">
                <a:latin typeface="Arial" panose="020B0604020202020204" pitchFamily="34" charset="0"/>
                <a:cs typeface="Arial" panose="020B0604020202020204" pitchFamily="34" charset="0"/>
              </a:rPr>
              <a:t>.</a:t>
            </a:r>
          </a:p>
          <a:p>
            <a:pPr marL="171450" indent="-171450" algn="just">
              <a:spcAft>
                <a:spcPts val="300"/>
              </a:spcAft>
              <a:buFont typeface="Arial" panose="020B0604020202020204" pitchFamily="34" charset="0"/>
              <a:buChar char="•"/>
            </a:pPr>
            <a:r>
              <a:rPr lang="fr-FR" sz="1100" b="1">
                <a:latin typeface="Arial" panose="020B0604020202020204" pitchFamily="34" charset="0"/>
                <a:cs typeface="Arial" panose="020B0604020202020204" pitchFamily="34" charset="0"/>
              </a:rPr>
              <a:t>Objectifs</a:t>
            </a:r>
            <a:r>
              <a:rPr lang="fr-FR" sz="1100">
                <a:latin typeface="Arial" panose="020B0604020202020204" pitchFamily="34" charset="0"/>
                <a:cs typeface="Arial" panose="020B0604020202020204" pitchFamily="34" charset="0"/>
              </a:rPr>
              <a:t> : informer sur la performance durable de l’entreprise, anticiper les risques ESG et assurer une transparence accrue auprès des parties prenantes</a:t>
            </a:r>
          </a:p>
          <a:p>
            <a:pPr marL="171450" indent="-171450" algn="just">
              <a:spcAft>
                <a:spcPts val="300"/>
              </a:spcAft>
              <a:buFont typeface="Arial" panose="020B0604020202020204" pitchFamily="34" charset="0"/>
              <a:buChar char="•"/>
            </a:pPr>
            <a:r>
              <a:rPr lang="fr-FR" sz="1100" b="1">
                <a:latin typeface="Arial" panose="020B0604020202020204" pitchFamily="34" charset="0"/>
                <a:cs typeface="Arial" panose="020B0604020202020204" pitchFamily="34" charset="0"/>
              </a:rPr>
              <a:t>Sociétés concernées</a:t>
            </a:r>
            <a:r>
              <a:rPr lang="fr-FR" sz="1100">
                <a:latin typeface="Arial" panose="020B0604020202020204" pitchFamily="34" charset="0"/>
                <a:cs typeface="Arial" panose="020B0604020202020204" pitchFamily="34" charset="0"/>
              </a:rPr>
              <a:t> : entreprises cotées ou dépassant 2 des seuils suivants :</a:t>
            </a:r>
          </a:p>
          <a:p>
            <a:pPr marL="361950" indent="-171450" algn="just">
              <a:spcAft>
                <a:spcPts val="300"/>
              </a:spcAft>
              <a:buFont typeface="Arial" panose="020B0604020202020204" pitchFamily="34" charset="0"/>
              <a:buChar char="•"/>
            </a:pPr>
            <a:r>
              <a:rPr lang="fr-FR" sz="1100">
                <a:latin typeface="Arial" panose="020B0604020202020204" pitchFamily="34" charset="0"/>
                <a:cs typeface="Arial" panose="020B0604020202020204" pitchFamily="34" charset="0"/>
              </a:rPr>
              <a:t>250 salariés, 50 M€ CA, 25 M€ de bilan </a:t>
            </a:r>
            <a:r>
              <a:rPr lang="fr-FR" sz="1100" i="1">
                <a:solidFill>
                  <a:srgbClr val="FF0000"/>
                </a:solidFill>
                <a:latin typeface="Arial" panose="020B0604020202020204" pitchFamily="34" charset="0"/>
                <a:cs typeface="Arial" panose="020B0604020202020204" pitchFamily="34" charset="0"/>
              </a:rPr>
              <a:t>(réajustements possibles avec la loi Omnibus) </a:t>
            </a:r>
          </a:p>
          <a:p>
            <a:pPr marL="171450" indent="-171450" algn="just">
              <a:spcAft>
                <a:spcPts val="300"/>
              </a:spcAft>
              <a:buFont typeface="Arial" panose="020B0604020202020204" pitchFamily="34" charset="0"/>
              <a:buChar char="•"/>
            </a:pPr>
            <a:r>
              <a:rPr lang="fr-FR" sz="1100" b="1">
                <a:latin typeface="Arial" panose="020B0604020202020204" pitchFamily="34" charset="0"/>
                <a:cs typeface="Arial" panose="020B0604020202020204" pitchFamily="34" charset="0"/>
              </a:rPr>
              <a:t>Fréquence</a:t>
            </a:r>
            <a:r>
              <a:rPr lang="fr-FR" sz="1100">
                <a:latin typeface="Arial" panose="020B0604020202020204" pitchFamily="34" charset="0"/>
                <a:cs typeface="Arial" panose="020B0604020202020204" pitchFamily="34" charset="0"/>
              </a:rPr>
              <a:t> : annuelle, en même temps que le rapport de gestion</a:t>
            </a:r>
          </a:p>
          <a:p>
            <a:pPr marL="171450" indent="-171450" algn="just">
              <a:spcAft>
                <a:spcPts val="300"/>
              </a:spcAft>
              <a:buFont typeface="Arial" panose="020B0604020202020204" pitchFamily="34" charset="0"/>
              <a:buChar char="•"/>
            </a:pPr>
            <a:r>
              <a:rPr lang="fr-FR" sz="1100" b="1">
                <a:latin typeface="Arial" panose="020B0604020202020204" pitchFamily="34" charset="0"/>
                <a:cs typeface="Arial" panose="020B0604020202020204" pitchFamily="34" charset="0"/>
              </a:rPr>
              <a:t>Sanctions</a:t>
            </a:r>
            <a:r>
              <a:rPr lang="fr-FR" sz="1100">
                <a:latin typeface="Arial" panose="020B0604020202020204" pitchFamily="34" charset="0"/>
                <a:cs typeface="Arial" panose="020B0604020202020204" pitchFamily="34" charset="0"/>
              </a:rPr>
              <a:t> : jusqu’à </a:t>
            </a:r>
            <a:r>
              <a:rPr lang="fr-FR" sz="1100" b="1">
                <a:latin typeface="Arial" panose="020B0604020202020204" pitchFamily="34" charset="0"/>
                <a:cs typeface="Arial" panose="020B0604020202020204" pitchFamily="34" charset="0"/>
              </a:rPr>
              <a:t>5 ans de prison</a:t>
            </a:r>
            <a:r>
              <a:rPr lang="fr-FR" sz="1100">
                <a:latin typeface="Arial" panose="020B0604020202020204" pitchFamily="34" charset="0"/>
                <a:cs typeface="Arial" panose="020B0604020202020204" pitchFamily="34" charset="0"/>
              </a:rPr>
              <a:t> et </a:t>
            </a:r>
            <a:r>
              <a:rPr lang="fr-FR" sz="1100" b="1">
                <a:latin typeface="Arial" panose="020B0604020202020204" pitchFamily="34" charset="0"/>
                <a:cs typeface="Arial" panose="020B0604020202020204" pitchFamily="34" charset="0"/>
              </a:rPr>
              <a:t>75 000 € d’amende</a:t>
            </a:r>
            <a:r>
              <a:rPr lang="fr-FR" sz="1100">
                <a:latin typeface="Arial" panose="020B0604020202020204" pitchFamily="34" charset="0"/>
                <a:cs typeface="Arial" panose="020B0604020202020204" pitchFamily="34" charset="0"/>
              </a:rPr>
              <a:t> en cas de fraude, risques d’exclusion des </a:t>
            </a:r>
            <a:r>
              <a:rPr lang="fr-FR" sz="1100" b="1">
                <a:latin typeface="Arial" panose="020B0604020202020204" pitchFamily="34" charset="0"/>
                <a:cs typeface="Arial" panose="020B0604020202020204" pitchFamily="34" charset="0"/>
              </a:rPr>
              <a:t>marchés publics</a:t>
            </a:r>
            <a:r>
              <a:rPr lang="fr-FR" sz="1100">
                <a:latin typeface="Arial" panose="020B0604020202020204" pitchFamily="34" charset="0"/>
                <a:cs typeface="Arial" panose="020B0604020202020204" pitchFamily="34" charset="0"/>
              </a:rPr>
              <a:t> en cas de non-publication.</a:t>
            </a:r>
          </a:p>
        </p:txBody>
      </p:sp>
      <p:sp>
        <p:nvSpPr>
          <p:cNvPr id="14" name="Rectangle 13">
            <a:extLst>
              <a:ext uri="{FF2B5EF4-FFF2-40B4-BE49-F238E27FC236}">
                <a16:creationId xmlns:a16="http://schemas.microsoft.com/office/drawing/2014/main" id="{1F060B54-9ABC-8820-5C53-D0F771A0D70C}"/>
              </a:ext>
            </a:extLst>
          </p:cNvPr>
          <p:cNvSpPr/>
          <p:nvPr/>
        </p:nvSpPr>
        <p:spPr>
          <a:xfrm>
            <a:off x="393700" y="1105515"/>
            <a:ext cx="3231847" cy="338554"/>
          </a:xfrm>
          <a:prstGeom prst="rect">
            <a:avLst/>
          </a:prstGeom>
        </p:spPr>
        <p:txBody>
          <a:bodyPr wrap="square">
            <a:spAutoFit/>
          </a:bodyPr>
          <a:lstStyle/>
          <a:p>
            <a:pPr marR="0" lvl="0" algn="ctr" defTabSz="742950" rtl="0" eaLnBrk="1" fontAlgn="ctr" latinLnBrk="0" hangingPunct="1">
              <a:lnSpc>
                <a:spcPct val="100000"/>
              </a:lnSpc>
              <a:spcBef>
                <a:spcPts val="0"/>
              </a:spcBef>
              <a:buClr>
                <a:schemeClr val="bg1"/>
              </a:buClr>
              <a:buSzTx/>
              <a:tabLst/>
              <a:defRPr/>
            </a:pPr>
            <a:r>
              <a:rPr kumimoji="0" lang="fr-FR" sz="1600" b="1" i="0" u="none" strike="noStrike" kern="1200" cap="none" spc="0" normalizeH="0" baseline="0" noProof="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CSRD</a:t>
            </a:r>
          </a:p>
        </p:txBody>
      </p:sp>
      <p:pic>
        <p:nvPicPr>
          <p:cNvPr id="16" name="Picture 4" descr="PROMOTION *** Drapeau Europe Union Européenne CE - 150 X 90 cm : Amazon.fr:  Jardin">
            <a:extLst>
              <a:ext uri="{FF2B5EF4-FFF2-40B4-BE49-F238E27FC236}">
                <a16:creationId xmlns:a16="http://schemas.microsoft.com/office/drawing/2014/main" id="{3A2D8A88-AB04-8056-65B7-A603545651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981" y="1454229"/>
            <a:ext cx="469583" cy="312687"/>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a:extLst>
              <a:ext uri="{FF2B5EF4-FFF2-40B4-BE49-F238E27FC236}">
                <a16:creationId xmlns:a16="http://schemas.microsoft.com/office/drawing/2014/main" id="{E9CAC80A-B7B5-FBA7-3D17-30D74DADEE8D}"/>
              </a:ext>
            </a:extLst>
          </p:cNvPr>
          <p:cNvSpPr/>
          <p:nvPr/>
        </p:nvSpPr>
        <p:spPr>
          <a:xfrm>
            <a:off x="4005801" y="972165"/>
            <a:ext cx="2336160" cy="584775"/>
          </a:xfrm>
          <a:prstGeom prst="rect">
            <a:avLst/>
          </a:prstGeom>
        </p:spPr>
        <p:txBody>
          <a:bodyPr wrap="square">
            <a:spAutoFit/>
          </a:bodyPr>
          <a:lstStyle/>
          <a:p>
            <a:pPr marR="0" lvl="0" algn="ctr" defTabSz="742950" rtl="0" eaLnBrk="1" fontAlgn="ctr" latinLnBrk="0" hangingPunct="1">
              <a:lnSpc>
                <a:spcPct val="100000"/>
              </a:lnSpc>
              <a:spcBef>
                <a:spcPts val="0"/>
              </a:spcBef>
              <a:buClr>
                <a:schemeClr val="bg1"/>
              </a:buClr>
              <a:buSzTx/>
              <a:tabLst/>
              <a:defRPr/>
            </a:pPr>
            <a:r>
              <a:rPr kumimoji="0" lang="fr-FR" sz="1600" b="1" i="0" u="none" strike="noStrike" kern="1200" cap="none" spc="0" normalizeH="0" baseline="0" noProof="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 BEGES et Plan de transition</a:t>
            </a:r>
          </a:p>
        </p:txBody>
      </p:sp>
      <p:sp>
        <p:nvSpPr>
          <p:cNvPr id="18" name="Rectangle 17">
            <a:extLst>
              <a:ext uri="{FF2B5EF4-FFF2-40B4-BE49-F238E27FC236}">
                <a16:creationId xmlns:a16="http://schemas.microsoft.com/office/drawing/2014/main" id="{634595A2-BF87-BBF9-611A-876BD17C681C}"/>
              </a:ext>
            </a:extLst>
          </p:cNvPr>
          <p:cNvSpPr/>
          <p:nvPr/>
        </p:nvSpPr>
        <p:spPr>
          <a:xfrm>
            <a:off x="6708571" y="972165"/>
            <a:ext cx="2336160" cy="584775"/>
          </a:xfrm>
          <a:prstGeom prst="rect">
            <a:avLst/>
          </a:prstGeom>
        </p:spPr>
        <p:txBody>
          <a:bodyPr wrap="square">
            <a:spAutoFit/>
          </a:bodyPr>
          <a:lstStyle/>
          <a:p>
            <a:pPr marR="0" lvl="0" algn="ctr" defTabSz="742950" rtl="0" eaLnBrk="1" fontAlgn="ctr" latinLnBrk="0" hangingPunct="1">
              <a:lnSpc>
                <a:spcPct val="100000"/>
              </a:lnSpc>
              <a:spcBef>
                <a:spcPts val="0"/>
              </a:spcBef>
              <a:buClr>
                <a:schemeClr val="bg1"/>
              </a:buClr>
              <a:buSzTx/>
              <a:tabLst/>
              <a:defRPr/>
            </a:pPr>
            <a:r>
              <a:rPr kumimoji="0" lang="fr-FR" sz="1600" b="1" i="0" u="none" strike="noStrike" kern="1200" cap="none" spc="0" normalizeH="0" baseline="0" noProof="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Index de l’égalité professionnelle</a:t>
            </a:r>
          </a:p>
        </p:txBody>
      </p:sp>
      <p:sp>
        <p:nvSpPr>
          <p:cNvPr id="19" name="Rectangle 18">
            <a:extLst>
              <a:ext uri="{FF2B5EF4-FFF2-40B4-BE49-F238E27FC236}">
                <a16:creationId xmlns:a16="http://schemas.microsoft.com/office/drawing/2014/main" id="{048138BD-CDFA-72E5-1CE9-8576B19E2563}"/>
              </a:ext>
            </a:extLst>
          </p:cNvPr>
          <p:cNvSpPr/>
          <p:nvPr/>
        </p:nvSpPr>
        <p:spPr>
          <a:xfrm>
            <a:off x="9411341" y="1105515"/>
            <a:ext cx="2336160" cy="338554"/>
          </a:xfrm>
          <a:prstGeom prst="rect">
            <a:avLst/>
          </a:prstGeom>
        </p:spPr>
        <p:txBody>
          <a:bodyPr wrap="square">
            <a:spAutoFit/>
          </a:bodyPr>
          <a:lstStyle/>
          <a:p>
            <a:pPr marR="0" lvl="0" algn="ctr" defTabSz="742950" rtl="0" eaLnBrk="1" fontAlgn="ctr" latinLnBrk="0" hangingPunct="1">
              <a:lnSpc>
                <a:spcPct val="100000"/>
              </a:lnSpc>
              <a:spcBef>
                <a:spcPts val="0"/>
              </a:spcBef>
              <a:buClr>
                <a:schemeClr val="bg1"/>
              </a:buClr>
              <a:buSzTx/>
              <a:tabLst/>
              <a:defRPr/>
            </a:pPr>
            <a:r>
              <a:rPr kumimoji="0" lang="fr-FR" sz="1600" b="1" i="0" u="none" strike="noStrike" kern="1200" cap="none" spc="0" normalizeH="0" baseline="0" noProof="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 Dispositif d’alerte</a:t>
            </a:r>
          </a:p>
        </p:txBody>
      </p:sp>
      <p:pic>
        <p:nvPicPr>
          <p:cNvPr id="21" name="Picture 6" descr="Drapeau de la France — Wikipédia">
            <a:extLst>
              <a:ext uri="{FF2B5EF4-FFF2-40B4-BE49-F238E27FC236}">
                <a16:creationId xmlns:a16="http://schemas.microsoft.com/office/drawing/2014/main" id="{51444C6C-6876-88A8-141C-7E98CF00393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5293" y="1454229"/>
            <a:ext cx="437118" cy="291412"/>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 descr="Drapeau de la France — Wikipédia">
            <a:extLst>
              <a:ext uri="{FF2B5EF4-FFF2-40B4-BE49-F238E27FC236}">
                <a16:creationId xmlns:a16="http://schemas.microsoft.com/office/drawing/2014/main" id="{3BF3A17C-1794-D55A-3650-BC9C74D67BD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99307" y="1454229"/>
            <a:ext cx="437118" cy="291412"/>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 descr="Drapeau de la France — Wikipédia">
            <a:extLst>
              <a:ext uri="{FF2B5EF4-FFF2-40B4-BE49-F238E27FC236}">
                <a16:creationId xmlns:a16="http://schemas.microsoft.com/office/drawing/2014/main" id="{FDA5A324-CF95-8116-AF2D-EB54804E2DD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39265" y="1454229"/>
            <a:ext cx="437118" cy="291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4522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7C53D-00B6-509C-85B8-161F6C50A255}"/>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1E63AEB-85AA-FACB-EA21-ECBD5071F62C}"/>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11</a:t>
            </a:fld>
            <a:endParaRPr lang="fr-FR">
              <a:solidFill>
                <a:srgbClr val="1C1C1C"/>
              </a:solidFill>
              <a:latin typeface="Poppins" panose="00000500000000000000" pitchFamily="2" charset="0"/>
              <a:cs typeface="Poppins" panose="00000500000000000000" pitchFamily="2" charset="0"/>
            </a:endParaRPr>
          </a:p>
        </p:txBody>
      </p:sp>
      <p:graphicFrame>
        <p:nvGraphicFramePr>
          <p:cNvPr id="2" name="Tableau 1">
            <a:extLst>
              <a:ext uri="{FF2B5EF4-FFF2-40B4-BE49-F238E27FC236}">
                <a16:creationId xmlns:a16="http://schemas.microsoft.com/office/drawing/2014/main" id="{DC541EEF-1619-AD64-6C38-B3AD8CBA4D2C}"/>
              </a:ext>
            </a:extLst>
          </p:cNvPr>
          <p:cNvGraphicFramePr>
            <a:graphicFrameLocks noGrp="1"/>
          </p:cNvGraphicFramePr>
          <p:nvPr>
            <p:extLst>
              <p:ext uri="{D42A27DB-BD31-4B8C-83A1-F6EECF244321}">
                <p14:modId xmlns:p14="http://schemas.microsoft.com/office/powerpoint/2010/main" val="2103126841"/>
              </p:ext>
            </p:extLst>
          </p:nvPr>
        </p:nvGraphicFramePr>
        <p:xfrm>
          <a:off x="334963" y="1259452"/>
          <a:ext cx="11485557" cy="4868626"/>
        </p:xfrm>
        <a:graphic>
          <a:graphicData uri="http://schemas.openxmlformats.org/drawingml/2006/table">
            <a:tbl>
              <a:tblPr firstRow="1">
                <a:tableStyleId>{5C22544A-7EE6-4342-B048-85BDC9FD1C3A}</a:tableStyleId>
              </a:tblPr>
              <a:tblGrid>
                <a:gridCol w="864572">
                  <a:extLst>
                    <a:ext uri="{9D8B030D-6E8A-4147-A177-3AD203B41FA5}">
                      <a16:colId xmlns:a16="http://schemas.microsoft.com/office/drawing/2014/main" val="3919630022"/>
                    </a:ext>
                  </a:extLst>
                </a:gridCol>
                <a:gridCol w="2124197">
                  <a:extLst>
                    <a:ext uri="{9D8B030D-6E8A-4147-A177-3AD203B41FA5}">
                      <a16:colId xmlns:a16="http://schemas.microsoft.com/office/drawing/2014/main" val="67019984"/>
                    </a:ext>
                  </a:extLst>
                </a:gridCol>
                <a:gridCol w="2124197">
                  <a:extLst>
                    <a:ext uri="{9D8B030D-6E8A-4147-A177-3AD203B41FA5}">
                      <a16:colId xmlns:a16="http://schemas.microsoft.com/office/drawing/2014/main" val="3411946555"/>
                    </a:ext>
                  </a:extLst>
                </a:gridCol>
                <a:gridCol w="2124197">
                  <a:extLst>
                    <a:ext uri="{9D8B030D-6E8A-4147-A177-3AD203B41FA5}">
                      <a16:colId xmlns:a16="http://schemas.microsoft.com/office/drawing/2014/main" val="1914674336"/>
                    </a:ext>
                  </a:extLst>
                </a:gridCol>
                <a:gridCol w="2124197">
                  <a:extLst>
                    <a:ext uri="{9D8B030D-6E8A-4147-A177-3AD203B41FA5}">
                      <a16:colId xmlns:a16="http://schemas.microsoft.com/office/drawing/2014/main" val="3194663726"/>
                    </a:ext>
                  </a:extLst>
                </a:gridCol>
                <a:gridCol w="2124197">
                  <a:extLst>
                    <a:ext uri="{9D8B030D-6E8A-4147-A177-3AD203B41FA5}">
                      <a16:colId xmlns:a16="http://schemas.microsoft.com/office/drawing/2014/main" val="1253746573"/>
                    </a:ext>
                  </a:extLst>
                </a:gridCol>
              </a:tblGrid>
              <a:tr h="616666">
                <a:tc>
                  <a:txBody>
                    <a:bodyPr/>
                    <a:lstStyle/>
                    <a:p>
                      <a:pPr algn="ctr" fontAlgn="base"/>
                      <a:endParaRPr lang="en-US" sz="1200" b="1" i="1">
                        <a:solidFill>
                          <a:srgbClr val="FFFFFF"/>
                        </a:solidFill>
                        <a:effectLst/>
                        <a:latin typeface="Arial"/>
                        <a:cs typeface="Arial"/>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base"/>
                      <a:r>
                        <a:rPr lang="fr-FR" sz="1200" b="1" kern="1200">
                          <a:solidFill>
                            <a:schemeClr val="accent1"/>
                          </a:solidFill>
                          <a:latin typeface="Arial" panose="020B0604020202020204" pitchFamily="34" charset="0"/>
                          <a:ea typeface="+mn-ea"/>
                          <a:cs typeface="Arial" panose="020B0604020202020204" pitchFamily="34" charset="0"/>
                        </a:rPr>
                        <a:t>Politique de durabilité</a:t>
                      </a:r>
                      <a:endParaRPr lang="en-US" sz="1200" b="1" kern="1200">
                        <a:solidFill>
                          <a:schemeClr val="accent1"/>
                        </a:solidFill>
                        <a:latin typeface="Arial" panose="020B0604020202020204" pitchFamily="34" charset="0"/>
                        <a:ea typeface="+mn-ea"/>
                        <a:cs typeface="Arial" panose="020B0604020202020204" pitchFamily="34" charset="0"/>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base"/>
                      <a:r>
                        <a:rPr lang="fr-FR" sz="1200" b="1" kern="1200">
                          <a:solidFill>
                            <a:schemeClr val="accent1"/>
                          </a:solidFill>
                          <a:latin typeface="Arial" panose="020B0604020202020204" pitchFamily="34" charset="0"/>
                          <a:ea typeface="+mn-ea"/>
                          <a:cs typeface="Arial" panose="020B0604020202020204" pitchFamily="34" charset="0"/>
                        </a:rPr>
                        <a:t>Rapport RSE</a:t>
                      </a:r>
                      <a:endParaRPr lang="en-US" sz="1200" b="1" kern="1200">
                        <a:solidFill>
                          <a:schemeClr val="accent1"/>
                        </a:solidFill>
                        <a:latin typeface="Arial" panose="020B0604020202020204" pitchFamily="34" charset="0"/>
                        <a:ea typeface="+mn-ea"/>
                        <a:cs typeface="Arial" panose="020B0604020202020204" pitchFamily="34" charset="0"/>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base"/>
                      <a:r>
                        <a:rPr lang="fr-FR" sz="1200" b="1" kern="1200">
                          <a:solidFill>
                            <a:schemeClr val="accent1"/>
                          </a:solidFill>
                          <a:latin typeface="Arial" panose="020B0604020202020204" pitchFamily="34" charset="0"/>
                          <a:ea typeface="+mn-ea"/>
                          <a:cs typeface="Arial" panose="020B0604020202020204" pitchFamily="34" charset="0"/>
                        </a:rPr>
                        <a:t>Code Éthique</a:t>
                      </a:r>
                      <a:endParaRPr lang="en-US" sz="1200" b="1" kern="1200">
                        <a:solidFill>
                          <a:schemeClr val="accent1"/>
                        </a:solidFill>
                        <a:latin typeface="Arial" panose="020B0604020202020204" pitchFamily="34" charset="0"/>
                        <a:ea typeface="+mn-ea"/>
                        <a:cs typeface="Arial" panose="020B0604020202020204" pitchFamily="34" charset="0"/>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base"/>
                      <a:r>
                        <a:rPr lang="fr-FR" sz="1200" b="1" kern="1200">
                          <a:solidFill>
                            <a:schemeClr val="accent1"/>
                          </a:solidFill>
                          <a:latin typeface="Arial" panose="020B0604020202020204" pitchFamily="34" charset="0"/>
                          <a:ea typeface="+mn-ea"/>
                          <a:cs typeface="Arial" panose="020B0604020202020204" pitchFamily="34" charset="0"/>
                        </a:rPr>
                        <a:t>Plan de développement des compétences</a:t>
                      </a:r>
                      <a:endParaRPr lang="en-US" sz="1200" b="1" kern="1200">
                        <a:solidFill>
                          <a:schemeClr val="accent1"/>
                        </a:solidFill>
                        <a:latin typeface="Arial" panose="020B0604020202020204" pitchFamily="34" charset="0"/>
                        <a:ea typeface="+mn-ea"/>
                        <a:cs typeface="Arial" panose="020B0604020202020204" pitchFamily="34" charset="0"/>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base"/>
                      <a:r>
                        <a:rPr lang="fr-FR" sz="1200" b="1" kern="1200">
                          <a:solidFill>
                            <a:schemeClr val="accent1"/>
                          </a:solidFill>
                          <a:latin typeface="Arial" panose="020B0604020202020204" pitchFamily="34" charset="0"/>
                          <a:ea typeface="+mn-ea"/>
                          <a:cs typeface="Arial" panose="020B0604020202020204" pitchFamily="34" charset="0"/>
                        </a:rPr>
                        <a:t>Politique d’Achats Responsables</a:t>
                      </a:r>
                      <a:endParaRPr lang="en-US" sz="1200" b="1" kern="1200">
                        <a:solidFill>
                          <a:schemeClr val="accent1"/>
                        </a:solidFill>
                        <a:latin typeface="Arial" panose="020B0604020202020204" pitchFamily="34" charset="0"/>
                        <a:ea typeface="+mn-ea"/>
                        <a:cs typeface="Arial" panose="020B0604020202020204" pitchFamily="34" charset="0"/>
                      </a:endParaRPr>
                    </a:p>
                  </a:txBody>
                  <a:tcPr marL="65598" marR="65598" marT="32799" marB="32799"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5917972"/>
                  </a:ext>
                </a:extLst>
              </a:tr>
              <a:tr h="237648">
                <a:tc>
                  <a:txBody>
                    <a:bodyPr/>
                    <a:lstStyle/>
                    <a:p>
                      <a:pPr algn="l" fontAlgn="base"/>
                      <a:r>
                        <a:rPr lang="fr-FR" sz="1100" b="1">
                          <a:solidFill>
                            <a:schemeClr val="accent2"/>
                          </a:solidFill>
                          <a:latin typeface="Arial" panose="020B0604020202020204" pitchFamily="34" charset="0"/>
                          <a:cs typeface="Arial" panose="020B0604020202020204" pitchFamily="34" charset="0"/>
                        </a:rPr>
                        <a:t>Définition</a:t>
                      </a:r>
                      <a:r>
                        <a:rPr lang="fr-FR" sz="1100">
                          <a:solidFill>
                            <a:schemeClr val="accent1"/>
                          </a:solidFill>
                          <a:latin typeface="Arial" panose="020B0604020202020204" pitchFamily="34" charset="0"/>
                          <a:cs typeface="Arial" panose="020B0604020202020204" pitchFamily="34" charset="0"/>
                        </a:rPr>
                        <a:t> </a:t>
                      </a:r>
                      <a:endParaRPr lang="en-US" sz="1100" b="1" i="1">
                        <a:solidFill>
                          <a:schemeClr val="accent1"/>
                        </a:solidFill>
                        <a:latin typeface="Arial" panose="020B0604020202020204" pitchFamily="34" charset="0"/>
                        <a:cs typeface="Arial" panose="020B0604020202020204" pitchFamily="34" charset="0"/>
                      </a:endParaRPr>
                    </a:p>
                  </a:txBody>
                  <a:tcPr marL="65598" marR="65598" marT="32799" marB="32799">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Cadre stratégique définissant les engagements ESG de l’entreprise à court, moyen et long terme.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Document de reporting annuel consolidant la progression sur les engagements, indicateurs et actions RSE de l’ensemble des entités du groupe, souvent en lien avec la CSRD ou d'autres normes (GRI, SASB, etc.).</a:t>
                      </a:r>
                      <a:endParaRPr kumimoji="0" lang="en-US"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Document de référence énonçant les principes, comportements attendus et engagements éthiques de l’entreprise à l’égard de ses salariés, partenaires et parties prenantes.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Programme structuré visant à former et faire monter en compétences les collaborateurs, en lien avec la stratégie de l’entreprise.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lang="fr-FR" sz="900">
                          <a:latin typeface="Arial" panose="020B0604020202020204" pitchFamily="34" charset="0"/>
                          <a:cs typeface="Arial" panose="020B0604020202020204" pitchFamily="34" charset="0"/>
                        </a:rPr>
                        <a:t>Ensemble de principes et de pratiques intégrant des critères ESG dans les processus d’achat.</a:t>
                      </a:r>
                      <a:endPar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9340206"/>
                  </a:ext>
                </a:extLst>
              </a:tr>
              <a:tr h="237648">
                <a:tc>
                  <a:txBody>
                    <a:bodyPr/>
                    <a:lstStyle/>
                    <a:p>
                      <a:pPr algn="l" fontAlgn="base"/>
                      <a:r>
                        <a:rPr lang="fr-FR" sz="1100" b="1">
                          <a:solidFill>
                            <a:schemeClr val="accent1"/>
                          </a:solidFill>
                          <a:latin typeface="Arial" panose="020B0604020202020204" pitchFamily="34" charset="0"/>
                          <a:cs typeface="Arial" panose="020B0604020202020204" pitchFamily="34" charset="0"/>
                        </a:rPr>
                        <a:t>Objectif</a:t>
                      </a:r>
                      <a:r>
                        <a:rPr lang="fr-FR" sz="1100">
                          <a:solidFill>
                            <a:schemeClr val="accent1"/>
                          </a:solidFill>
                          <a:latin typeface="Arial" panose="020B0604020202020204" pitchFamily="34" charset="0"/>
                          <a:cs typeface="Arial" panose="020B0604020202020204" pitchFamily="34" charset="0"/>
                        </a:rPr>
                        <a:t> </a:t>
                      </a:r>
                      <a:endParaRPr lang="en-US" sz="1100" b="1" i="1">
                        <a:solidFill>
                          <a:schemeClr val="accent1"/>
                        </a:solidFill>
                        <a:latin typeface="Arial" panose="020B0604020202020204" pitchFamily="34" charset="0"/>
                        <a:cs typeface="Arial" panose="020B0604020202020204" pitchFamily="34" charset="0"/>
                      </a:endParaRPr>
                    </a:p>
                  </a:txBody>
                  <a:tcPr marL="65598" marR="65598" marT="32799" marB="32799">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Structurer les priorités ESG, fixer des lignes directrices claires et aligner les actions internes avec les enjeux de durabilité.</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lang="fr-FR" sz="900">
                          <a:latin typeface="Arial" panose="020B0604020202020204" pitchFamily="34" charset="0"/>
                          <a:cs typeface="Arial" panose="020B0604020202020204" pitchFamily="34" charset="0"/>
                        </a:rPr>
                        <a:t>Communiquer en transparence sur la performance ESG du groupe et répondre aux exigences réglementaires et attentes des parties prenantes.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Renforcer la culture d’intégrité, prévenir les risques de corruption, de discrimination ou de conflits d’intérêts.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Améliorer la performance, fidéliser les talents et anticiper les besoins futurs en compétences (RSE comprise).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r>
                        <a:rPr lang="fr-FR" sz="900">
                          <a:latin typeface="Arial" panose="020B0604020202020204" pitchFamily="34" charset="0"/>
                          <a:cs typeface="Arial" panose="020B0604020202020204" pitchFamily="34" charset="0"/>
                        </a:rPr>
                        <a:t>Réduire les impacts négatifs sur la chaîne de valeur, encourager les fournisseurs durables, sécuriser les approvisionnements.</a:t>
                      </a:r>
                      <a:endParaRPr kumimoji="0" lang="fr-FR" sz="900" b="0" i="0"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5248959"/>
                  </a:ext>
                </a:extLst>
              </a:tr>
              <a:tr h="237648">
                <a:tc>
                  <a:txBody>
                    <a:bodyPr/>
                    <a:lstStyle/>
                    <a:p>
                      <a:pPr algn="l" fontAlgn="base"/>
                      <a:r>
                        <a:rPr lang="fr-FR" sz="1100" b="1">
                          <a:solidFill>
                            <a:schemeClr val="accent3"/>
                          </a:solidFill>
                          <a:latin typeface="Arial" panose="020B0604020202020204" pitchFamily="34" charset="0"/>
                          <a:cs typeface="Arial" panose="020B0604020202020204" pitchFamily="34" charset="0"/>
                        </a:rPr>
                        <a:t>Exemples d’étapes de mise en place</a:t>
                      </a:r>
                      <a:endParaRPr lang="en-US" sz="1100" b="1" i="1">
                        <a:solidFill>
                          <a:schemeClr val="accent3"/>
                        </a:solidFill>
                        <a:latin typeface="Arial" panose="020B0604020202020204" pitchFamily="34" charset="0"/>
                        <a:cs typeface="Arial" panose="020B0604020202020204" pitchFamily="34" charset="0"/>
                      </a:endParaRPr>
                    </a:p>
                  </a:txBody>
                  <a:tcPr marL="65598" marR="65598" marT="32799" marB="32799">
                    <a:lnT w="12700" cap="flat" cmpd="sng" algn="ctr">
                      <a:solidFill>
                        <a:schemeClr val="tx1"/>
                      </a:solidFill>
                      <a:prstDash val="solid"/>
                      <a:round/>
                      <a:headEnd type="none" w="med" len="med"/>
                      <a:tailEnd type="none" w="med" len="med"/>
                    </a:lnT>
                    <a:solidFill>
                      <a:schemeClr val="bg1"/>
                    </a:solidFill>
                  </a:tcPr>
                </a:tc>
                <a:tc>
                  <a:txBody>
                    <a:bodyPr/>
                    <a:lstStyle/>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Réaliser un diagnostic de matérialité des enjeux ESG en incluant des parties prenantes internes et externes (méthodologie de la CSRD par exemple).</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Définir une vision stratégique et des objectifs mesurables et alignés sur des normes existantes (ex : SBTi, Taxonomie, ISO 26 000).</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Rédiger la politique et l’articuler avec les autres politiques internes.</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Communiquer et former les collaborateurs.</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Suivre, évaluer et mettre à jour régulièrement.</a:t>
                      </a:r>
                    </a:p>
                  </a:txBody>
                  <a:tcPr>
                    <a:lnT w="12700" cap="flat" cmpd="sng" algn="ctr">
                      <a:solidFill>
                        <a:schemeClr val="tx1"/>
                      </a:solidFill>
                      <a:prstDash val="solid"/>
                      <a:round/>
                      <a:headEnd type="none" w="med" len="med"/>
                      <a:tailEnd type="none" w="med" len="med"/>
                    </a:lnT>
                    <a:solidFill>
                      <a:schemeClr val="bg1"/>
                    </a:solidFill>
                  </a:tcPr>
                </a:tc>
                <a:tc>
                  <a:txBody>
                    <a:bodyPr/>
                    <a:lstStyle/>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Définir les indicateurs sur lesquels faire le reporting, en lien avec les engagements pris.</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Collecter les données et coordonner leur consolidation sur l’ensemble du groupe.</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Structurer le rapport (format XHTML si CSRD).</a:t>
                      </a:r>
                    </a:p>
                    <a:p>
                      <a:pPr marL="228600" indent="-228600" algn="just">
                        <a:buClr>
                          <a:schemeClr val="accent3">
                            <a:lumMod val="75000"/>
                          </a:schemeClr>
                        </a:buClr>
                        <a:buFont typeface="+mj-lt"/>
                        <a:buAutoNum type="arabicPeriod"/>
                      </a:pPr>
                      <a:r>
                        <a:rPr lang="fr-FR" sz="900" i="1">
                          <a:latin typeface="Arial" panose="020B0604020202020204" pitchFamily="34" charset="0"/>
                          <a:cs typeface="Arial" panose="020B0604020202020204" pitchFamily="34" charset="0"/>
                        </a:rPr>
                        <a:t>Faire valider par un auditeur (si soumis à audit, notamment CSRD), publier en interne et/ou externe et archiver.</a:t>
                      </a:r>
                    </a:p>
                  </a:txBody>
                  <a:tcPr>
                    <a:lnT w="12700" cap="flat" cmpd="sng" algn="ctr">
                      <a:solidFill>
                        <a:schemeClr val="tx1"/>
                      </a:solidFill>
                      <a:prstDash val="solid"/>
                      <a:round/>
                      <a:headEnd type="none" w="med" len="med"/>
                      <a:tailEnd type="none" w="med" len="med"/>
                    </a:lnT>
                    <a:solidFill>
                      <a:schemeClr val="bg1"/>
                    </a:solidFill>
                  </a:tcPr>
                </a:tc>
                <a:tc>
                  <a:txBody>
                    <a:bodyPr/>
                    <a:lstStyle/>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Identifier les enjeux éthiques principaux en fonction de l’activité de la société en impliquant les responsabilités RH, juridique et conformité. </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Rédiger un code clair, illustré par des exemples concrets.</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Le diffuser à tous les collaborateurs (avec signature éventuelle).</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Prévoir un canal d’alerte interne et une procédure disciplinaire.</a:t>
                      </a:r>
                    </a:p>
                  </a:txBody>
                  <a:tcPr>
                    <a:lnT w="12700" cap="flat" cmpd="sng" algn="ctr">
                      <a:solidFill>
                        <a:schemeClr val="tx1"/>
                      </a:solidFill>
                      <a:prstDash val="solid"/>
                      <a:round/>
                      <a:headEnd type="none" w="med" len="med"/>
                      <a:tailEnd type="none" w="med" len="med"/>
                    </a:lnT>
                    <a:solidFill>
                      <a:schemeClr val="bg1"/>
                    </a:solidFill>
                  </a:tcPr>
                </a:tc>
                <a:tc>
                  <a:txBody>
                    <a:bodyPr/>
                    <a:lstStyle/>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Identifier les besoins métiers et individuels (entretiens annuels, GPEC).</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Élaborer un plan annuel ou pluriannuel de formation qui répond à ces besoins (identifier des formations internes / externes à réaliser).</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Mettre en place des indicateurs de suivi (heures/formations/employé).</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Évaluer l’impact des formations et ajuster les programmes.</a:t>
                      </a:r>
                    </a:p>
                  </a:txBody>
                  <a:tcPr>
                    <a:lnT w="12700" cap="flat" cmpd="sng" algn="ctr">
                      <a:solidFill>
                        <a:schemeClr val="tx1"/>
                      </a:solidFill>
                      <a:prstDash val="solid"/>
                      <a:round/>
                      <a:headEnd type="none" w="med" len="med"/>
                      <a:tailEnd type="none" w="med" len="med"/>
                    </a:lnT>
                    <a:solidFill>
                      <a:schemeClr val="bg1"/>
                    </a:solidFill>
                  </a:tcPr>
                </a:tc>
                <a:tc>
                  <a:txBody>
                    <a:bodyPr/>
                    <a:lstStyle/>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Cartographier les fournisseurs et les risques ESG associés.</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Définir des critères de sélection et d’évaluation responsables.</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Mettre à jour les appels d’offres et contrats fournisseurs.</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Former les acheteurs internes.</a:t>
                      </a:r>
                    </a:p>
                    <a:p>
                      <a:pPr marL="228600" indent="-228600" algn="just" fontAlgn="base">
                        <a:buClr>
                          <a:schemeClr val="accent3">
                            <a:lumMod val="75000"/>
                          </a:schemeClr>
                        </a:buClr>
                        <a:buFont typeface="+mj-lt"/>
                        <a:buAutoNum type="arabicPeriod"/>
                      </a:pP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Mettre en place des audits ou questionnaires fournisseurs (</a:t>
                      </a:r>
                      <a:r>
                        <a:rPr kumimoji="0" lang="fr-FR" sz="900" b="0" i="1" u="none" strike="noStrike" kern="0" cap="none" spc="0" normalizeH="0" baseline="0" err="1">
                          <a:ln>
                            <a:noFill/>
                          </a:ln>
                          <a:solidFill>
                            <a:srgbClr val="1C1C1C"/>
                          </a:solidFill>
                          <a:effectLst/>
                          <a:uLnTx/>
                          <a:uFillTx/>
                          <a:latin typeface="Arial" panose="020B0604020202020204" pitchFamily="34" charset="0"/>
                          <a:ea typeface="+mn-ea"/>
                          <a:cs typeface="Arial" panose="020B0604020202020204" pitchFamily="34" charset="0"/>
                        </a:rPr>
                        <a:t>EcoVadis</a:t>
                      </a:r>
                      <a:r>
                        <a:rPr kumimoji="0" lang="fr-FR" sz="900" b="0" i="1" u="none" strike="noStrike" kern="0" cap="none" spc="0" normalizeH="0" baseline="0">
                          <a:ln>
                            <a:noFill/>
                          </a:ln>
                          <a:solidFill>
                            <a:srgbClr val="1C1C1C"/>
                          </a:solidFill>
                          <a:effectLst/>
                          <a:uLnTx/>
                          <a:uFillTx/>
                          <a:latin typeface="Arial" panose="020B0604020202020204" pitchFamily="34" charset="0"/>
                          <a:ea typeface="+mn-ea"/>
                          <a:cs typeface="Arial" panose="020B0604020202020204" pitchFamily="34" charset="0"/>
                        </a:rPr>
                        <a:t>, questionnaires internes).</a:t>
                      </a: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6454054"/>
                  </a:ext>
                </a:extLst>
              </a:tr>
            </a:tbl>
          </a:graphicData>
        </a:graphic>
      </p:graphicFrame>
      <p:sp>
        <p:nvSpPr>
          <p:cNvPr id="5" name="Title 2">
            <a:extLst>
              <a:ext uri="{FF2B5EF4-FFF2-40B4-BE49-F238E27FC236}">
                <a16:creationId xmlns:a16="http://schemas.microsoft.com/office/drawing/2014/main" id="{E8D9F363-F447-73CF-155D-008B9578AB53}"/>
              </a:ext>
            </a:extLst>
          </p:cNvPr>
          <p:cNvSpPr txBox="1">
            <a:spLocks/>
          </p:cNvSpPr>
          <p:nvPr/>
        </p:nvSpPr>
        <p:spPr>
          <a:xfrm>
            <a:off x="334963" y="173065"/>
            <a:ext cx="10495093" cy="770954"/>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latin typeface="Arial Black" panose="020B0604020202020204" pitchFamily="34" charset="0"/>
              </a:rPr>
              <a:t>PANORAMA DES POLITIQUES RSE CLÉS À DÉPLOYER</a:t>
            </a:r>
          </a:p>
        </p:txBody>
      </p:sp>
      <p:pic>
        <p:nvPicPr>
          <p:cNvPr id="9" name="Picture 1" descr="A black background with green and grey text&#10;&#10;Description automatically generated">
            <a:extLst>
              <a:ext uri="{FF2B5EF4-FFF2-40B4-BE49-F238E27FC236}">
                <a16:creationId xmlns:a16="http://schemas.microsoft.com/office/drawing/2014/main" id="{131CAA8F-2968-6135-4613-C35D3D1157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pic>
        <p:nvPicPr>
          <p:cNvPr id="12" name="Graphic 11" descr="Bar chart with solid fill">
            <a:extLst>
              <a:ext uri="{FF2B5EF4-FFF2-40B4-BE49-F238E27FC236}">
                <a16:creationId xmlns:a16="http://schemas.microsoft.com/office/drawing/2014/main" id="{96BEF1AD-FC62-BC4A-0B84-412E67F4B2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83432" y="738806"/>
            <a:ext cx="540000" cy="540000"/>
          </a:xfrm>
          <a:prstGeom prst="rect">
            <a:avLst/>
          </a:prstGeom>
        </p:spPr>
      </p:pic>
      <p:pic>
        <p:nvPicPr>
          <p:cNvPr id="14" name="Graphic 13" descr="Scales of justice with solid fill">
            <a:extLst>
              <a:ext uri="{FF2B5EF4-FFF2-40B4-BE49-F238E27FC236}">
                <a16:creationId xmlns:a16="http://schemas.microsoft.com/office/drawing/2014/main" id="{AF968882-1996-8D3D-3C1E-17CEA6B6999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32326" y="738806"/>
            <a:ext cx="540000" cy="540000"/>
          </a:xfrm>
          <a:prstGeom prst="rect">
            <a:avLst/>
          </a:prstGeom>
        </p:spPr>
      </p:pic>
      <p:pic>
        <p:nvPicPr>
          <p:cNvPr id="17" name="Graphic 16" descr="Group of men with solid fill">
            <a:extLst>
              <a:ext uri="{FF2B5EF4-FFF2-40B4-BE49-F238E27FC236}">
                <a16:creationId xmlns:a16="http://schemas.microsoft.com/office/drawing/2014/main" id="{8650F1B5-695C-9282-ED85-9933D71DBDD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369712" y="738806"/>
            <a:ext cx="540000" cy="540000"/>
          </a:xfrm>
          <a:prstGeom prst="rect">
            <a:avLst/>
          </a:prstGeom>
        </p:spPr>
      </p:pic>
      <p:pic>
        <p:nvPicPr>
          <p:cNvPr id="19" name="Graphic 18" descr="Link with solid fill">
            <a:extLst>
              <a:ext uri="{FF2B5EF4-FFF2-40B4-BE49-F238E27FC236}">
                <a16:creationId xmlns:a16="http://schemas.microsoft.com/office/drawing/2014/main" id="{4805027D-B25D-ACC7-2154-12B0AA350BE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472912" y="738806"/>
            <a:ext cx="540000" cy="540000"/>
          </a:xfrm>
          <a:prstGeom prst="rect">
            <a:avLst/>
          </a:prstGeom>
        </p:spPr>
      </p:pic>
      <p:pic>
        <p:nvPicPr>
          <p:cNvPr id="8" name="Graphique 7" descr="Livre ouvert avec un remplissage uni">
            <a:extLst>
              <a:ext uri="{FF2B5EF4-FFF2-40B4-BE49-F238E27FC236}">
                <a16:creationId xmlns:a16="http://schemas.microsoft.com/office/drawing/2014/main" id="{1FBEC927-9FC3-8B84-88F5-CD30411FB164}"/>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046048" y="767323"/>
            <a:ext cx="540000" cy="540000"/>
          </a:xfrm>
          <a:prstGeom prst="rect">
            <a:avLst/>
          </a:prstGeom>
        </p:spPr>
      </p:pic>
    </p:spTree>
    <p:extLst>
      <p:ext uri="{BB962C8B-B14F-4D97-AF65-F5344CB8AC3E}">
        <p14:creationId xmlns:p14="http://schemas.microsoft.com/office/powerpoint/2010/main" val="157095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1A2E0-9D50-DDD9-081E-3DDF5BF10787}"/>
            </a:ext>
          </a:extLst>
        </p:cNvPr>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DF7C482E-D4A6-D456-130F-720B9965F6D2}"/>
              </a:ext>
            </a:extLst>
          </p:cNvPr>
          <p:cNvSpPr/>
          <p:nvPr/>
        </p:nvSpPr>
        <p:spPr>
          <a:xfrm>
            <a:off x="-308263" y="4081748"/>
            <a:ext cx="4779626" cy="1646039"/>
          </a:xfrm>
          <a:prstGeom prst="roundRect">
            <a:avLst/>
          </a:prstGeom>
          <a:solidFill>
            <a:schemeClr val="tx2">
              <a:lumMod val="20000"/>
              <a:lumOff val="80000"/>
            </a:scheme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l" defTabSz="914217" rtl="0" eaLnBrk="1" fontAlgn="auto" latinLnBrk="0" hangingPunct="1">
              <a:lnSpc>
                <a:spcPct val="100000"/>
              </a:lnSpc>
              <a:spcBef>
                <a:spcPts val="0"/>
              </a:spcBef>
              <a:spcAft>
                <a:spcPts val="0"/>
              </a:spcAft>
              <a:buClrTx/>
              <a:buSzTx/>
              <a:buFontTx/>
              <a:buNone/>
              <a:tabLst/>
              <a:defRPr/>
            </a:pPr>
            <a:endParaRPr kumimoji="0" lang="fr-FR" sz="24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2" name="Titre 1">
            <a:extLst>
              <a:ext uri="{FF2B5EF4-FFF2-40B4-BE49-F238E27FC236}">
                <a16:creationId xmlns:a16="http://schemas.microsoft.com/office/drawing/2014/main" id="{35C230D9-5089-06F5-F808-31CAAD4AC54B}"/>
              </a:ext>
            </a:extLst>
          </p:cNvPr>
          <p:cNvSpPr>
            <a:spLocks noGrp="1"/>
          </p:cNvSpPr>
          <p:nvPr>
            <p:ph type="ctrTitle"/>
            <p:custDataLst>
              <p:tags r:id="rId1"/>
            </p:custDataLst>
          </p:nvPr>
        </p:nvSpPr>
        <p:spPr>
          <a:xfrm>
            <a:off x="269875" y="2270692"/>
            <a:ext cx="4977243" cy="2538643"/>
          </a:xfrm>
        </p:spPr>
        <p:txBody>
          <a:bodyPr/>
          <a:lstStyle/>
          <a:p>
            <a:r>
              <a:rPr lang="fr-FR">
                <a:solidFill>
                  <a:schemeClr val="accent1"/>
                </a:solidFill>
              </a:rPr>
              <a:t>Annexes</a:t>
            </a:r>
          </a:p>
        </p:txBody>
      </p:sp>
      <p:sp>
        <p:nvSpPr>
          <p:cNvPr id="13" name="Freeform 20">
            <a:extLst>
              <a:ext uri="{FF2B5EF4-FFF2-40B4-BE49-F238E27FC236}">
                <a16:creationId xmlns:a16="http://schemas.microsoft.com/office/drawing/2014/main" id="{4613671A-6C60-CA73-5546-BBCCD132ECFA}"/>
              </a:ext>
            </a:extLst>
          </p:cNvPr>
          <p:cNvSpPr>
            <a:spLocks/>
          </p:cNvSpPr>
          <p:nvPr/>
        </p:nvSpPr>
        <p:spPr bwMode="auto">
          <a:xfrm>
            <a:off x="5584615" y="-25878"/>
            <a:ext cx="984885" cy="3731895"/>
          </a:xfrm>
          <a:custGeom>
            <a:avLst/>
            <a:gdLst>
              <a:gd name="T0" fmla="*/ 261 w 310"/>
              <a:gd name="T1" fmla="*/ 1156 h 1175"/>
              <a:gd name="T2" fmla="*/ 259 w 310"/>
              <a:gd name="T3" fmla="*/ 1157 h 1175"/>
              <a:gd name="T4" fmla="*/ 160 w 310"/>
              <a:gd name="T5" fmla="*/ 1124 h 1175"/>
              <a:gd name="T6" fmla="*/ 0 w 310"/>
              <a:gd name="T7" fmla="*/ 460 h 1175"/>
              <a:gd name="T8" fmla="*/ 74 w 310"/>
              <a:gd name="T9" fmla="*/ 0 h 1175"/>
              <a:gd name="T10" fmla="*/ 231 w 310"/>
              <a:gd name="T11" fmla="*/ 0 h 1175"/>
              <a:gd name="T12" fmla="*/ 148 w 310"/>
              <a:gd name="T13" fmla="*/ 460 h 1175"/>
              <a:gd name="T14" fmla="*/ 291 w 310"/>
              <a:gd name="T15" fmla="*/ 1056 h 1175"/>
              <a:gd name="T16" fmla="*/ 261 w 310"/>
              <a:gd name="T17" fmla="*/ 1156 h 1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1175">
                <a:moveTo>
                  <a:pt x="261" y="1156"/>
                </a:moveTo>
                <a:cubicBezTo>
                  <a:pt x="260" y="1156"/>
                  <a:pt x="260" y="1157"/>
                  <a:pt x="259" y="1157"/>
                </a:cubicBezTo>
                <a:cubicBezTo>
                  <a:pt x="223" y="1175"/>
                  <a:pt x="178" y="1160"/>
                  <a:pt x="160" y="1124"/>
                </a:cubicBezTo>
                <a:cubicBezTo>
                  <a:pt x="58" y="925"/>
                  <a:pt x="0" y="699"/>
                  <a:pt x="0" y="460"/>
                </a:cubicBezTo>
                <a:cubicBezTo>
                  <a:pt x="0" y="299"/>
                  <a:pt x="26" y="145"/>
                  <a:pt x="74" y="0"/>
                </a:cubicBezTo>
                <a:cubicBezTo>
                  <a:pt x="231" y="0"/>
                  <a:pt x="231" y="0"/>
                  <a:pt x="231" y="0"/>
                </a:cubicBezTo>
                <a:cubicBezTo>
                  <a:pt x="177" y="143"/>
                  <a:pt x="148" y="298"/>
                  <a:pt x="148" y="460"/>
                </a:cubicBezTo>
                <a:cubicBezTo>
                  <a:pt x="148" y="675"/>
                  <a:pt x="200" y="877"/>
                  <a:pt x="291" y="1056"/>
                </a:cubicBezTo>
                <a:cubicBezTo>
                  <a:pt x="310" y="1092"/>
                  <a:pt x="297" y="1137"/>
                  <a:pt x="261" y="11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4" name="Freeform 23">
            <a:extLst>
              <a:ext uri="{FF2B5EF4-FFF2-40B4-BE49-F238E27FC236}">
                <a16:creationId xmlns:a16="http://schemas.microsoft.com/office/drawing/2014/main" id="{804721F2-DAEC-67C8-16AD-DD0ADA609183}"/>
              </a:ext>
            </a:extLst>
          </p:cNvPr>
          <p:cNvSpPr>
            <a:spLocks/>
          </p:cNvSpPr>
          <p:nvPr/>
        </p:nvSpPr>
        <p:spPr bwMode="auto">
          <a:xfrm>
            <a:off x="6795591" y="-25878"/>
            <a:ext cx="868045" cy="2086610"/>
          </a:xfrm>
          <a:custGeom>
            <a:avLst/>
            <a:gdLst>
              <a:gd name="T0" fmla="*/ 152 w 273"/>
              <a:gd name="T1" fmla="*/ 556 h 657"/>
              <a:gd name="T2" fmla="*/ 152 w 273"/>
              <a:gd name="T3" fmla="*/ 572 h 657"/>
              <a:gd name="T4" fmla="*/ 62 w 273"/>
              <a:gd name="T5" fmla="*/ 646 h 657"/>
              <a:gd name="T6" fmla="*/ 60 w 273"/>
              <a:gd name="T7" fmla="*/ 646 h 657"/>
              <a:gd name="T8" fmla="*/ 5 w 273"/>
              <a:gd name="T9" fmla="*/ 579 h 657"/>
              <a:gd name="T10" fmla="*/ 2 w 273"/>
              <a:gd name="T11" fmla="*/ 515 h 657"/>
              <a:gd name="T12" fmla="*/ 0 w 273"/>
              <a:gd name="T13" fmla="*/ 463 h 657"/>
              <a:gd name="T14" fmla="*/ 105 w 273"/>
              <a:gd name="T15" fmla="*/ 0 h 657"/>
              <a:gd name="T16" fmla="*/ 273 w 273"/>
              <a:gd name="T17" fmla="*/ 0 h 657"/>
              <a:gd name="T18" fmla="*/ 149 w 273"/>
              <a:gd name="T19" fmla="*/ 463 h 657"/>
              <a:gd name="T20" fmla="*/ 150 w 273"/>
              <a:gd name="T21" fmla="*/ 506 h 657"/>
              <a:gd name="T22" fmla="*/ 151 w 273"/>
              <a:gd name="T23" fmla="*/ 531 h 657"/>
              <a:gd name="T24" fmla="*/ 152 w 273"/>
              <a:gd name="T25" fmla="*/ 556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3" h="657">
                <a:moveTo>
                  <a:pt x="152" y="556"/>
                </a:moveTo>
                <a:cubicBezTo>
                  <a:pt x="152" y="561"/>
                  <a:pt x="152" y="567"/>
                  <a:pt x="152" y="572"/>
                </a:cubicBezTo>
                <a:cubicBezTo>
                  <a:pt x="153" y="620"/>
                  <a:pt x="109" y="657"/>
                  <a:pt x="62" y="646"/>
                </a:cubicBezTo>
                <a:cubicBezTo>
                  <a:pt x="61" y="646"/>
                  <a:pt x="61" y="646"/>
                  <a:pt x="60" y="646"/>
                </a:cubicBezTo>
                <a:cubicBezTo>
                  <a:pt x="30" y="638"/>
                  <a:pt x="8" y="610"/>
                  <a:pt x="5" y="579"/>
                </a:cubicBezTo>
                <a:cubicBezTo>
                  <a:pt x="4" y="559"/>
                  <a:pt x="3" y="537"/>
                  <a:pt x="2" y="515"/>
                </a:cubicBezTo>
                <a:cubicBezTo>
                  <a:pt x="1" y="498"/>
                  <a:pt x="0" y="481"/>
                  <a:pt x="0" y="463"/>
                </a:cubicBezTo>
                <a:cubicBezTo>
                  <a:pt x="0" y="297"/>
                  <a:pt x="38" y="140"/>
                  <a:pt x="105" y="0"/>
                </a:cubicBezTo>
                <a:cubicBezTo>
                  <a:pt x="273" y="0"/>
                  <a:pt x="273" y="0"/>
                  <a:pt x="273" y="0"/>
                </a:cubicBezTo>
                <a:cubicBezTo>
                  <a:pt x="194" y="136"/>
                  <a:pt x="149" y="294"/>
                  <a:pt x="149" y="463"/>
                </a:cubicBezTo>
                <a:cubicBezTo>
                  <a:pt x="149" y="477"/>
                  <a:pt x="149" y="492"/>
                  <a:pt x="150" y="506"/>
                </a:cubicBezTo>
                <a:cubicBezTo>
                  <a:pt x="151" y="515"/>
                  <a:pt x="151" y="523"/>
                  <a:pt x="151" y="531"/>
                </a:cubicBezTo>
                <a:cubicBezTo>
                  <a:pt x="151" y="540"/>
                  <a:pt x="152" y="548"/>
                  <a:pt x="152" y="5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5" name="Freeform 24">
            <a:extLst>
              <a:ext uri="{FF2B5EF4-FFF2-40B4-BE49-F238E27FC236}">
                <a16:creationId xmlns:a16="http://schemas.microsoft.com/office/drawing/2014/main" id="{4BB45F48-7E24-98C1-2A72-052E55C0109E}"/>
              </a:ext>
            </a:extLst>
          </p:cNvPr>
          <p:cNvSpPr>
            <a:spLocks/>
          </p:cNvSpPr>
          <p:nvPr/>
        </p:nvSpPr>
        <p:spPr bwMode="auto">
          <a:xfrm>
            <a:off x="7939861" y="-25878"/>
            <a:ext cx="1238885" cy="2778760"/>
          </a:xfrm>
          <a:custGeom>
            <a:avLst/>
            <a:gdLst>
              <a:gd name="T0" fmla="*/ 150 w 390"/>
              <a:gd name="T1" fmla="*/ 463 h 875"/>
              <a:gd name="T2" fmla="*/ 229 w 390"/>
              <a:gd name="T3" fmla="*/ 751 h 875"/>
              <a:gd name="T4" fmla="*/ 198 w 390"/>
              <a:gd name="T5" fmla="*/ 858 h 875"/>
              <a:gd name="T6" fmla="*/ 197 w 390"/>
              <a:gd name="T7" fmla="*/ 858 h 875"/>
              <a:gd name="T8" fmla="*/ 100 w 390"/>
              <a:gd name="T9" fmla="*/ 829 h 875"/>
              <a:gd name="T10" fmla="*/ 0 w 390"/>
              <a:gd name="T11" fmla="*/ 463 h 875"/>
              <a:gd name="T12" fmla="*/ 169 w 390"/>
              <a:gd name="T13" fmla="*/ 0 h 875"/>
              <a:gd name="T14" fmla="*/ 390 w 390"/>
              <a:gd name="T15" fmla="*/ 0 h 875"/>
              <a:gd name="T16" fmla="*/ 150 w 390"/>
              <a:gd name="T17" fmla="*/ 46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875">
                <a:moveTo>
                  <a:pt x="150" y="463"/>
                </a:moveTo>
                <a:cubicBezTo>
                  <a:pt x="150" y="568"/>
                  <a:pt x="179" y="667"/>
                  <a:pt x="229" y="751"/>
                </a:cubicBezTo>
                <a:cubicBezTo>
                  <a:pt x="251" y="789"/>
                  <a:pt x="238" y="838"/>
                  <a:pt x="198" y="858"/>
                </a:cubicBezTo>
                <a:cubicBezTo>
                  <a:pt x="198" y="858"/>
                  <a:pt x="198" y="858"/>
                  <a:pt x="197" y="858"/>
                </a:cubicBezTo>
                <a:cubicBezTo>
                  <a:pt x="162" y="875"/>
                  <a:pt x="120" y="862"/>
                  <a:pt x="100" y="829"/>
                </a:cubicBezTo>
                <a:cubicBezTo>
                  <a:pt x="36" y="722"/>
                  <a:pt x="0" y="597"/>
                  <a:pt x="0" y="463"/>
                </a:cubicBezTo>
                <a:cubicBezTo>
                  <a:pt x="0" y="287"/>
                  <a:pt x="63" y="125"/>
                  <a:pt x="169" y="0"/>
                </a:cubicBezTo>
                <a:cubicBezTo>
                  <a:pt x="390" y="0"/>
                  <a:pt x="390" y="0"/>
                  <a:pt x="390" y="0"/>
                </a:cubicBezTo>
                <a:cubicBezTo>
                  <a:pt x="245" y="103"/>
                  <a:pt x="150" y="272"/>
                  <a:pt x="150" y="463"/>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7" name="Freeform 22">
            <a:extLst>
              <a:ext uri="{FF2B5EF4-FFF2-40B4-BE49-F238E27FC236}">
                <a16:creationId xmlns:a16="http://schemas.microsoft.com/office/drawing/2014/main" id="{43B97B90-0FF2-FF89-23F7-769B0135174F}"/>
              </a:ext>
            </a:extLst>
          </p:cNvPr>
          <p:cNvSpPr>
            <a:spLocks/>
          </p:cNvSpPr>
          <p:nvPr/>
        </p:nvSpPr>
        <p:spPr bwMode="auto">
          <a:xfrm>
            <a:off x="10192704" y="3488529"/>
            <a:ext cx="1486535" cy="781050"/>
          </a:xfrm>
          <a:custGeom>
            <a:avLst/>
            <a:gdLst>
              <a:gd name="T0" fmla="*/ 344 w 468"/>
              <a:gd name="T1" fmla="*/ 16 h 246"/>
              <a:gd name="T2" fmla="*/ 88 w 468"/>
              <a:gd name="T3" fmla="*/ 93 h 246"/>
              <a:gd name="T4" fmla="*/ 37 w 468"/>
              <a:gd name="T5" fmla="*/ 215 h 246"/>
              <a:gd name="T6" fmla="*/ 41 w 468"/>
              <a:gd name="T7" fmla="*/ 219 h 246"/>
              <a:gd name="T8" fmla="*/ 105 w 468"/>
              <a:gd name="T9" fmla="*/ 243 h 246"/>
              <a:gd name="T10" fmla="*/ 412 w 468"/>
              <a:gd name="T11" fmla="*/ 151 h 246"/>
              <a:gd name="T12" fmla="*/ 438 w 468"/>
              <a:gd name="T13" fmla="*/ 36 h 246"/>
              <a:gd name="T14" fmla="*/ 437 w 468"/>
              <a:gd name="T15" fmla="*/ 35 h 246"/>
              <a:gd name="T16" fmla="*/ 344 w 468"/>
              <a:gd name="T17" fmla="*/ 1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8" h="246">
                <a:moveTo>
                  <a:pt x="344" y="16"/>
                </a:moveTo>
                <a:cubicBezTo>
                  <a:pt x="266" y="56"/>
                  <a:pt x="180" y="83"/>
                  <a:pt x="88" y="93"/>
                </a:cubicBezTo>
                <a:cubicBezTo>
                  <a:pt x="30" y="99"/>
                  <a:pt x="0" y="169"/>
                  <a:pt x="37" y="215"/>
                </a:cubicBezTo>
                <a:cubicBezTo>
                  <a:pt x="38" y="216"/>
                  <a:pt x="39" y="218"/>
                  <a:pt x="41" y="219"/>
                </a:cubicBezTo>
                <a:cubicBezTo>
                  <a:pt x="57" y="237"/>
                  <a:pt x="81" y="246"/>
                  <a:pt x="105" y="243"/>
                </a:cubicBezTo>
                <a:cubicBezTo>
                  <a:pt x="215" y="231"/>
                  <a:pt x="318" y="199"/>
                  <a:pt x="412" y="151"/>
                </a:cubicBezTo>
                <a:cubicBezTo>
                  <a:pt x="455" y="129"/>
                  <a:pt x="468" y="73"/>
                  <a:pt x="438" y="36"/>
                </a:cubicBezTo>
                <a:cubicBezTo>
                  <a:pt x="438" y="36"/>
                  <a:pt x="437" y="35"/>
                  <a:pt x="437" y="35"/>
                </a:cubicBezTo>
                <a:cubicBezTo>
                  <a:pt x="415" y="7"/>
                  <a:pt x="376" y="0"/>
                  <a:pt x="344" y="1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8" name="Freeform 21">
            <a:extLst>
              <a:ext uri="{FF2B5EF4-FFF2-40B4-BE49-F238E27FC236}">
                <a16:creationId xmlns:a16="http://schemas.microsoft.com/office/drawing/2014/main" id="{3BE6F110-B6FA-0118-51D9-BB85217A23CA}"/>
              </a:ext>
            </a:extLst>
          </p:cNvPr>
          <p:cNvSpPr>
            <a:spLocks/>
          </p:cNvSpPr>
          <p:nvPr/>
        </p:nvSpPr>
        <p:spPr bwMode="auto">
          <a:xfrm>
            <a:off x="8862040" y="4792792"/>
            <a:ext cx="1248410" cy="650875"/>
          </a:xfrm>
          <a:custGeom>
            <a:avLst/>
            <a:gdLst>
              <a:gd name="T0" fmla="*/ 14 w 393"/>
              <a:gd name="T1" fmla="*/ 44 h 205"/>
              <a:gd name="T2" fmla="*/ 4 w 393"/>
              <a:gd name="T3" fmla="*/ 75 h 205"/>
              <a:gd name="T4" fmla="*/ 57 w 393"/>
              <a:gd name="T5" fmla="*/ 152 h 205"/>
              <a:gd name="T6" fmla="*/ 309 w 393"/>
              <a:gd name="T7" fmla="*/ 202 h 205"/>
              <a:gd name="T8" fmla="*/ 391 w 393"/>
              <a:gd name="T9" fmla="*/ 137 h 205"/>
              <a:gd name="T10" fmla="*/ 391 w 393"/>
              <a:gd name="T11" fmla="*/ 131 h 205"/>
              <a:gd name="T12" fmla="*/ 322 w 393"/>
              <a:gd name="T13" fmla="*/ 53 h 205"/>
              <a:gd name="T14" fmla="*/ 101 w 393"/>
              <a:gd name="T15" fmla="*/ 10 h 205"/>
              <a:gd name="T16" fmla="*/ 14 w 393"/>
              <a:gd name="T17" fmla="*/ 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205">
                <a:moveTo>
                  <a:pt x="14" y="44"/>
                </a:moveTo>
                <a:cubicBezTo>
                  <a:pt x="8" y="55"/>
                  <a:pt x="5" y="65"/>
                  <a:pt x="4" y="75"/>
                </a:cubicBezTo>
                <a:cubicBezTo>
                  <a:pt x="0" y="110"/>
                  <a:pt x="23" y="142"/>
                  <a:pt x="57" y="152"/>
                </a:cubicBezTo>
                <a:cubicBezTo>
                  <a:pt x="138" y="177"/>
                  <a:pt x="222" y="194"/>
                  <a:pt x="309" y="202"/>
                </a:cubicBezTo>
                <a:cubicBezTo>
                  <a:pt x="349" y="205"/>
                  <a:pt x="386" y="177"/>
                  <a:pt x="391" y="137"/>
                </a:cubicBezTo>
                <a:cubicBezTo>
                  <a:pt x="391" y="135"/>
                  <a:pt x="391" y="133"/>
                  <a:pt x="391" y="131"/>
                </a:cubicBezTo>
                <a:cubicBezTo>
                  <a:pt x="393" y="91"/>
                  <a:pt x="363" y="57"/>
                  <a:pt x="322" y="53"/>
                </a:cubicBezTo>
                <a:cubicBezTo>
                  <a:pt x="246" y="46"/>
                  <a:pt x="172" y="31"/>
                  <a:pt x="101" y="10"/>
                </a:cubicBezTo>
                <a:cubicBezTo>
                  <a:pt x="67" y="0"/>
                  <a:pt x="31" y="13"/>
                  <a:pt x="14" y="44"/>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4" name="ZoneTexte 3">
            <a:extLst>
              <a:ext uri="{FF2B5EF4-FFF2-40B4-BE49-F238E27FC236}">
                <a16:creationId xmlns:a16="http://schemas.microsoft.com/office/drawing/2014/main" id="{37ACB285-A1A8-17C7-232B-3BAF2971BF24}"/>
              </a:ext>
            </a:extLst>
          </p:cNvPr>
          <p:cNvSpPr txBox="1"/>
          <p:nvPr/>
        </p:nvSpPr>
        <p:spPr>
          <a:xfrm>
            <a:off x="160283" y="4846162"/>
            <a:ext cx="4048125" cy="769441"/>
          </a:xfrm>
          <a:prstGeom prst="rect">
            <a:avLst/>
          </a:prstGeom>
          <a:noFill/>
        </p:spPr>
        <p:txBody>
          <a:bodyPr wrap="square" rtlCol="0">
            <a:spAutoFit/>
          </a:bodyPr>
          <a:lstStyle/>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lang="fr-FR" sz="1400">
                <a:solidFill>
                  <a:schemeClr val="accent1"/>
                </a:solidFill>
                <a:latin typeface="Malgun Gothic" panose="020B0503020000020004" pitchFamily="34" charset="-127"/>
                <a:ea typeface="Malgun Gothic" panose="020B0503020000020004" pitchFamily="34" charset="-127"/>
                <a:cs typeface="Calibri" panose="020F0502020204030204" pitchFamily="34" charset="0"/>
              </a:rPr>
              <a:t>Méthodologies</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lang="fr-FR" sz="1400">
                <a:solidFill>
                  <a:schemeClr val="accent1"/>
                </a:solidFill>
                <a:latin typeface="Malgun Gothic" panose="020B0503020000020004" pitchFamily="34" charset="-127"/>
                <a:ea typeface="Malgun Gothic" panose="020B0503020000020004" pitchFamily="34" charset="-127"/>
                <a:cs typeface="Calibri" panose="020F0502020204030204" pitchFamily="34" charset="0"/>
              </a:rPr>
              <a:t>Ressources </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lang="fr-FR" sz="1600" b="1">
                <a:solidFill>
                  <a:schemeClr val="accent1"/>
                </a:solidFill>
                <a:latin typeface="Malgun Gothic" panose="020B0503020000020004" pitchFamily="34" charset="-127"/>
                <a:ea typeface="Malgun Gothic" panose="020B0503020000020004" pitchFamily="34" charset="-127"/>
                <a:cs typeface="Calibri" panose="020F0502020204030204" pitchFamily="34" charset="0"/>
              </a:rPr>
              <a:t>Définitions &amp; Sources de benchmark</a:t>
            </a:r>
          </a:p>
        </p:txBody>
      </p:sp>
    </p:spTree>
    <p:extLst>
      <p:ext uri="{BB962C8B-B14F-4D97-AF65-F5344CB8AC3E}">
        <p14:creationId xmlns:p14="http://schemas.microsoft.com/office/powerpoint/2010/main" val="455760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53266-7454-F817-FDC2-9D61A43CCC79}"/>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E976D537-45FE-702E-D3B9-3AA3D894BAF2}"/>
              </a:ext>
            </a:extLst>
          </p:cNvPr>
          <p:cNvSpPr>
            <a:spLocks noGrp="1"/>
          </p:cNvSpPr>
          <p:nvPr>
            <p:ph type="sldNum" sz="quarter" idx="12"/>
          </p:nvPr>
        </p:nvSpPr>
        <p:spPr>
          <a:xfrm>
            <a:off x="11607801" y="6492875"/>
            <a:ext cx="584199" cy="365125"/>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13</a:t>
            </a:fld>
            <a:endParaRPr lang="fr-FR">
              <a:solidFill>
                <a:srgbClr val="1C1C1C"/>
              </a:solidFill>
              <a:latin typeface="Poppins" panose="00000500000000000000" pitchFamily="2" charset="0"/>
              <a:cs typeface="Poppins" panose="00000500000000000000" pitchFamily="2" charset="0"/>
            </a:endParaRPr>
          </a:p>
        </p:txBody>
      </p:sp>
      <p:sp>
        <p:nvSpPr>
          <p:cNvPr id="22" name="Title 2">
            <a:extLst>
              <a:ext uri="{FF2B5EF4-FFF2-40B4-BE49-F238E27FC236}">
                <a16:creationId xmlns:a16="http://schemas.microsoft.com/office/drawing/2014/main" id="{D32AEBAD-88F0-FFB3-0C72-7AFBBCD740BA}"/>
              </a:ext>
            </a:extLst>
          </p:cNvPr>
          <p:cNvSpPr txBox="1">
            <a:spLocks noGrp="1"/>
          </p:cNvSpPr>
          <p:nvPr>
            <p:ph type="title" idx="4294967295"/>
          </p:nvPr>
        </p:nvSpPr>
        <p:spPr>
          <a:xfrm>
            <a:off x="340644" y="268000"/>
            <a:ext cx="8558213"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QUESTIONNAIRE ESG CARVEST (1/5)</a:t>
            </a:r>
          </a:p>
        </p:txBody>
      </p:sp>
      <p:sp>
        <p:nvSpPr>
          <p:cNvPr id="20" name="Rectangle 2">
            <a:extLst>
              <a:ext uri="{FF2B5EF4-FFF2-40B4-BE49-F238E27FC236}">
                <a16:creationId xmlns:a16="http://schemas.microsoft.com/office/drawing/2014/main" id="{C6C4E707-17CD-D5EE-FAFF-802D32C198EB}"/>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929B180E-4DC0-826F-339C-E0EECE130F07}"/>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pic>
        <p:nvPicPr>
          <p:cNvPr id="2" name="Picture 1" descr="A black background with green and grey text&#10;&#10;Description automatically generated">
            <a:extLst>
              <a:ext uri="{FF2B5EF4-FFF2-40B4-BE49-F238E27FC236}">
                <a16:creationId xmlns:a16="http://schemas.microsoft.com/office/drawing/2014/main" id="{098B0B4B-D15B-9EBD-F549-1C1F4CB329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3" name="Tableau 1">
            <a:extLst>
              <a:ext uri="{FF2B5EF4-FFF2-40B4-BE49-F238E27FC236}">
                <a16:creationId xmlns:a16="http://schemas.microsoft.com/office/drawing/2014/main" id="{F68DAB54-7F6D-0FD0-5B80-D62F7E69496A}"/>
              </a:ext>
            </a:extLst>
          </p:cNvPr>
          <p:cNvGraphicFramePr>
            <a:graphicFrameLocks noGrp="1"/>
          </p:cNvGraphicFramePr>
          <p:nvPr>
            <p:extLst>
              <p:ext uri="{D42A27DB-BD31-4B8C-83A1-F6EECF244321}">
                <p14:modId xmlns:p14="http://schemas.microsoft.com/office/powerpoint/2010/main" val="4222867604"/>
              </p:ext>
            </p:extLst>
          </p:nvPr>
        </p:nvGraphicFramePr>
        <p:xfrm>
          <a:off x="661373" y="1265902"/>
          <a:ext cx="11159151" cy="3154680"/>
        </p:xfrm>
        <a:graphic>
          <a:graphicData uri="http://schemas.openxmlformats.org/drawingml/2006/table">
            <a:tbl>
              <a:tblPr/>
              <a:tblGrid>
                <a:gridCol w="1633568">
                  <a:extLst>
                    <a:ext uri="{9D8B030D-6E8A-4147-A177-3AD203B41FA5}">
                      <a16:colId xmlns:a16="http://schemas.microsoft.com/office/drawing/2014/main" val="887656781"/>
                    </a:ext>
                  </a:extLst>
                </a:gridCol>
                <a:gridCol w="7959099">
                  <a:extLst>
                    <a:ext uri="{9D8B030D-6E8A-4147-A177-3AD203B41FA5}">
                      <a16:colId xmlns:a16="http://schemas.microsoft.com/office/drawing/2014/main" val="2582954896"/>
                    </a:ext>
                  </a:extLst>
                </a:gridCol>
                <a:gridCol w="1566484">
                  <a:extLst>
                    <a:ext uri="{9D8B030D-6E8A-4147-A177-3AD203B41FA5}">
                      <a16:colId xmlns:a16="http://schemas.microsoft.com/office/drawing/2014/main" val="4032233884"/>
                    </a:ext>
                  </a:extLst>
                </a:gridCol>
              </a:tblGrid>
              <a:tr h="230504">
                <a:tc>
                  <a:txBody>
                    <a:bodyPr/>
                    <a:lstStyle/>
                    <a:p>
                      <a:pPr algn="l" fontAlgn="auto"/>
                      <a:r>
                        <a:rPr lang="fr-FR" sz="1200" b="1" i="0" noProof="0">
                          <a:solidFill>
                            <a:schemeClr val="accent5">
                              <a:lumMod val="50000"/>
                            </a:schemeClr>
                          </a:solidFill>
                          <a:effectLst/>
                          <a:latin typeface="Arial" panose="020B0604020202020204" pitchFamily="34" charset="0"/>
                          <a:cs typeface="Arial" panose="020B0604020202020204" pitchFamily="34" charset="0"/>
                        </a:rPr>
                        <a:t>​Initiatives </a:t>
                      </a:r>
                      <a:r>
                        <a:rPr lang="fr-FR" sz="1200" b="1" i="0" u="none" strike="noStrike" noProof="0">
                          <a:solidFill>
                            <a:schemeClr val="accent5">
                              <a:lumMod val="50000"/>
                            </a:schemeClr>
                          </a:solidFill>
                          <a:effectLst/>
                          <a:latin typeface="Arial" panose="020B0604020202020204" pitchFamily="34" charset="0"/>
                          <a:cs typeface="Arial" panose="020B0604020202020204" pitchFamily="34" charset="0"/>
                        </a:rPr>
                        <a:t>RSE</a:t>
                      </a:r>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5">
                              <a:lumMod val="50000"/>
                            </a:schemeClr>
                          </a:solidFill>
                          <a:effectLst/>
                          <a:latin typeface="Arial" panose="020B0604020202020204" pitchFamily="34" charset="0"/>
                          <a:cs typeface="Arial" panose="020B0604020202020204" pitchFamily="34" charset="0"/>
                        </a:rPr>
                        <a:t>Définitions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5">
                              <a:lumMod val="50000"/>
                            </a:schemeClr>
                          </a:solidFill>
                          <a:effectLst/>
                          <a:latin typeface="Arial" panose="020B0604020202020204" pitchFamily="34" charset="0"/>
                          <a:cs typeface="Arial" panose="020B0604020202020204" pitchFamily="34" charset="0"/>
                        </a:rPr>
                        <a:t>Benchmark utilisé</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27462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de durabilité globale</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just" fontAlgn="base"/>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globale en matière de durabilité qui traite d'un ou de plusieurs domaines ESG ?</a:t>
                      </a:r>
                    </a:p>
                    <a:p>
                      <a:pPr algn="just" fontAlgn="base"/>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fontAlgn="base"/>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34682385"/>
                  </a:ext>
                </a:extLst>
              </a:tr>
              <a:tr h="230504">
                <a:tc>
                  <a:txBody>
                    <a:bodyPr/>
                    <a:lstStyle/>
                    <a:p>
                      <a:pPr marL="0" algn="l" defTabSz="914400" rtl="0" eaLnBrk="1" fontAlgn="base" latinLnBrk="0" hangingPunct="1"/>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Responsable RSE</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emploie-t-elle une ou plusieurs personnes dédiées aux questions de durabilité, notamment en ce qui concerne la stratégie RSE de la société, sa mise en œuvre et sa supervision (p.  ex.  un membre de l'équipe de direction ou du conseil)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639832249"/>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chemeClr val="tx1"/>
                          </a:solidFill>
                          <a:effectLst/>
                          <a:latin typeface="Arial" panose="020B0604020202020204" pitchFamily="34" charset="0"/>
                          <a:ea typeface="+mn-ea"/>
                          <a:cs typeface="Arial" panose="020B0604020202020204" pitchFamily="34" charset="0"/>
                        </a:rPr>
                        <a:t>Évaluation RSE de la chaîne d'approvisionnement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 cadre pour évaluer les performances de ses fournisseurs en matière de questions de durabilité, notamment en ce qui concerne leurs pratiques environnementales et sociales et leur impact (ex.  efficacité carbone), ainsi que le respect de critères sociaux (ex.  travail forcé ou travail des enfants)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non applicable / matériel / Non, en cours de développement / Non, pas de mise en œuvre </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986376323"/>
                  </a:ext>
                </a:extLst>
              </a:tr>
              <a:tr h="2653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Charte d’achats responsables</a:t>
                      </a:r>
                      <a:endParaRPr lang="fr-FR" sz="1100" b="1" i="0"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possède-t-elle une charte achats responsables et/ou une politique formalisée d'achats responsables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non applicable / matériel / Non, en cours de développement / Non, pas de mise en œuvre </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90141497"/>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Incidents ESG</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Nombre d'incidents matériels ou critiques concernant des aspects environnementaux, sociaux et de gouvernance auxquels la société a dû faire face au cours de l'année ou de la période de reporting.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De manière générale, il s'agit d'incidents ayant entraîné une interruption des activités, une intervention des autorités de réglementation, une amende importante ou un risque d'atteinte à la réputation. Il peut s'agir, par exemple, d'un tremblement de terre, d'un déversement important de produits chimiques, d'un incendie ou d'une inondation, ou encore d'un recours au travail des enfants dans des usines ou d'un rappel de produits.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31151298"/>
                  </a:ext>
                </a:extLst>
              </a:tr>
            </a:tbl>
          </a:graphicData>
        </a:graphic>
      </p:graphicFrame>
      <p:sp>
        <p:nvSpPr>
          <p:cNvPr id="7" name="Rectangle 6">
            <a:extLst>
              <a:ext uri="{FF2B5EF4-FFF2-40B4-BE49-F238E27FC236}">
                <a16:creationId xmlns:a16="http://schemas.microsoft.com/office/drawing/2014/main" id="{08F83D0A-54B4-AB06-CFC2-B53BE51B47A3}"/>
              </a:ext>
            </a:extLst>
          </p:cNvPr>
          <p:cNvSpPr/>
          <p:nvPr/>
        </p:nvSpPr>
        <p:spPr>
          <a:xfrm rot="16200000">
            <a:off x="-1073991" y="2685215"/>
            <a:ext cx="3154679" cy="316049"/>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a:latin typeface="Arial" panose="020B0604020202020204" pitchFamily="34" charset="0"/>
                <a:cs typeface="Arial" panose="020B0604020202020204" pitchFamily="34" charset="0"/>
              </a:rPr>
              <a:t>GOUVERNANCE</a:t>
            </a:r>
          </a:p>
        </p:txBody>
      </p:sp>
    </p:spTree>
    <p:extLst>
      <p:ext uri="{BB962C8B-B14F-4D97-AF65-F5344CB8AC3E}">
        <p14:creationId xmlns:p14="http://schemas.microsoft.com/office/powerpoint/2010/main" val="3753673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2702B-4088-272F-502C-DFC42E461744}"/>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E6B4C1CA-6524-95CF-D50A-7D994E2B9FD9}"/>
              </a:ext>
            </a:extLst>
          </p:cNvPr>
          <p:cNvSpPr>
            <a:spLocks noGrp="1"/>
          </p:cNvSpPr>
          <p:nvPr>
            <p:ph type="sldNum" sz="quarter" idx="12"/>
          </p:nvPr>
        </p:nvSpPr>
        <p:spPr>
          <a:xfrm>
            <a:off x="11607801" y="6492875"/>
            <a:ext cx="584199" cy="365125"/>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14</a:t>
            </a:fld>
            <a:endParaRPr lang="fr-FR">
              <a:solidFill>
                <a:srgbClr val="1C1C1C"/>
              </a:solidFill>
              <a:latin typeface="Poppins" panose="00000500000000000000" pitchFamily="2" charset="0"/>
              <a:cs typeface="Poppins" panose="00000500000000000000" pitchFamily="2" charset="0"/>
            </a:endParaRPr>
          </a:p>
        </p:txBody>
      </p:sp>
      <p:sp>
        <p:nvSpPr>
          <p:cNvPr id="22" name="Title 2">
            <a:extLst>
              <a:ext uri="{FF2B5EF4-FFF2-40B4-BE49-F238E27FC236}">
                <a16:creationId xmlns:a16="http://schemas.microsoft.com/office/drawing/2014/main" id="{3C352E10-A52B-0534-03FB-61CD1E445EB6}"/>
              </a:ext>
            </a:extLst>
          </p:cNvPr>
          <p:cNvSpPr txBox="1">
            <a:spLocks noGrp="1"/>
          </p:cNvSpPr>
          <p:nvPr>
            <p:ph type="title" idx="4294967295"/>
          </p:nvPr>
        </p:nvSpPr>
        <p:spPr>
          <a:xfrm>
            <a:off x="340644" y="265460"/>
            <a:ext cx="8558213"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QUESTIONNAIRE ESG CARVEST (2/5)</a:t>
            </a:r>
          </a:p>
        </p:txBody>
      </p:sp>
      <p:sp>
        <p:nvSpPr>
          <p:cNvPr id="20" name="Rectangle 2">
            <a:extLst>
              <a:ext uri="{FF2B5EF4-FFF2-40B4-BE49-F238E27FC236}">
                <a16:creationId xmlns:a16="http://schemas.microsoft.com/office/drawing/2014/main" id="{ABB11662-BAA9-6CA1-0767-C49A8B74776A}"/>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5830FA5D-ACB8-B532-7149-94082277F74A}"/>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pic>
        <p:nvPicPr>
          <p:cNvPr id="2" name="Picture 1" descr="A black background with green and grey text&#10;&#10;Description automatically generated">
            <a:extLst>
              <a:ext uri="{FF2B5EF4-FFF2-40B4-BE49-F238E27FC236}">
                <a16:creationId xmlns:a16="http://schemas.microsoft.com/office/drawing/2014/main" id="{D5D8190A-0708-46E6-9028-C8B3673DB0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4" name="Tableau 10">
            <a:extLst>
              <a:ext uri="{FF2B5EF4-FFF2-40B4-BE49-F238E27FC236}">
                <a16:creationId xmlns:a16="http://schemas.microsoft.com/office/drawing/2014/main" id="{3BD4FFC9-CAB7-8B9D-1E34-7C3AF5051591}"/>
              </a:ext>
            </a:extLst>
          </p:cNvPr>
          <p:cNvGraphicFramePr>
            <a:graphicFrameLocks noGrp="1"/>
          </p:cNvGraphicFramePr>
          <p:nvPr>
            <p:extLst>
              <p:ext uri="{D42A27DB-BD31-4B8C-83A1-F6EECF244321}">
                <p14:modId xmlns:p14="http://schemas.microsoft.com/office/powerpoint/2010/main" val="1957348764"/>
              </p:ext>
            </p:extLst>
          </p:nvPr>
        </p:nvGraphicFramePr>
        <p:xfrm>
          <a:off x="656694" y="1265901"/>
          <a:ext cx="11163832" cy="2849880"/>
        </p:xfrm>
        <a:graphic>
          <a:graphicData uri="http://schemas.openxmlformats.org/drawingml/2006/table">
            <a:tbl>
              <a:tblPr/>
              <a:tblGrid>
                <a:gridCol w="1656741">
                  <a:extLst>
                    <a:ext uri="{9D8B030D-6E8A-4147-A177-3AD203B41FA5}">
                      <a16:colId xmlns:a16="http://schemas.microsoft.com/office/drawing/2014/main" val="887656781"/>
                    </a:ext>
                  </a:extLst>
                </a:gridCol>
                <a:gridCol w="7943597">
                  <a:extLst>
                    <a:ext uri="{9D8B030D-6E8A-4147-A177-3AD203B41FA5}">
                      <a16:colId xmlns:a16="http://schemas.microsoft.com/office/drawing/2014/main" val="2582954896"/>
                    </a:ext>
                  </a:extLst>
                </a:gridCol>
                <a:gridCol w="1563494">
                  <a:extLst>
                    <a:ext uri="{9D8B030D-6E8A-4147-A177-3AD203B41FA5}">
                      <a16:colId xmlns:a16="http://schemas.microsoft.com/office/drawing/2014/main" val="3267827123"/>
                    </a:ext>
                  </a:extLst>
                </a:gridCol>
              </a:tblGrid>
              <a:tr h="214751">
                <a:tc>
                  <a:txBody>
                    <a:bodyPr/>
                    <a:lstStyle/>
                    <a:p>
                      <a:pPr algn="l" fontAlgn="auto"/>
                      <a:r>
                        <a:rPr lang="fr-FR" sz="1200" b="1" i="0" noProof="0">
                          <a:solidFill>
                            <a:srgbClr val="3B648A"/>
                          </a:solidFill>
                          <a:effectLst/>
                          <a:latin typeface="Arial" panose="020B0604020202020204" pitchFamily="34" charset="0"/>
                          <a:cs typeface="Arial" panose="020B0604020202020204" pitchFamily="34" charset="0"/>
                        </a:rPr>
                        <a:t>​</a:t>
                      </a:r>
                      <a:r>
                        <a:rPr lang="fr-FR" sz="1200" b="1" i="0" u="none" strike="noStrike" noProof="0">
                          <a:solidFill>
                            <a:schemeClr val="accent5">
                              <a:lumMod val="50000"/>
                            </a:schemeClr>
                          </a:solidFill>
                          <a:effectLst/>
                          <a:latin typeface="Arial" panose="020B0604020202020204" pitchFamily="34" charset="0"/>
                          <a:cs typeface="Arial" panose="020B0604020202020204" pitchFamily="34" charset="0"/>
                        </a:rPr>
                        <a:t>Éthique des affaires</a:t>
                      </a:r>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5">
                              <a:lumMod val="50000"/>
                            </a:schemeClr>
                          </a:solidFill>
                          <a:effectLst/>
                          <a:latin typeface="Arial" panose="020B0604020202020204" pitchFamily="34" charset="0"/>
                          <a:cs typeface="Arial" panose="020B0604020202020204" pitchFamily="34" charset="0"/>
                        </a:rPr>
                        <a:t>Définitions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200" b="1" i="0" noProof="0">
                          <a:solidFill>
                            <a:schemeClr val="accent5">
                              <a:lumMod val="50000"/>
                            </a:schemeClr>
                          </a:solidFill>
                          <a:effectLst/>
                          <a:latin typeface="Arial" panose="020B0604020202020204" pitchFamily="34" charset="0"/>
                          <a:cs typeface="Arial" panose="020B0604020202020204" pitchFamily="34" charset="0"/>
                        </a:rPr>
                        <a:t>Benchmark utilisé</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190890">
                <a:tc>
                  <a:txBody>
                    <a:bodyPr/>
                    <a:lstStyle/>
                    <a:p>
                      <a:pPr algn="l" fontAlgn="base"/>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Code éthique</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qui définit des normes de comportement destinées à garantir un niveau élevé d'éthique et d'intégrité au sein de la société ?</a:t>
                      </a:r>
                    </a:p>
                    <a:p>
                      <a:pPr marL="0" marR="0" lvl="0" indent="0" algn="just" defTabSz="914437" rtl="0" eaLnBrk="1" fontAlgn="base"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a:solidFill>
                            <a:srgbClr val="000000"/>
                          </a:solidFill>
                          <a:effectLst/>
                          <a:latin typeface="Arial" panose="020B0604020202020204" pitchFamily="34" charset="0"/>
                          <a:ea typeface="+mn-ea"/>
                          <a:cs typeface="Arial" panose="020B0604020202020204" pitchFamily="34" charset="0"/>
                        </a:rPr>
                        <a:t>Portefeuille Carvest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34682385"/>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en matière de lutte contre la corruption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just" fontAlgn="base"/>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qui traite spécifiquement des questions liées à la lutte contre la corruption (ex. définition de l'approche de la société en matière de prévention des pots-de-vin et d'autres formes de corruption) ? Il peut s'agir (mais pas nécessairement) d'une politique distincte et autonome.</a:t>
                      </a:r>
                    </a:p>
                    <a:p>
                      <a:pPr algn="just" fontAlgn="base"/>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57859845"/>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de protection des données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de protection de la confidentialité des données de ses employés et de ses clients ? Il peut s'agir (mais pas nécessairement) d'une politique distincte et autonome.</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(alignée sur les principes du RGPD de l'UE) / Oui (non alignée sur les principes du RGPD de l'UE) / Non, non applicable / matériel / Non, en cours de développement / Non, pas de mise en œuvre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dirty="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68161212"/>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Programme contre les risques liés à la cybersécurité</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l"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 programme de protection contre les risques liés à la cybersécurité ? Ce programme peut comprendre une politique en matière de cybersécurité, une couverture d'assurance en matière de cybersécurité, une politique de continuité des activités, et des tests d'hameçonnage et de pénétration (fréquence).</a:t>
                      </a:r>
                    </a:p>
                    <a:p>
                      <a:pPr marL="0" marR="0" lvl="0" indent="0" algn="l"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non applicable / matériel / Non, en cours de développement, Non, pas de mise en œuvre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dirty="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02814447"/>
                  </a:ext>
                </a:extLst>
              </a:tr>
            </a:tbl>
          </a:graphicData>
        </a:graphic>
      </p:graphicFrame>
      <p:graphicFrame>
        <p:nvGraphicFramePr>
          <p:cNvPr id="8" name="Tableau 10">
            <a:extLst>
              <a:ext uri="{FF2B5EF4-FFF2-40B4-BE49-F238E27FC236}">
                <a16:creationId xmlns:a16="http://schemas.microsoft.com/office/drawing/2014/main" id="{7CF96184-D606-EED1-6DC0-CDE9CC8E8799}"/>
              </a:ext>
            </a:extLst>
          </p:cNvPr>
          <p:cNvGraphicFramePr>
            <a:graphicFrameLocks noGrp="1"/>
          </p:cNvGraphicFramePr>
          <p:nvPr>
            <p:extLst>
              <p:ext uri="{D42A27DB-BD31-4B8C-83A1-F6EECF244321}">
                <p14:modId xmlns:p14="http://schemas.microsoft.com/office/powerpoint/2010/main" val="1021254906"/>
              </p:ext>
            </p:extLst>
          </p:nvPr>
        </p:nvGraphicFramePr>
        <p:xfrm>
          <a:off x="666054" y="4237007"/>
          <a:ext cx="11154473" cy="2148840"/>
        </p:xfrm>
        <a:graphic>
          <a:graphicData uri="http://schemas.openxmlformats.org/drawingml/2006/table">
            <a:tbl>
              <a:tblPr/>
              <a:tblGrid>
                <a:gridCol w="1655352">
                  <a:extLst>
                    <a:ext uri="{9D8B030D-6E8A-4147-A177-3AD203B41FA5}">
                      <a16:colId xmlns:a16="http://schemas.microsoft.com/office/drawing/2014/main" val="887656781"/>
                    </a:ext>
                  </a:extLst>
                </a:gridCol>
                <a:gridCol w="7936938">
                  <a:extLst>
                    <a:ext uri="{9D8B030D-6E8A-4147-A177-3AD203B41FA5}">
                      <a16:colId xmlns:a16="http://schemas.microsoft.com/office/drawing/2014/main" val="2582954896"/>
                    </a:ext>
                  </a:extLst>
                </a:gridCol>
                <a:gridCol w="1562183">
                  <a:extLst>
                    <a:ext uri="{9D8B030D-6E8A-4147-A177-3AD203B41FA5}">
                      <a16:colId xmlns:a16="http://schemas.microsoft.com/office/drawing/2014/main" val="3267827123"/>
                    </a:ext>
                  </a:extLst>
                </a:gridCol>
              </a:tblGrid>
              <a:tr h="214751">
                <a:tc>
                  <a:txBody>
                    <a:bodyPr/>
                    <a:lstStyle/>
                    <a:p>
                      <a:pPr algn="l" fontAlgn="auto"/>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5">
                              <a:lumMod val="50000"/>
                            </a:schemeClr>
                          </a:solidFill>
                          <a:effectLst/>
                          <a:latin typeface="Arial" panose="020B0604020202020204" pitchFamily="34" charset="0"/>
                          <a:cs typeface="Arial" panose="020B0604020202020204" pitchFamily="34" charset="0"/>
                        </a:rPr>
                        <a:t>Définitions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200" b="1" i="0" noProof="0">
                          <a:solidFill>
                            <a:schemeClr val="accent5">
                              <a:lumMod val="50000"/>
                            </a:schemeClr>
                          </a:solidFill>
                          <a:effectLst/>
                          <a:latin typeface="Arial" panose="020B0604020202020204" pitchFamily="34" charset="0"/>
                          <a:cs typeface="Arial" panose="020B0604020202020204" pitchFamily="34" charset="0"/>
                        </a:rPr>
                        <a:t>Benchmark utilisé</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190890">
                <a:tc>
                  <a:txBody>
                    <a:bodyPr/>
                    <a:lstStyle/>
                    <a:p>
                      <a:pPr algn="l" fontAlgn="base"/>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Gouvernance actionnariale - % des femmes</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1" u="none" strike="noStrike" kern="1200" noProof="0" dirty="0">
                          <a:solidFill>
                            <a:srgbClr val="000000"/>
                          </a:solidFill>
                          <a:effectLst/>
                          <a:latin typeface="Arial" panose="020B0604020202020204" pitchFamily="34" charset="0"/>
                          <a:ea typeface="+mn-ea"/>
                          <a:cs typeface="Arial" panose="020B0604020202020204" pitchFamily="34" charset="0"/>
                        </a:rPr>
                        <a:t>Automatiquement calculé : « Nombre de femmes au Conseil d’administration / de surveillance » / « Nombre total de membres du Conseil d’administration / de surveillance » * 100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rPr>
                        <a:t>KPMG, Parité dans les entreprises françaises. Focus sur les sociétés non cotées, 2019</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34682385"/>
                  </a:ext>
                </a:extLst>
              </a:tr>
              <a:tr h="190890">
                <a:tc>
                  <a:txBody>
                    <a:bodyPr/>
                    <a:lstStyle/>
                    <a:p>
                      <a:pPr algn="l" fontAlgn="base"/>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Gouvernance actionnariale - % des indépendants</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Automatiquement calculé : « Nombre de membres indépendants au Conseil d’administration / de surveillance » / « Nombre total de membres du Conseil d’administration / de surveillance » * 100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rPr>
                        <a:t>Portefeuille </a:t>
                      </a:r>
                      <a:r>
                        <a:rPr lang="fr-FR" sz="900" b="0" i="1" u="none" strike="noStrike" kern="1200" noProof="0" dirty="0" err="1">
                          <a:solidFill>
                            <a:srgbClr val="000000"/>
                          </a:solidFill>
                          <a:effectLst/>
                          <a:latin typeface="Arial" panose="020B0604020202020204" pitchFamily="34" charset="0"/>
                          <a:ea typeface="+mn-ea"/>
                          <a:cs typeface="Arial" panose="020B0604020202020204" pitchFamily="34" charset="0"/>
                        </a:rPr>
                        <a:t>Carvest</a:t>
                      </a:r>
                      <a:endPar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57859845"/>
                  </a:ext>
                </a:extLst>
              </a:tr>
              <a:tr h="190890">
                <a:tc>
                  <a:txBody>
                    <a:bodyPr/>
                    <a:lstStyle/>
                    <a:p>
                      <a:pPr algn="l" fontAlgn="base"/>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Gouvernance opérationnelle - % des femmes</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Automatiquement calculé : « Nombre de femmes au COMEX / CODIR  » / « Nombre total de membres du COMEX / CODIR » * 100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rPr>
                        <a:t>KPMG, Parité dans les entreprises françaises. Focus sur les sociétés non cotées, 2019</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68161212"/>
                  </a:ext>
                </a:extLst>
              </a:tr>
            </a:tbl>
          </a:graphicData>
        </a:graphic>
      </p:graphicFrame>
      <p:sp>
        <p:nvSpPr>
          <p:cNvPr id="9" name="ZoneTexte 8">
            <a:extLst>
              <a:ext uri="{FF2B5EF4-FFF2-40B4-BE49-F238E27FC236}">
                <a16:creationId xmlns:a16="http://schemas.microsoft.com/office/drawing/2014/main" id="{9DC40585-6198-8A0C-E38B-542A0ED1A0C3}"/>
              </a:ext>
            </a:extLst>
          </p:cNvPr>
          <p:cNvSpPr txBox="1"/>
          <p:nvPr/>
        </p:nvSpPr>
        <p:spPr>
          <a:xfrm>
            <a:off x="666054" y="4237006"/>
            <a:ext cx="3738880" cy="276999"/>
          </a:xfrm>
          <a:prstGeom prst="rect">
            <a:avLst/>
          </a:prstGeom>
          <a:noFill/>
        </p:spPr>
        <p:txBody>
          <a:bodyPr wrap="square" rtlCol="0">
            <a:spAutoFit/>
          </a:bodyPr>
          <a:lstStyle/>
          <a:p>
            <a:r>
              <a:rPr lang="fr-FR" sz="1200" b="1">
                <a:solidFill>
                  <a:schemeClr val="accent5">
                    <a:lumMod val="50000"/>
                  </a:schemeClr>
                </a:solidFill>
                <a:latin typeface="Arial" panose="020B0604020202020204" pitchFamily="34" charset="0"/>
                <a:cs typeface="Arial" panose="020B0604020202020204" pitchFamily="34" charset="0"/>
              </a:rPr>
              <a:t>Gouvernance actionnariale et opérationnelle</a:t>
            </a:r>
          </a:p>
        </p:txBody>
      </p:sp>
      <p:sp>
        <p:nvSpPr>
          <p:cNvPr id="7" name="Rectangle 6">
            <a:extLst>
              <a:ext uri="{FF2B5EF4-FFF2-40B4-BE49-F238E27FC236}">
                <a16:creationId xmlns:a16="http://schemas.microsoft.com/office/drawing/2014/main" id="{F8EA3FDB-E680-A19E-38EB-8C37EBD05AA5}"/>
              </a:ext>
            </a:extLst>
          </p:cNvPr>
          <p:cNvSpPr/>
          <p:nvPr/>
        </p:nvSpPr>
        <p:spPr>
          <a:xfrm rot="16200000">
            <a:off x="-2094724" y="3705949"/>
            <a:ext cx="5196146" cy="316049"/>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a:latin typeface="Arial" panose="020B0604020202020204" pitchFamily="34" charset="0"/>
                <a:cs typeface="Arial" panose="020B0604020202020204" pitchFamily="34" charset="0"/>
              </a:rPr>
              <a:t>GOUVERNANCE</a:t>
            </a:r>
          </a:p>
        </p:txBody>
      </p:sp>
    </p:spTree>
    <p:extLst>
      <p:ext uri="{BB962C8B-B14F-4D97-AF65-F5344CB8AC3E}">
        <p14:creationId xmlns:p14="http://schemas.microsoft.com/office/powerpoint/2010/main" val="3791605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4C664-D622-6F5B-B2C3-755A23AEC8E6}"/>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BB89E5F9-B30F-8CA4-58C9-721ACCED51C0}"/>
              </a:ext>
            </a:extLst>
          </p:cNvPr>
          <p:cNvSpPr>
            <a:spLocks noGrp="1"/>
          </p:cNvSpPr>
          <p:nvPr>
            <p:ph type="sldNum" sz="quarter" idx="12"/>
          </p:nvPr>
        </p:nvSpPr>
        <p:spPr>
          <a:xfrm>
            <a:off x="11607801" y="6492875"/>
            <a:ext cx="584199" cy="365125"/>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15</a:t>
            </a:fld>
            <a:endParaRPr lang="fr-FR">
              <a:solidFill>
                <a:srgbClr val="1C1C1C"/>
              </a:solidFill>
              <a:latin typeface="Poppins" panose="00000500000000000000" pitchFamily="2" charset="0"/>
              <a:cs typeface="Poppins" panose="00000500000000000000" pitchFamily="2" charset="0"/>
            </a:endParaRPr>
          </a:p>
        </p:txBody>
      </p:sp>
      <p:sp>
        <p:nvSpPr>
          <p:cNvPr id="22" name="Title 2">
            <a:extLst>
              <a:ext uri="{FF2B5EF4-FFF2-40B4-BE49-F238E27FC236}">
                <a16:creationId xmlns:a16="http://schemas.microsoft.com/office/drawing/2014/main" id="{B6F3273A-BB62-F5E6-F970-39059D006D91}"/>
              </a:ext>
            </a:extLst>
          </p:cNvPr>
          <p:cNvSpPr txBox="1">
            <a:spLocks noGrp="1"/>
          </p:cNvSpPr>
          <p:nvPr>
            <p:ph type="title" idx="4294967295"/>
          </p:nvPr>
        </p:nvSpPr>
        <p:spPr>
          <a:xfrm>
            <a:off x="340644" y="265460"/>
            <a:ext cx="8558213"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QUESTIONNAIRE ESG CARVEST (3/5)</a:t>
            </a:r>
          </a:p>
        </p:txBody>
      </p:sp>
      <p:sp>
        <p:nvSpPr>
          <p:cNvPr id="20" name="Rectangle 2">
            <a:extLst>
              <a:ext uri="{FF2B5EF4-FFF2-40B4-BE49-F238E27FC236}">
                <a16:creationId xmlns:a16="http://schemas.microsoft.com/office/drawing/2014/main" id="{A651BC7D-C158-61DE-5936-BD54E9F4A94A}"/>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5A315D12-791B-70C8-B325-7756548D1436}"/>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pic>
        <p:nvPicPr>
          <p:cNvPr id="2" name="Picture 1" descr="A black background with green and grey text&#10;&#10;Description automatically generated">
            <a:extLst>
              <a:ext uri="{FF2B5EF4-FFF2-40B4-BE49-F238E27FC236}">
                <a16:creationId xmlns:a16="http://schemas.microsoft.com/office/drawing/2014/main" id="{2182C6BF-D67A-3BC4-99EE-7ED39C2D66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3" name="Tableau 1">
            <a:extLst>
              <a:ext uri="{FF2B5EF4-FFF2-40B4-BE49-F238E27FC236}">
                <a16:creationId xmlns:a16="http://schemas.microsoft.com/office/drawing/2014/main" id="{66A749C2-6002-1B40-7BE2-9269C82663BB}"/>
              </a:ext>
            </a:extLst>
          </p:cNvPr>
          <p:cNvGraphicFramePr>
            <a:graphicFrameLocks noGrp="1"/>
          </p:cNvGraphicFramePr>
          <p:nvPr>
            <p:extLst>
              <p:ext uri="{D42A27DB-BD31-4B8C-83A1-F6EECF244321}">
                <p14:modId xmlns:p14="http://schemas.microsoft.com/office/powerpoint/2010/main" val="245804138"/>
              </p:ext>
            </p:extLst>
          </p:nvPr>
        </p:nvGraphicFramePr>
        <p:xfrm>
          <a:off x="661374" y="1265902"/>
          <a:ext cx="11159152" cy="4038600"/>
        </p:xfrm>
        <a:graphic>
          <a:graphicData uri="http://schemas.openxmlformats.org/drawingml/2006/table">
            <a:tbl>
              <a:tblPr/>
              <a:tblGrid>
                <a:gridCol w="1633568">
                  <a:extLst>
                    <a:ext uri="{9D8B030D-6E8A-4147-A177-3AD203B41FA5}">
                      <a16:colId xmlns:a16="http://schemas.microsoft.com/office/drawing/2014/main" val="887656781"/>
                    </a:ext>
                  </a:extLst>
                </a:gridCol>
                <a:gridCol w="7959099">
                  <a:extLst>
                    <a:ext uri="{9D8B030D-6E8A-4147-A177-3AD203B41FA5}">
                      <a16:colId xmlns:a16="http://schemas.microsoft.com/office/drawing/2014/main" val="2582954896"/>
                    </a:ext>
                  </a:extLst>
                </a:gridCol>
                <a:gridCol w="1566485">
                  <a:extLst>
                    <a:ext uri="{9D8B030D-6E8A-4147-A177-3AD203B41FA5}">
                      <a16:colId xmlns:a16="http://schemas.microsoft.com/office/drawing/2014/main" val="4032233884"/>
                    </a:ext>
                  </a:extLst>
                </a:gridCol>
              </a:tblGrid>
              <a:tr h="230504">
                <a:tc>
                  <a:txBody>
                    <a:bodyPr/>
                    <a:lstStyle/>
                    <a:p>
                      <a:pPr algn="l" fontAlgn="auto"/>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2"/>
                          </a:solidFill>
                          <a:effectLst/>
                          <a:latin typeface="Arial" panose="020B0604020202020204" pitchFamily="34" charset="0"/>
                          <a:cs typeface="Arial" panose="020B0604020202020204" pitchFamily="34" charset="0"/>
                        </a:rPr>
                        <a:t>Définitions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2"/>
                          </a:solidFill>
                          <a:effectLst/>
                          <a:latin typeface="Arial" panose="020B0604020202020204" pitchFamily="34" charset="0"/>
                          <a:cs typeface="Arial" panose="020B0604020202020204" pitchFamily="34" charset="0"/>
                        </a:rPr>
                        <a:t>Benchmark utilisé</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27462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environnementale</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algn="just" fontAlgn="base"/>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qui porte expressément sur des questions environnementales. Il peut s'agir (mais pas nécessairement) d'une politique distincte et autonome. </a:t>
                      </a:r>
                    </a:p>
                    <a:p>
                      <a:pPr algn="just" fontAlgn="base"/>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algn="ctr" fontAlgn="base"/>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3734682385"/>
                  </a:ext>
                </a:extLst>
              </a:tr>
              <a:tr h="230504">
                <a:tc>
                  <a:txBody>
                    <a:bodyPr/>
                    <a:lstStyle/>
                    <a:p>
                      <a:pPr marL="0" algn="l" defTabSz="914400" rtl="0" eaLnBrk="1" fontAlgn="base" latinLnBrk="0" hangingPunct="1"/>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PAI - Empreinte carbone réalisée par la société</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mesure et calcule-t-elle ses émissions de gaz à effet de serre (GES) ? Si oui, sur quels scopes ?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législation de l'UE, y compris le règlement SFDR, définit les « émissions de gaz à effet de serre » comme « les émissions, exprimées en tonnes équivalent CO2, de dioxyde de carbone (CO2), de méthane (CH4), de protoxyde d'azote (N2O), d'hydrocarbures fluorés (HFC), d'hydrocarbures perfluorés (PFC), de </a:t>
                      </a:r>
                      <a:r>
                        <a:rPr lang="fr-FR" sz="1000" b="0" i="0" u="none" strike="noStrike" kern="1200" noProof="0" err="1">
                          <a:solidFill>
                            <a:srgbClr val="000000"/>
                          </a:solidFill>
                          <a:effectLst/>
                          <a:latin typeface="Arial" panose="020B0604020202020204" pitchFamily="34" charset="0"/>
                          <a:ea typeface="+mn-ea"/>
                          <a:cs typeface="Arial" panose="020B0604020202020204" pitchFamily="34" charset="0"/>
                        </a:rPr>
                        <a:t>trifluorure</a:t>
                      </a: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 d'azote (NF3) et d'hexafluorure de soufre (SF6), déterminées conformément au règlement (UE) no 525/2013 et relevant du champ d'application du présent règlement. »</a:t>
                      </a:r>
                    </a:p>
                    <a:p>
                      <a:pPr marL="0" marR="0" lvl="0" indent="0" algn="just" defTabSz="914437" rtl="0" eaLnBrk="1" fontAlgn="auto" latinLnBrk="0" hangingPunct="1">
                        <a:lnSpc>
                          <a:spcPct val="100000"/>
                        </a:lnSpc>
                        <a:spcBef>
                          <a:spcPts val="0"/>
                        </a:spcBef>
                        <a:spcAft>
                          <a:spcPts val="0"/>
                        </a:spcAft>
                        <a:buClrTx/>
                        <a:buSzTx/>
                        <a:buFontTx/>
                        <a:buNone/>
                        <a:tabLst/>
                        <a:defRPr/>
                      </a:pPr>
                      <a:endParaRPr lang="fr-FR" sz="1000" b="0" i="0" u="none" strike="noStrike" kern="1200" noProof="0">
                        <a:solidFill>
                          <a:srgbClr val="000000"/>
                        </a:solidFill>
                        <a:effectLst/>
                        <a:latin typeface="Arial" panose="020B0604020202020204" pitchFamily="34" charset="0"/>
                        <a:ea typeface="+mn-ea"/>
                        <a:cs typeface="Arial" panose="020B0604020202020204" pitchFamily="34" charset="0"/>
                      </a:endParaRP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 Scope 1 (émissions directes)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 Scope 2 (émissions indirectes provenant de la production d'énergie achetée : électricité, chaleur ou vapeur)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 Scope 3 (émissions indirectes provenant de la chaîne de valeur)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 Non</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Si Bilan Carbone calculé par la société : Base de données proxy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Cority</a:t>
                      </a: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 (cf. slide 9 – estimation carbone scope 3)</a:t>
                      </a:r>
                    </a:p>
                    <a:p>
                      <a:pPr marL="0" marR="0" lvl="0" indent="0" algn="ctr" defTabSz="914437" rtl="0" eaLnBrk="1" fontAlgn="auto" latinLnBrk="0" hangingPunct="1">
                        <a:lnSpc>
                          <a:spcPct val="100000"/>
                        </a:lnSpc>
                        <a:spcBef>
                          <a:spcPts val="0"/>
                        </a:spcBef>
                        <a:spcAft>
                          <a:spcPts val="0"/>
                        </a:spcAft>
                        <a:buClrTx/>
                        <a:buSzTx/>
                        <a:buFontTx/>
                        <a:buNone/>
                        <a:tabLst/>
                        <a:defRPr/>
                      </a:pPr>
                      <a:endParaRPr lang="fr-FR" sz="1000" b="0" i="1" u="none" strike="noStrike" kern="1200" noProof="0">
                        <a:solidFill>
                          <a:srgbClr val="000000"/>
                        </a:solidFill>
                        <a:effectLst/>
                        <a:highlight>
                          <a:srgbClr val="FFFF00"/>
                        </a:highlight>
                        <a:latin typeface="Arial" panose="020B0604020202020204" pitchFamily="34" charset="0"/>
                        <a:ea typeface="+mn-ea"/>
                        <a:cs typeface="Arial" panose="020B0604020202020204" pitchFamily="34" charset="0"/>
                      </a:endParaRPr>
                    </a:p>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Si Bilan Carbone calculé par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Cority</a:t>
                      </a: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 : N/A</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639832249"/>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chemeClr val="tx1"/>
                          </a:solidFill>
                          <a:effectLst/>
                          <a:latin typeface="Arial" panose="020B0604020202020204" pitchFamily="34" charset="0"/>
                          <a:ea typeface="+mn-ea"/>
                          <a:cs typeface="Arial" panose="020B0604020202020204" pitchFamily="34" charset="0"/>
                        </a:rPr>
                        <a:t>Initiatives pour réduire les émissions de GES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fixé une cible en matière de réduction des émissions de GES et/ou a pris des initiatives pour réduire les émissions de GES, ex.  en annonçant une cible nette « zéro carbone » ou en prenant des engagements dans le cadre de l'initiative </a:t>
                      </a:r>
                      <a:r>
                        <a:rPr lang="fr-FR" sz="1000" b="0" i="0" u="none" strike="noStrike" kern="1200" noProof="0" err="1">
                          <a:solidFill>
                            <a:srgbClr val="000000"/>
                          </a:solidFill>
                          <a:effectLst/>
                          <a:latin typeface="Arial" panose="020B0604020202020204" pitchFamily="34" charset="0"/>
                          <a:ea typeface="+mn-ea"/>
                          <a:cs typeface="Arial" panose="020B0604020202020204" pitchFamily="34" charset="0"/>
                        </a:rPr>
                        <a:t>SBTi</a:t>
                      </a: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 (Science </a:t>
                      </a:r>
                      <a:r>
                        <a:rPr lang="fr-FR" sz="1000" b="0" i="0" u="none" strike="noStrike" kern="1200" noProof="0" err="1">
                          <a:solidFill>
                            <a:srgbClr val="000000"/>
                          </a:solidFill>
                          <a:effectLst/>
                          <a:latin typeface="Arial" panose="020B0604020202020204" pitchFamily="34" charset="0"/>
                          <a:ea typeface="+mn-ea"/>
                          <a:cs typeface="Arial" panose="020B0604020202020204" pitchFamily="34" charset="0"/>
                        </a:rPr>
                        <a:t>Based</a:t>
                      </a: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 </a:t>
                      </a:r>
                      <a:r>
                        <a:rPr lang="fr-FR" sz="1000" b="0" i="0" u="none" strike="noStrike" kern="1200" noProof="0" err="1">
                          <a:solidFill>
                            <a:srgbClr val="000000"/>
                          </a:solidFill>
                          <a:effectLst/>
                          <a:latin typeface="Arial" panose="020B0604020202020204" pitchFamily="34" charset="0"/>
                          <a:ea typeface="+mn-ea"/>
                          <a:cs typeface="Arial" panose="020B0604020202020204" pitchFamily="34" charset="0"/>
                        </a:rPr>
                        <a:t>Targets</a:t>
                      </a: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 initiative).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2986376323"/>
                  </a:ext>
                </a:extLst>
              </a:tr>
              <a:tr h="2653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PAI - Pollution de l’eau</a:t>
                      </a:r>
                      <a:endParaRPr lang="fr-FR" sz="1100" b="1" i="0"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Tonnes de rejets dans l'eau générées par la société au cours de la période de reporting. Si vous ne connaissez pas la donnée, merci de cocher la case 'non disponible'. </a:t>
                      </a:r>
                      <a:endParaRPr lang="fr-FR" sz="9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90141497"/>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PAI - Déchets dangereux</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Tonnes de déchets dangereux et de déchets radioactifs produits par la société au cours de la période de reporting. Si vous ne connaissez pas la donnée, merci de cocher la case 'non disponible'.</a:t>
                      </a:r>
                      <a:endParaRPr lang="fr-FR" sz="9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1031151298"/>
                  </a:ext>
                </a:extLst>
              </a:tr>
            </a:tbl>
          </a:graphicData>
        </a:graphic>
      </p:graphicFrame>
      <p:sp>
        <p:nvSpPr>
          <p:cNvPr id="7" name="Rectangle 6">
            <a:extLst>
              <a:ext uri="{FF2B5EF4-FFF2-40B4-BE49-F238E27FC236}">
                <a16:creationId xmlns:a16="http://schemas.microsoft.com/office/drawing/2014/main" id="{2F21D328-FA7E-3584-90D3-49E67D5895A1}"/>
              </a:ext>
            </a:extLst>
          </p:cNvPr>
          <p:cNvSpPr/>
          <p:nvPr/>
        </p:nvSpPr>
        <p:spPr>
          <a:xfrm rot="16200000">
            <a:off x="-1515951" y="3127175"/>
            <a:ext cx="4038599" cy="316049"/>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a:latin typeface="Arial" panose="020B0604020202020204" pitchFamily="34" charset="0"/>
                <a:cs typeface="Arial" panose="020B0604020202020204" pitchFamily="34" charset="0"/>
              </a:rPr>
              <a:t>ENVIRONNEMENT</a:t>
            </a:r>
          </a:p>
        </p:txBody>
      </p:sp>
    </p:spTree>
    <p:extLst>
      <p:ext uri="{BB962C8B-B14F-4D97-AF65-F5344CB8AC3E}">
        <p14:creationId xmlns:p14="http://schemas.microsoft.com/office/powerpoint/2010/main" val="941956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CCD47-E8BA-D5A2-485A-A78AC7B36C94}"/>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4B1FE49-F690-672E-8C97-A9559DFA4610}"/>
              </a:ext>
            </a:extLst>
          </p:cNvPr>
          <p:cNvSpPr>
            <a:spLocks noGrp="1"/>
          </p:cNvSpPr>
          <p:nvPr>
            <p:ph type="sldNum" sz="quarter" idx="12"/>
          </p:nvPr>
        </p:nvSpPr>
        <p:spPr>
          <a:xfrm>
            <a:off x="11607801" y="6492875"/>
            <a:ext cx="584199" cy="365125"/>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16</a:t>
            </a:fld>
            <a:endParaRPr lang="fr-FR">
              <a:solidFill>
                <a:srgbClr val="1C1C1C"/>
              </a:solidFill>
              <a:latin typeface="Poppins" panose="00000500000000000000" pitchFamily="2" charset="0"/>
              <a:cs typeface="Poppins" panose="00000500000000000000" pitchFamily="2" charset="0"/>
            </a:endParaRPr>
          </a:p>
        </p:txBody>
      </p:sp>
      <p:sp>
        <p:nvSpPr>
          <p:cNvPr id="22" name="Title 2">
            <a:extLst>
              <a:ext uri="{FF2B5EF4-FFF2-40B4-BE49-F238E27FC236}">
                <a16:creationId xmlns:a16="http://schemas.microsoft.com/office/drawing/2014/main" id="{E1986AE3-4DF9-FDA6-1EAB-EA07774A56E4}"/>
              </a:ext>
            </a:extLst>
          </p:cNvPr>
          <p:cNvSpPr txBox="1">
            <a:spLocks noGrp="1"/>
          </p:cNvSpPr>
          <p:nvPr>
            <p:ph type="title" idx="4294967295"/>
          </p:nvPr>
        </p:nvSpPr>
        <p:spPr>
          <a:xfrm>
            <a:off x="340644" y="265460"/>
            <a:ext cx="8558213"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QUESTIONNAIRE ESG CARVEST (4/5)</a:t>
            </a:r>
          </a:p>
        </p:txBody>
      </p:sp>
      <p:sp>
        <p:nvSpPr>
          <p:cNvPr id="20" name="Rectangle 2">
            <a:extLst>
              <a:ext uri="{FF2B5EF4-FFF2-40B4-BE49-F238E27FC236}">
                <a16:creationId xmlns:a16="http://schemas.microsoft.com/office/drawing/2014/main" id="{60AC6AB9-F2FB-2FA8-EFF6-C42BD3BB5AE0}"/>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BF4A0ACA-3B2E-4650-E91C-118A08673FC1}"/>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pic>
        <p:nvPicPr>
          <p:cNvPr id="2" name="Picture 1" descr="A black background with green and grey text&#10;&#10;Description automatically generated">
            <a:extLst>
              <a:ext uri="{FF2B5EF4-FFF2-40B4-BE49-F238E27FC236}">
                <a16:creationId xmlns:a16="http://schemas.microsoft.com/office/drawing/2014/main" id="{96BF15F9-6DEB-B993-F23D-AD37F21929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3" name="Tableau 1">
            <a:extLst>
              <a:ext uri="{FF2B5EF4-FFF2-40B4-BE49-F238E27FC236}">
                <a16:creationId xmlns:a16="http://schemas.microsoft.com/office/drawing/2014/main" id="{35B2E8DC-791D-77F5-A076-08548215D643}"/>
              </a:ext>
            </a:extLst>
          </p:cNvPr>
          <p:cNvGraphicFramePr>
            <a:graphicFrameLocks noGrp="1"/>
          </p:cNvGraphicFramePr>
          <p:nvPr>
            <p:extLst>
              <p:ext uri="{D42A27DB-BD31-4B8C-83A1-F6EECF244321}">
                <p14:modId xmlns:p14="http://schemas.microsoft.com/office/powerpoint/2010/main" val="1014325479"/>
              </p:ext>
            </p:extLst>
          </p:nvPr>
        </p:nvGraphicFramePr>
        <p:xfrm>
          <a:off x="651014" y="1275529"/>
          <a:ext cx="11169512" cy="4389120"/>
        </p:xfrm>
        <a:graphic>
          <a:graphicData uri="http://schemas.openxmlformats.org/drawingml/2006/table">
            <a:tbl>
              <a:tblPr/>
              <a:tblGrid>
                <a:gridCol w="1635084">
                  <a:extLst>
                    <a:ext uri="{9D8B030D-6E8A-4147-A177-3AD203B41FA5}">
                      <a16:colId xmlns:a16="http://schemas.microsoft.com/office/drawing/2014/main" val="887656781"/>
                    </a:ext>
                  </a:extLst>
                </a:gridCol>
                <a:gridCol w="7966489">
                  <a:extLst>
                    <a:ext uri="{9D8B030D-6E8A-4147-A177-3AD203B41FA5}">
                      <a16:colId xmlns:a16="http://schemas.microsoft.com/office/drawing/2014/main" val="2582954896"/>
                    </a:ext>
                  </a:extLst>
                </a:gridCol>
                <a:gridCol w="1567939">
                  <a:extLst>
                    <a:ext uri="{9D8B030D-6E8A-4147-A177-3AD203B41FA5}">
                      <a16:colId xmlns:a16="http://schemas.microsoft.com/office/drawing/2014/main" val="4032233884"/>
                    </a:ext>
                  </a:extLst>
                </a:gridCol>
              </a:tblGrid>
              <a:tr h="230504">
                <a:tc>
                  <a:txBody>
                    <a:bodyPr/>
                    <a:lstStyle/>
                    <a:p>
                      <a:pPr algn="l" fontAlgn="auto"/>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3"/>
                          </a:solidFill>
                          <a:effectLst/>
                          <a:latin typeface="Arial" panose="020B0604020202020204" pitchFamily="34" charset="0"/>
                          <a:cs typeface="Arial" panose="020B0604020202020204" pitchFamily="34" charset="0"/>
                        </a:rPr>
                        <a:t>Définitions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3"/>
                          </a:solidFill>
                          <a:effectLst/>
                          <a:latin typeface="Arial" panose="020B0604020202020204" pitchFamily="34" charset="0"/>
                          <a:cs typeface="Arial" panose="020B0604020202020204" pitchFamily="34" charset="0"/>
                        </a:rPr>
                        <a:t>Benchmark utilisé</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27462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Taux de turnover</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just" fontAlgn="base"/>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Le taux de rotation est défini comme le nombre d'ETP (Equivalents Temps Plein) permanents quittant la société, à l'exclusion des départs résultant de fusions et acquisitions, au cours de l'année, divisé par le nombre total d'ETP de l'année antérieure ou par le nombre moyen d'ETP de l'année antérieure, multiplié par 100. </a:t>
                      </a:r>
                    </a:p>
                    <a:p>
                      <a:pPr algn="just" fontAlgn="base"/>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Dans certains cas, la rotation désigne le départ d'un salarié qui est remplacé, tandis que l'attrition désigne le départ (volontaire ou involontaire) d'un salarié qui n'est pas remplacé. Cependant, il n'est pas nécessaire d'établir cette distinction lors de la publication des données. Il convient de considérer la rotation comme un mouvement de personnes, dans la mesure où les postes vacants ne donnent pas lieu à un emploi, et compte tenu du caractère ambigu des définitions des postes qu'il peut s'avérer difficile de normaliser. Néanmoins, une nuance est à apporter en ce qui concerne la rotation qui est calculée sur la base des ETP, c'est-à-dire des salariés en équivalent temps plein. Par exemple, si un salarié qui était employé à mi-temps quitte la société, il devrait être comptabilisé comme un demi-ETP.</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base"/>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34682385"/>
                  </a:ext>
                </a:extLst>
              </a:tr>
              <a:tr h="230504">
                <a:tc>
                  <a:txBody>
                    <a:bodyPr/>
                    <a:lstStyle/>
                    <a:p>
                      <a:pPr marL="0" algn="l" defTabSz="914400" rtl="0" eaLnBrk="1" fontAlgn="base" latinLnBrk="0" hangingPunct="1"/>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Taux d’absentéisme</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Taux d’absentéisme = Nombre d’heures de travail perdues du fait de maladies, d’accidents du travail, d’accidents de transport depuis ou vers le lieu de travail, de maladies professionnelles, d’absences injustifiées) / Nombre total d’heures de travail (employés permanents et non-permanents).</a:t>
                      </a:r>
                      <a:endParaRPr lang="fr-FR" sz="9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hlinkClick r:id="rId4">
                            <a:extLst>
                              <a:ext uri="{A12FA001-AC4F-418D-AE19-62706E023703}">
                                <ahyp:hlinkClr xmlns:ahyp="http://schemas.microsoft.com/office/drawing/2018/hyperlinkcolor" val="tx"/>
                              </a:ext>
                            </a:extLst>
                          </a:hlinkClick>
                        </a:rPr>
                        <a:t>Observatoire de l’absentéisme 2022</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639832249"/>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chemeClr val="tx1"/>
                          </a:solidFill>
                          <a:effectLst/>
                          <a:latin typeface="Arial" panose="020B0604020202020204" pitchFamily="34" charset="0"/>
                          <a:ea typeface="+mn-ea"/>
                          <a:cs typeface="Arial" panose="020B0604020202020204" pitchFamily="34" charset="0"/>
                        </a:rPr>
                        <a:t>Nombre d’heures de formation</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Veuillez indiquer le nombre moyen d'heures de formation que les salariés de la société ont suivi au cours de la période de reporting (à savoir le nombre total d'heures de formation dispensées aux salariés divisé par le nombre de salariés).</a:t>
                      </a:r>
                      <a:endParaRPr lang="fr-FR" sz="9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a:solidFill>
                            <a:srgbClr val="000000"/>
                          </a:solidFill>
                          <a:effectLst/>
                          <a:latin typeface="Arial" panose="020B0604020202020204" pitchFamily="34" charset="0"/>
                          <a:ea typeface="+mn-ea"/>
                          <a:cs typeface="Arial" panose="020B0604020202020204" pitchFamily="34" charset="0"/>
                        </a:rPr>
                        <a:t>Insee. </a:t>
                      </a:r>
                      <a:r>
                        <a:rPr lang="fr-FR" sz="1000" b="0" i="1" u="none" strike="noStrike" kern="1200">
                          <a:solidFill>
                            <a:srgbClr val="000000"/>
                          </a:solidFill>
                          <a:effectLst/>
                          <a:latin typeface="Arial" panose="020B0604020202020204" pitchFamily="34" charset="0"/>
                          <a:ea typeface="+mn-ea"/>
                          <a:cs typeface="Arial" panose="020B0604020202020204" pitchFamily="34" charset="0"/>
                          <a:hlinkClick r:id="rId5">
                            <a:extLst>
                              <a:ext uri="{A12FA001-AC4F-418D-AE19-62706E023703}">
                                <ahyp:hlinkClr xmlns:ahyp="http://schemas.microsoft.com/office/drawing/2018/hyperlinkcolor" val="tx"/>
                              </a:ext>
                            </a:extLst>
                          </a:hlinkClick>
                        </a:rPr>
                        <a:t>Formations et Emplois, 2025</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986376323"/>
                  </a:ext>
                </a:extLst>
              </a:tr>
              <a:tr h="2653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Mécanisme de partage de la valeur</a:t>
                      </a:r>
                      <a:endParaRPr lang="fr-FR" sz="1100" b="1" i="0"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Veuillez ne pas inclure ici les mécanismes d’ “</a:t>
                      </a:r>
                      <a:r>
                        <a:rPr lang="fr-FR" sz="1000" b="0" i="0" u="none" strike="noStrike" kern="1200" noProof="0" err="1">
                          <a:solidFill>
                            <a:srgbClr val="000000"/>
                          </a:solidFill>
                          <a:effectLst/>
                          <a:latin typeface="Arial" panose="020B0604020202020204" pitchFamily="34" charset="0"/>
                          <a:ea typeface="+mn-ea"/>
                          <a:cs typeface="Arial" panose="020B0604020202020204" pitchFamily="34" charset="0"/>
                        </a:rPr>
                        <a:t>executive</a:t>
                      </a: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 management/management package”, et veuillez préciser en commentaire, pour chacune des options, si seule une partie des employés peut bénéficier du dispositif. </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Actions gratuites / Options d'achat d'actions / Dispositifs d'actionnariat salarié tels que les FCPE (“Fonds Commun de Placement en Entreprise”)  / Accord de partage des bénéfices non obligatoire légalement (comme un “accord de participation” pour les sociétés françaises de moins de 50 employés) / Accord d'incitation lié à des objectifs d'entreprise (tel que l'“accord d’intéressement” en France)  / Accord sur le partage de la plus-value à la sortie introduit par la loi française (“contrat de partage de la plus-value proposé par la loi PACTE”)  / Autre(s) (préciser en commentaire) / Néant (veuillez indiquer en commentaire si vous avez l'intention d'en mettre un en place dans les 12 mois qui viennent)</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90141497"/>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a:solidFill>
                            <a:srgbClr val="000000"/>
                          </a:solidFill>
                          <a:effectLst/>
                          <a:latin typeface="Arial" panose="020B0604020202020204" pitchFamily="34" charset="0"/>
                          <a:ea typeface="+mn-ea"/>
                          <a:cs typeface="Arial" panose="020B0604020202020204" pitchFamily="34" charset="0"/>
                        </a:rPr>
                        <a:t>Baromètre social</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just" defTabSz="914437" rtl="0" eaLnBrk="1" fontAlgn="auto"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met-elle en œuvre/publie-t-elle une enquête annuelle d'opinion auprès des salariés ? Une enquête d'opinion auprès des salariés peut inclure, sans s'y limiter, des questions relatives à la culture et aux valeurs de la société, à la satisfaction professionnelle des salariés, à l'engagement des salariés et à la formation.</a:t>
                      </a:r>
                    </a:p>
                    <a:p>
                      <a:pPr marL="0" marR="0" lvl="0" indent="0" algn="just" defTabSz="914437" rtl="0" eaLnBrk="1" fontAlgn="auto"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00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0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31151298"/>
                  </a:ext>
                </a:extLst>
              </a:tr>
            </a:tbl>
          </a:graphicData>
        </a:graphic>
      </p:graphicFrame>
      <p:sp>
        <p:nvSpPr>
          <p:cNvPr id="6" name="ZoneTexte 5">
            <a:extLst>
              <a:ext uri="{FF2B5EF4-FFF2-40B4-BE49-F238E27FC236}">
                <a16:creationId xmlns:a16="http://schemas.microsoft.com/office/drawing/2014/main" id="{C3734CC7-52BE-F02B-34DD-0713B4209539}"/>
              </a:ext>
            </a:extLst>
          </p:cNvPr>
          <p:cNvSpPr txBox="1"/>
          <p:nvPr/>
        </p:nvSpPr>
        <p:spPr>
          <a:xfrm>
            <a:off x="676415" y="1293283"/>
            <a:ext cx="3738880" cy="430887"/>
          </a:xfrm>
          <a:prstGeom prst="rect">
            <a:avLst/>
          </a:prstGeom>
          <a:noFill/>
        </p:spPr>
        <p:txBody>
          <a:bodyPr wrap="square" rtlCol="0">
            <a:spAutoFit/>
          </a:bodyPr>
          <a:lstStyle/>
          <a:p>
            <a:r>
              <a:rPr lang="fr-FR" sz="1100" b="1">
                <a:solidFill>
                  <a:schemeClr val="accent3"/>
                </a:solidFill>
                <a:latin typeface="Arial" panose="020B0604020202020204" pitchFamily="34" charset="0"/>
                <a:cs typeface="Arial" panose="020B0604020202020204" pitchFamily="34" charset="0"/>
              </a:rPr>
              <a:t>Attractivité et rétention des employés </a:t>
            </a:r>
          </a:p>
          <a:p>
            <a:endParaRPr lang="fr-FR" sz="1100" b="1">
              <a:solidFill>
                <a:schemeClr val="accent3"/>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2EFECCF2-A40F-D343-9261-37AB3F1C2C4B}"/>
              </a:ext>
            </a:extLst>
          </p:cNvPr>
          <p:cNvSpPr/>
          <p:nvPr/>
        </p:nvSpPr>
        <p:spPr>
          <a:xfrm rot="16200000">
            <a:off x="-1701571" y="3312064"/>
            <a:ext cx="4389118" cy="316049"/>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a:latin typeface="Arial" panose="020B0604020202020204" pitchFamily="34" charset="0"/>
                <a:cs typeface="Arial" panose="020B0604020202020204" pitchFamily="34" charset="0"/>
              </a:rPr>
              <a:t>SOCIAL</a:t>
            </a:r>
          </a:p>
        </p:txBody>
      </p:sp>
    </p:spTree>
    <p:extLst>
      <p:ext uri="{BB962C8B-B14F-4D97-AF65-F5344CB8AC3E}">
        <p14:creationId xmlns:p14="http://schemas.microsoft.com/office/powerpoint/2010/main" val="1014201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7C2BD-9ED6-16F1-F07A-631A64C071FB}"/>
            </a:ext>
          </a:extLst>
        </p:cNvPr>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8374655F-97A3-FADD-3548-CB39A1C938E7}"/>
              </a:ext>
            </a:extLst>
          </p:cNvPr>
          <p:cNvSpPr>
            <a:spLocks noGrp="1"/>
          </p:cNvSpPr>
          <p:nvPr>
            <p:ph type="sldNum" sz="quarter" idx="12"/>
          </p:nvPr>
        </p:nvSpPr>
        <p:spPr>
          <a:xfrm>
            <a:off x="11607801" y="6492875"/>
            <a:ext cx="584199" cy="365125"/>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17</a:t>
            </a:fld>
            <a:endParaRPr lang="fr-FR">
              <a:solidFill>
                <a:srgbClr val="1C1C1C"/>
              </a:solidFill>
              <a:latin typeface="Poppins" panose="00000500000000000000" pitchFamily="2" charset="0"/>
              <a:cs typeface="Poppins" panose="00000500000000000000" pitchFamily="2" charset="0"/>
            </a:endParaRPr>
          </a:p>
        </p:txBody>
      </p:sp>
      <p:sp>
        <p:nvSpPr>
          <p:cNvPr id="22" name="Title 2">
            <a:extLst>
              <a:ext uri="{FF2B5EF4-FFF2-40B4-BE49-F238E27FC236}">
                <a16:creationId xmlns:a16="http://schemas.microsoft.com/office/drawing/2014/main" id="{92719B43-342B-DE88-227B-EC1D2FA632A5}"/>
              </a:ext>
            </a:extLst>
          </p:cNvPr>
          <p:cNvSpPr txBox="1">
            <a:spLocks noGrp="1"/>
          </p:cNvSpPr>
          <p:nvPr>
            <p:ph type="title" idx="4294967295"/>
          </p:nvPr>
        </p:nvSpPr>
        <p:spPr>
          <a:xfrm>
            <a:off x="340644" y="265460"/>
            <a:ext cx="8558213"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QUESTIONNAIRE ESG CARVEST (5/5)</a:t>
            </a:r>
          </a:p>
        </p:txBody>
      </p:sp>
      <p:sp>
        <p:nvSpPr>
          <p:cNvPr id="20" name="Rectangle 2">
            <a:extLst>
              <a:ext uri="{FF2B5EF4-FFF2-40B4-BE49-F238E27FC236}">
                <a16:creationId xmlns:a16="http://schemas.microsoft.com/office/drawing/2014/main" id="{BF171E64-A031-B886-A275-90B7945B87BC}"/>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70AFB04C-255A-7FA9-6EBF-B4E8B31D400A}"/>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pic>
        <p:nvPicPr>
          <p:cNvPr id="2" name="Picture 1" descr="A black background with green and grey text&#10;&#10;Description automatically generated">
            <a:extLst>
              <a:ext uri="{FF2B5EF4-FFF2-40B4-BE49-F238E27FC236}">
                <a16:creationId xmlns:a16="http://schemas.microsoft.com/office/drawing/2014/main" id="{CA1D7382-2B68-12EF-F082-FD7E0FF09E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4" name="Tableau 10">
            <a:extLst>
              <a:ext uri="{FF2B5EF4-FFF2-40B4-BE49-F238E27FC236}">
                <a16:creationId xmlns:a16="http://schemas.microsoft.com/office/drawing/2014/main" id="{9469E030-9106-CAF4-AF59-F70E43D8070F}"/>
              </a:ext>
            </a:extLst>
          </p:cNvPr>
          <p:cNvGraphicFramePr>
            <a:graphicFrameLocks noGrp="1"/>
          </p:cNvGraphicFramePr>
          <p:nvPr>
            <p:extLst>
              <p:ext uri="{D42A27DB-BD31-4B8C-83A1-F6EECF244321}">
                <p14:modId xmlns:p14="http://schemas.microsoft.com/office/powerpoint/2010/main" val="2618619858"/>
              </p:ext>
            </p:extLst>
          </p:nvPr>
        </p:nvGraphicFramePr>
        <p:xfrm>
          <a:off x="651012" y="1286169"/>
          <a:ext cx="11169513" cy="2590800"/>
        </p:xfrm>
        <a:graphic>
          <a:graphicData uri="http://schemas.openxmlformats.org/drawingml/2006/table">
            <a:tbl>
              <a:tblPr/>
              <a:tblGrid>
                <a:gridCol w="1657584">
                  <a:extLst>
                    <a:ext uri="{9D8B030D-6E8A-4147-A177-3AD203B41FA5}">
                      <a16:colId xmlns:a16="http://schemas.microsoft.com/office/drawing/2014/main" val="887656781"/>
                    </a:ext>
                  </a:extLst>
                </a:gridCol>
                <a:gridCol w="7947640">
                  <a:extLst>
                    <a:ext uri="{9D8B030D-6E8A-4147-A177-3AD203B41FA5}">
                      <a16:colId xmlns:a16="http://schemas.microsoft.com/office/drawing/2014/main" val="2582954896"/>
                    </a:ext>
                  </a:extLst>
                </a:gridCol>
                <a:gridCol w="1564289">
                  <a:extLst>
                    <a:ext uri="{9D8B030D-6E8A-4147-A177-3AD203B41FA5}">
                      <a16:colId xmlns:a16="http://schemas.microsoft.com/office/drawing/2014/main" val="3267827123"/>
                    </a:ext>
                  </a:extLst>
                </a:gridCol>
              </a:tblGrid>
              <a:tr h="217051">
                <a:tc>
                  <a:txBody>
                    <a:bodyPr/>
                    <a:lstStyle/>
                    <a:p>
                      <a:pPr algn="l" fontAlgn="auto"/>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3"/>
                          </a:solidFill>
                          <a:effectLst/>
                          <a:latin typeface="Arial" panose="020B0604020202020204" pitchFamily="34" charset="0"/>
                          <a:cs typeface="Arial" panose="020B0604020202020204" pitchFamily="34" charset="0"/>
                        </a:rPr>
                        <a:t>Définitions</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3"/>
                          </a:solidFill>
                          <a:effectLst/>
                          <a:latin typeface="Arial" panose="020B0604020202020204" pitchFamily="34" charset="0"/>
                          <a:cs typeface="Arial" panose="020B0604020202020204" pitchFamily="34" charset="0"/>
                        </a:rPr>
                        <a:t>Benchmark utilisé</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422044">
                <a:tc>
                  <a:txBody>
                    <a:bodyPr/>
                    <a:lstStyle/>
                    <a:p>
                      <a:pPr algn="l" fontAlgn="base"/>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santé &amp; sécurité au travail</a:t>
                      </a:r>
                      <a:endParaRPr lang="fr-FR" sz="1100" b="1"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qui traite spécifiquement des questions de santé et sécurité et de la prévention des accidents sur le lieu de travail ? Il peut s'agir (mais pas nécessairement) d'une politique distincte et autonome.</a:t>
                      </a:r>
                    </a:p>
                    <a:p>
                      <a:pPr marL="0" marR="0" lvl="0" indent="0" algn="just" defTabSz="914437" rtl="0" eaLnBrk="1" fontAlgn="base"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34682385"/>
                  </a:ext>
                </a:extLst>
              </a:tr>
              <a:tr h="705416">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dirty="0">
                          <a:solidFill>
                            <a:srgbClr val="000000"/>
                          </a:solidFill>
                          <a:effectLst/>
                          <a:latin typeface="Arial" panose="020B0604020202020204" pitchFamily="34" charset="0"/>
                          <a:ea typeface="+mn-ea"/>
                          <a:cs typeface="Arial" panose="020B0604020202020204" pitchFamily="34" charset="0"/>
                        </a:rPr>
                        <a:t>Taux de fréquence des accidents du travail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just" fontAlgn="base"/>
                      <a:r>
                        <a:rPr lang="fr-FR" sz="1000" b="0" i="0" u="none" strike="noStrike" kern="1200" noProof="0" dirty="0">
                          <a:solidFill>
                            <a:srgbClr val="000000"/>
                          </a:solidFill>
                          <a:effectLst/>
                          <a:latin typeface="Arial" panose="020B0604020202020204" pitchFamily="34" charset="0"/>
                          <a:ea typeface="+mn-ea"/>
                          <a:cs typeface="Arial" panose="020B0604020202020204" pitchFamily="34" charset="0"/>
                        </a:rPr>
                        <a:t>1000000 *("Accidents du travail avec arrêt"/"Heures théoriques travaillées ")</a:t>
                      </a:r>
                    </a:p>
                    <a:p>
                      <a:pPr algn="just" fontAlgn="base"/>
                      <a:endParaRPr lang="fr-FR" sz="1000" b="0" i="0" u="none" strike="noStrike" kern="1200" noProof="0" dirty="0">
                        <a:solidFill>
                          <a:srgbClr val="000000"/>
                        </a:solidFill>
                        <a:effectLst/>
                        <a:latin typeface="Arial" panose="020B0604020202020204" pitchFamily="34" charset="0"/>
                        <a:ea typeface="+mn-ea"/>
                        <a:cs typeface="Arial" panose="020B0604020202020204" pitchFamily="34" charset="0"/>
                      </a:endParaRPr>
                    </a:p>
                    <a:p>
                      <a:pPr algn="just" fontAlgn="base"/>
                      <a:r>
                        <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rPr>
                        <a:t>Avec les heures travaillées estimées par </a:t>
                      </a:r>
                      <a:r>
                        <a:rPr lang="fr-FR" sz="900" b="0" i="1" u="none" strike="noStrike" kern="1200" noProof="0" dirty="0" err="1">
                          <a:solidFill>
                            <a:srgbClr val="000000"/>
                          </a:solidFill>
                          <a:effectLst/>
                          <a:latin typeface="Arial" panose="020B0604020202020204" pitchFamily="34" charset="0"/>
                          <a:ea typeface="+mn-ea"/>
                          <a:cs typeface="Arial" panose="020B0604020202020204" pitchFamily="34" charset="0"/>
                        </a:rPr>
                        <a:t>Cority</a:t>
                      </a:r>
                      <a:r>
                        <a:rPr lang="fr-FR" sz="900" b="0" i="1" u="none" strike="noStrike" kern="1200" noProof="0" dirty="0">
                          <a:solidFill>
                            <a:srgbClr val="000000"/>
                          </a:solidFill>
                          <a:effectLst/>
                          <a:latin typeface="Arial" panose="020B0604020202020204" pitchFamily="34" charset="0"/>
                          <a:ea typeface="+mn-ea"/>
                          <a:cs typeface="Arial" panose="020B0604020202020204" pitchFamily="34" charset="0"/>
                        </a:rPr>
                        <a:t> pour 2023 sur la base du nombre d’ETP, et d’un contrat temps plein classique. </a:t>
                      </a:r>
                      <a:endParaRPr lang="fr-FR" sz="80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hlinkClick r:id="rId4"/>
                        </a:rPr>
                        <a:t>Assurance Maladie : Statistiques de sinistralité 2021 tous CTN et par CTN (données sur 2021).</a:t>
                      </a:r>
                      <a:endParaRPr lang="fr-FR" sz="1050" b="0" i="1" u="none" strike="noStrike" kern="1200" noProof="0" dirty="0">
                        <a:solidFill>
                          <a:srgbClr val="000000"/>
                        </a:solidFill>
                        <a:effectLst/>
                        <a:highlight>
                          <a:srgbClr val="FFFF00"/>
                        </a:highligh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57859845"/>
                  </a:ext>
                </a:extLst>
              </a:tr>
              <a:tr h="204993">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dirty="0">
                          <a:solidFill>
                            <a:srgbClr val="000000"/>
                          </a:solidFill>
                          <a:effectLst/>
                          <a:latin typeface="Arial" panose="020B0604020202020204" pitchFamily="34" charset="0"/>
                          <a:ea typeface="+mn-ea"/>
                          <a:cs typeface="Arial" panose="020B0604020202020204" pitchFamily="34" charset="0"/>
                        </a:rPr>
                        <a:t>Taux de gravité des accidents du travail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l" fontAlgn="base"/>
                      <a:r>
                        <a:rPr lang="fr-FR" sz="1000" b="0" i="0" u="none" strike="noStrike" kern="1200" noProof="0" dirty="0">
                          <a:solidFill>
                            <a:srgbClr val="000000"/>
                          </a:solidFill>
                          <a:effectLst/>
                          <a:latin typeface="Arial" panose="020B0604020202020204" pitchFamily="34" charset="0"/>
                          <a:ea typeface="+mn-ea"/>
                          <a:cs typeface="Arial" panose="020B0604020202020204" pitchFamily="34" charset="0"/>
                        </a:rPr>
                        <a:t>Nombre de jours de travail perdus pour accident du travail rapporté au nombre d’heures travaillées * 1 000. Les jours de travail perdus en 2023 pour les accidents du travail ayant eu lieu en 2022 ne sont pas pris en compte (source: CSRD 2024, GL Events).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hlinkClick r:id="rId4"/>
                        </a:rPr>
                        <a:t>Assurance Maladie : Statistiques de sinistralité 2021 tous CTN et par CTN (données sur 2021).</a:t>
                      </a:r>
                      <a:endPar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49195085"/>
                  </a:ext>
                </a:extLst>
              </a:tr>
            </a:tbl>
          </a:graphicData>
        </a:graphic>
      </p:graphicFrame>
      <p:sp>
        <p:nvSpPr>
          <p:cNvPr id="6" name="ZoneTexte 5">
            <a:extLst>
              <a:ext uri="{FF2B5EF4-FFF2-40B4-BE49-F238E27FC236}">
                <a16:creationId xmlns:a16="http://schemas.microsoft.com/office/drawing/2014/main" id="{EBF0D73C-C46A-4260-32F7-55FD4A63A6C4}"/>
              </a:ext>
            </a:extLst>
          </p:cNvPr>
          <p:cNvSpPr txBox="1"/>
          <p:nvPr/>
        </p:nvSpPr>
        <p:spPr>
          <a:xfrm>
            <a:off x="651012" y="1286169"/>
            <a:ext cx="3738880" cy="430887"/>
          </a:xfrm>
          <a:prstGeom prst="rect">
            <a:avLst/>
          </a:prstGeom>
          <a:noFill/>
        </p:spPr>
        <p:txBody>
          <a:bodyPr wrap="square" rtlCol="0">
            <a:spAutoFit/>
          </a:bodyPr>
          <a:lstStyle/>
          <a:p>
            <a:r>
              <a:rPr lang="fr-FR" sz="1100" b="1">
                <a:solidFill>
                  <a:schemeClr val="accent3"/>
                </a:solidFill>
                <a:latin typeface="Arial" panose="020B0604020202020204" pitchFamily="34" charset="0"/>
                <a:cs typeface="Arial" panose="020B0604020202020204" pitchFamily="34" charset="0"/>
              </a:rPr>
              <a:t>Santé et Sécurité</a:t>
            </a:r>
          </a:p>
          <a:p>
            <a:endParaRPr lang="fr-FR" sz="1100" b="1">
              <a:solidFill>
                <a:schemeClr val="accent3"/>
              </a:solidFill>
              <a:latin typeface="Arial" panose="020B0604020202020204" pitchFamily="34" charset="0"/>
              <a:cs typeface="Arial" panose="020B0604020202020204" pitchFamily="34" charset="0"/>
            </a:endParaRPr>
          </a:p>
        </p:txBody>
      </p:sp>
      <p:graphicFrame>
        <p:nvGraphicFramePr>
          <p:cNvPr id="8" name="Tableau 10">
            <a:extLst>
              <a:ext uri="{FF2B5EF4-FFF2-40B4-BE49-F238E27FC236}">
                <a16:creationId xmlns:a16="http://schemas.microsoft.com/office/drawing/2014/main" id="{93F41D79-3ABF-7AB9-C85D-E1D30C94AA02}"/>
              </a:ext>
            </a:extLst>
          </p:cNvPr>
          <p:cNvGraphicFramePr>
            <a:graphicFrameLocks noGrp="1"/>
          </p:cNvGraphicFramePr>
          <p:nvPr>
            <p:extLst>
              <p:ext uri="{D42A27DB-BD31-4B8C-83A1-F6EECF244321}">
                <p14:modId xmlns:p14="http://schemas.microsoft.com/office/powerpoint/2010/main" val="1274976863"/>
              </p:ext>
            </p:extLst>
          </p:nvPr>
        </p:nvGraphicFramePr>
        <p:xfrm>
          <a:off x="651012" y="3900338"/>
          <a:ext cx="11169513" cy="1798320"/>
        </p:xfrm>
        <a:graphic>
          <a:graphicData uri="http://schemas.openxmlformats.org/drawingml/2006/table">
            <a:tbl>
              <a:tblPr/>
              <a:tblGrid>
                <a:gridCol w="1657584">
                  <a:extLst>
                    <a:ext uri="{9D8B030D-6E8A-4147-A177-3AD203B41FA5}">
                      <a16:colId xmlns:a16="http://schemas.microsoft.com/office/drawing/2014/main" val="887656781"/>
                    </a:ext>
                  </a:extLst>
                </a:gridCol>
                <a:gridCol w="7947640">
                  <a:extLst>
                    <a:ext uri="{9D8B030D-6E8A-4147-A177-3AD203B41FA5}">
                      <a16:colId xmlns:a16="http://schemas.microsoft.com/office/drawing/2014/main" val="2582954896"/>
                    </a:ext>
                  </a:extLst>
                </a:gridCol>
                <a:gridCol w="1564289">
                  <a:extLst>
                    <a:ext uri="{9D8B030D-6E8A-4147-A177-3AD203B41FA5}">
                      <a16:colId xmlns:a16="http://schemas.microsoft.com/office/drawing/2014/main" val="3267827123"/>
                    </a:ext>
                  </a:extLst>
                </a:gridCol>
              </a:tblGrid>
              <a:tr h="214751">
                <a:tc>
                  <a:txBody>
                    <a:bodyPr/>
                    <a:lstStyle/>
                    <a:p>
                      <a:pPr algn="l" fontAlgn="auto"/>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endParaRPr lang="fr-FR" sz="1200" b="1" i="0" noProof="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190890">
                <a:tc>
                  <a:txBody>
                    <a:bodyPr/>
                    <a:lstStyle/>
                    <a:p>
                      <a:pPr algn="l" fontAlgn="base"/>
                      <a:r>
                        <a:rPr lang="fr-FR" sz="1100" b="1" i="0" u="none" strike="noStrike" kern="1200" noProof="0" dirty="0">
                          <a:solidFill>
                            <a:srgbClr val="000000"/>
                          </a:solidFill>
                          <a:effectLst/>
                          <a:latin typeface="Arial" panose="020B0604020202020204" pitchFamily="34" charset="0"/>
                          <a:ea typeface="+mn-ea"/>
                          <a:cs typeface="Arial" panose="020B0604020202020204" pitchFamily="34" charset="0"/>
                        </a:rPr>
                        <a:t>Index d’égalité professionnelle</a:t>
                      </a:r>
                      <a:endParaRPr lang="fr-FR" sz="1100" b="1"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just" defTabSz="914437" rtl="0" eaLnBrk="1" fontAlgn="base" latinLnBrk="0" hangingPunct="1">
                        <a:lnSpc>
                          <a:spcPct val="100000"/>
                        </a:lnSpc>
                        <a:spcBef>
                          <a:spcPts val="0"/>
                        </a:spcBef>
                        <a:spcAft>
                          <a:spcPts val="0"/>
                        </a:spcAft>
                        <a:buClrTx/>
                        <a:buSzTx/>
                        <a:buFontTx/>
                        <a:buNone/>
                        <a:tabLst/>
                        <a:defRPr/>
                      </a:pPr>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(Seulement pour les sociétés françaises) La société a-t-elle calculé son index de l'égalité professionnelle entre les femmes et les hommes, en conformité avec l’obligation légale concernant toutes les sociétés de plus de 50 employés ? Le cas échéant, merci d’indiquer le résultat final (s’il y a plusieurs entités, veuillez préciser pour chacune d’entre elles).</a:t>
                      </a:r>
                    </a:p>
                    <a:p>
                      <a:pPr marL="0" marR="0" lvl="0" indent="0" algn="just" defTabSz="914437" rtl="0" eaLnBrk="1" fontAlgn="base" latinLnBrk="0" hangingPunct="1">
                        <a:lnSpc>
                          <a:spcPct val="100000"/>
                        </a:lnSpc>
                        <a:spcBef>
                          <a:spcPts val="0"/>
                        </a:spcBef>
                        <a:spcAft>
                          <a:spcPts val="0"/>
                        </a:spcAft>
                        <a:buClrTx/>
                        <a:buSzTx/>
                        <a:buFontTx/>
                        <a:buNone/>
                        <a:tabLst/>
                        <a:defRPr/>
                      </a:pPr>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calculable / Non</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34682385"/>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100" b="1" i="0" u="none" strike="noStrike" kern="1200" noProof="0">
                          <a:solidFill>
                            <a:srgbClr val="000000"/>
                          </a:solidFill>
                          <a:effectLst/>
                          <a:latin typeface="Arial" panose="020B0604020202020204" pitchFamily="34" charset="0"/>
                          <a:ea typeface="+mn-ea"/>
                          <a:cs typeface="Arial" panose="020B0604020202020204" pitchFamily="34" charset="0"/>
                        </a:rPr>
                        <a:t>Politique de lutte contre la discrimination et pour l’égalité des chances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just" fontAlgn="base"/>
                      <a:r>
                        <a:rPr lang="fr-FR" sz="1000" b="0" i="0" u="none" strike="noStrike" kern="1200" noProof="0">
                          <a:solidFill>
                            <a:srgbClr val="000000"/>
                          </a:solidFill>
                          <a:effectLst/>
                          <a:latin typeface="Arial" panose="020B0604020202020204" pitchFamily="34" charset="0"/>
                          <a:ea typeface="+mn-ea"/>
                          <a:cs typeface="Arial" panose="020B0604020202020204" pitchFamily="34" charset="0"/>
                        </a:rPr>
                        <a:t>La société a-t-elle mis en œuvre une politique qui traite spécifiquement des questions liées à la lutte contre la discrimination et à l'égalité des chances (ex. lutte contre la discrimination fondée sur l'origine ou l'appartenance ethnique, la religion ou les convictions, le handicap, l'âge, le sexe ou l'orientation sexuelle, et promotion de l'égalité des chances) ? Il peut s'agir (mais pas nécessairement) d'une politique distincte et autonome.</a:t>
                      </a:r>
                    </a:p>
                    <a:p>
                      <a:pPr algn="just" fontAlgn="base"/>
                      <a:r>
                        <a:rPr lang="fr-FR" sz="900" b="0" i="1" u="none" strike="noStrike" kern="1200" noProof="0">
                          <a:solidFill>
                            <a:srgbClr val="000000"/>
                          </a:solidFill>
                          <a:effectLst/>
                          <a:latin typeface="Arial" panose="020B0604020202020204" pitchFamily="34" charset="0"/>
                          <a:ea typeface="+mn-ea"/>
                          <a:cs typeface="Arial" panose="020B0604020202020204" pitchFamily="34" charset="0"/>
                        </a:rPr>
                        <a:t>Les réponses possibles sont : Oui / Non, en cours de développement / Non, pas de mise en œuvre </a:t>
                      </a:r>
                      <a:endParaRPr lang="fr-FR" sz="8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rPr>
                        <a:t>Portefeuille </a:t>
                      </a:r>
                      <a:r>
                        <a:rPr lang="fr-FR" sz="1050" b="0" i="1" u="none" strike="noStrike" kern="1200" noProof="0" dirty="0" err="1">
                          <a:solidFill>
                            <a:srgbClr val="000000"/>
                          </a:solidFill>
                          <a:effectLst/>
                          <a:latin typeface="Arial" panose="020B0604020202020204" pitchFamily="34" charset="0"/>
                          <a:ea typeface="+mn-ea"/>
                          <a:cs typeface="Arial" panose="020B0604020202020204" pitchFamily="34" charset="0"/>
                        </a:rPr>
                        <a:t>Carvest</a:t>
                      </a:r>
                      <a:endPar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57859845"/>
                  </a:ext>
                </a:extLst>
              </a:tr>
            </a:tbl>
          </a:graphicData>
        </a:graphic>
      </p:graphicFrame>
      <p:sp>
        <p:nvSpPr>
          <p:cNvPr id="7" name="Rectangle 6">
            <a:extLst>
              <a:ext uri="{FF2B5EF4-FFF2-40B4-BE49-F238E27FC236}">
                <a16:creationId xmlns:a16="http://schemas.microsoft.com/office/drawing/2014/main" id="{40E58BBB-935F-AFB6-EB31-7303D8112096}"/>
              </a:ext>
            </a:extLst>
          </p:cNvPr>
          <p:cNvSpPr/>
          <p:nvPr/>
        </p:nvSpPr>
        <p:spPr>
          <a:xfrm rot="16200000">
            <a:off x="-1655881" y="3264938"/>
            <a:ext cx="4303420" cy="310370"/>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a:latin typeface="Arial" panose="020B0604020202020204" pitchFamily="34" charset="0"/>
                <a:cs typeface="Arial" panose="020B0604020202020204" pitchFamily="34" charset="0"/>
              </a:rPr>
              <a:t>SOCIAL</a:t>
            </a:r>
          </a:p>
        </p:txBody>
      </p:sp>
      <p:sp>
        <p:nvSpPr>
          <p:cNvPr id="9" name="ZoneTexte 8">
            <a:extLst>
              <a:ext uri="{FF2B5EF4-FFF2-40B4-BE49-F238E27FC236}">
                <a16:creationId xmlns:a16="http://schemas.microsoft.com/office/drawing/2014/main" id="{9BF42D6E-2E0E-5CA2-A80A-B7EEB9ED8F1D}"/>
              </a:ext>
            </a:extLst>
          </p:cNvPr>
          <p:cNvSpPr txBox="1"/>
          <p:nvPr/>
        </p:nvSpPr>
        <p:spPr>
          <a:xfrm>
            <a:off x="651012" y="3900334"/>
            <a:ext cx="3738880" cy="261610"/>
          </a:xfrm>
          <a:prstGeom prst="rect">
            <a:avLst/>
          </a:prstGeom>
          <a:noFill/>
        </p:spPr>
        <p:txBody>
          <a:bodyPr wrap="square" rtlCol="0">
            <a:spAutoFit/>
          </a:bodyPr>
          <a:lstStyle/>
          <a:p>
            <a:r>
              <a:rPr lang="fr-FR" sz="1100" b="1" dirty="0">
                <a:solidFill>
                  <a:schemeClr val="accent3"/>
                </a:solidFill>
                <a:latin typeface="Arial" panose="020B0604020202020204" pitchFamily="34" charset="0"/>
                <a:cs typeface="Arial" panose="020B0604020202020204" pitchFamily="34" charset="0"/>
              </a:rPr>
              <a:t>Diversité</a:t>
            </a:r>
          </a:p>
        </p:txBody>
      </p:sp>
    </p:spTree>
    <p:extLst>
      <p:ext uri="{BB962C8B-B14F-4D97-AF65-F5344CB8AC3E}">
        <p14:creationId xmlns:p14="http://schemas.microsoft.com/office/powerpoint/2010/main" val="2619887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6645C-475C-32F7-6662-97F61DBDA64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84635F6-BD78-23FB-F099-302AC160A519}"/>
              </a:ext>
            </a:extLst>
          </p:cNvPr>
          <p:cNvSpPr>
            <a:spLocks noGrp="1"/>
          </p:cNvSpPr>
          <p:nvPr>
            <p:ph type="ctrTitle"/>
            <p:custDataLst>
              <p:tags r:id="rId1"/>
            </p:custDataLst>
          </p:nvPr>
        </p:nvSpPr>
        <p:spPr>
          <a:xfrm>
            <a:off x="269875" y="2270692"/>
            <a:ext cx="7084654" cy="4200170"/>
          </a:xfrm>
        </p:spPr>
        <p:txBody>
          <a:bodyPr anchor="b">
            <a:noAutofit/>
          </a:bodyPr>
          <a:lstStyle/>
          <a:p>
            <a:r>
              <a:rPr lang="fr-FR" sz="2400" b="1">
                <a:solidFill>
                  <a:schemeClr val="accent1"/>
                </a:solidFill>
                <a:latin typeface="Arial" panose="020B0604020202020204" pitchFamily="34" charset="0"/>
                <a:cs typeface="Arial" panose="020B0604020202020204" pitchFamily="34" charset="0"/>
              </a:rPr>
              <a:t>CONTACTS</a:t>
            </a:r>
            <a:br>
              <a:rPr lang="fr-FR" sz="2400">
                <a:solidFill>
                  <a:schemeClr val="accent1"/>
                </a:solidFill>
                <a:latin typeface="Arial" panose="020B0604020202020204" pitchFamily="34" charset="0"/>
                <a:cs typeface="Arial" panose="020B0604020202020204" pitchFamily="34" charset="0"/>
              </a:rPr>
            </a:br>
            <a:br>
              <a:rPr lang="fr-FR" sz="2400">
                <a:solidFill>
                  <a:schemeClr val="accent1"/>
                </a:solidFill>
                <a:latin typeface="Arial" panose="020B0604020202020204" pitchFamily="34" charset="0"/>
                <a:cs typeface="Arial" panose="020B0604020202020204" pitchFamily="34" charset="0"/>
              </a:rPr>
            </a:br>
            <a:r>
              <a:rPr lang="fr-FR" sz="1400" i="1" err="1">
                <a:solidFill>
                  <a:schemeClr val="accent1"/>
                </a:solidFill>
                <a:latin typeface="Arial" panose="020B0604020202020204" pitchFamily="34" charset="0"/>
                <a:cs typeface="Arial" panose="020B0604020202020204" pitchFamily="34" charset="0"/>
              </a:rPr>
              <a:t>Cority</a:t>
            </a:r>
            <a:br>
              <a:rPr lang="fr-FR" sz="1400">
                <a:solidFill>
                  <a:schemeClr val="accent1"/>
                </a:solidFill>
                <a:latin typeface="Arial" panose="020B0604020202020204" pitchFamily="34" charset="0"/>
                <a:cs typeface="Arial" panose="020B0604020202020204" pitchFamily="34" charset="0"/>
              </a:rPr>
            </a:br>
            <a:r>
              <a:rPr lang="fr-FR" sz="1400">
                <a:solidFill>
                  <a:schemeClr val="accent1"/>
                </a:solidFill>
                <a:latin typeface="Arial" panose="020B0604020202020204" pitchFamily="34" charset="0"/>
                <a:cs typeface="Arial" panose="020B0604020202020204" pitchFamily="34" charset="0"/>
              </a:rPr>
              <a:t>Valentine Lefebvre – </a:t>
            </a:r>
            <a:r>
              <a:rPr lang="fr-FR" sz="1400">
                <a:solidFill>
                  <a:schemeClr val="accent1"/>
                </a:solidFill>
                <a:latin typeface="Arial" panose="020B0604020202020204" pitchFamily="34" charset="0"/>
                <a:cs typeface="Arial" panose="020B0604020202020204" pitchFamily="34" charset="0"/>
                <a:hlinkClick r:id="rId3"/>
              </a:rPr>
              <a:t>valentine.lefebvre@cority.com</a:t>
            </a:r>
            <a:br>
              <a:rPr lang="fr-FR" sz="1400">
                <a:solidFill>
                  <a:schemeClr val="accent1"/>
                </a:solidFill>
                <a:latin typeface="Arial" panose="020B0604020202020204" pitchFamily="34" charset="0"/>
                <a:cs typeface="Arial" panose="020B0604020202020204" pitchFamily="34" charset="0"/>
              </a:rPr>
            </a:br>
            <a:r>
              <a:rPr lang="fr-FR" sz="1400">
                <a:solidFill>
                  <a:schemeClr val="accent1"/>
                </a:solidFill>
                <a:latin typeface="Arial" panose="020B0604020202020204" pitchFamily="34" charset="0"/>
                <a:cs typeface="Arial" panose="020B0604020202020204" pitchFamily="34" charset="0"/>
              </a:rPr>
              <a:t>Aurélien </a:t>
            </a:r>
            <a:r>
              <a:rPr lang="fr-FR" sz="1400" err="1">
                <a:solidFill>
                  <a:schemeClr val="accent1"/>
                </a:solidFill>
                <a:latin typeface="Arial" panose="020B0604020202020204" pitchFamily="34" charset="0"/>
                <a:cs typeface="Arial" panose="020B0604020202020204" pitchFamily="34" charset="0"/>
              </a:rPr>
              <a:t>Ramajo</a:t>
            </a:r>
            <a:r>
              <a:rPr lang="fr-FR" sz="1400">
                <a:solidFill>
                  <a:schemeClr val="accent1"/>
                </a:solidFill>
                <a:latin typeface="Arial" panose="020B0604020202020204" pitchFamily="34" charset="0"/>
                <a:cs typeface="Arial" panose="020B0604020202020204" pitchFamily="34" charset="0"/>
              </a:rPr>
              <a:t> – </a:t>
            </a:r>
            <a:r>
              <a:rPr lang="fr-FR" sz="1400">
                <a:solidFill>
                  <a:schemeClr val="accent1"/>
                </a:solidFill>
                <a:latin typeface="Arial" panose="020B0604020202020204" pitchFamily="34" charset="0"/>
                <a:cs typeface="Arial" panose="020B0604020202020204" pitchFamily="34" charset="0"/>
                <a:hlinkClick r:id="rId4"/>
              </a:rPr>
              <a:t>aurelien.ramajo@cority.com</a:t>
            </a:r>
            <a:r>
              <a:rPr lang="fr-FR" sz="1400">
                <a:solidFill>
                  <a:schemeClr val="accent1"/>
                </a:solidFill>
                <a:latin typeface="Arial" panose="020B0604020202020204" pitchFamily="34" charset="0"/>
                <a:cs typeface="Arial" panose="020B0604020202020204" pitchFamily="34" charset="0"/>
              </a:rPr>
              <a:t> </a:t>
            </a:r>
          </a:p>
        </p:txBody>
      </p:sp>
      <p:sp>
        <p:nvSpPr>
          <p:cNvPr id="13" name="Freeform 20">
            <a:extLst>
              <a:ext uri="{FF2B5EF4-FFF2-40B4-BE49-F238E27FC236}">
                <a16:creationId xmlns:a16="http://schemas.microsoft.com/office/drawing/2014/main" id="{E1A0E3AC-D599-96F2-B2B4-5D62A254DCAA}"/>
              </a:ext>
            </a:extLst>
          </p:cNvPr>
          <p:cNvSpPr>
            <a:spLocks/>
          </p:cNvSpPr>
          <p:nvPr/>
        </p:nvSpPr>
        <p:spPr bwMode="auto">
          <a:xfrm>
            <a:off x="5584615" y="-25878"/>
            <a:ext cx="984885" cy="3731895"/>
          </a:xfrm>
          <a:custGeom>
            <a:avLst/>
            <a:gdLst>
              <a:gd name="T0" fmla="*/ 261 w 310"/>
              <a:gd name="T1" fmla="*/ 1156 h 1175"/>
              <a:gd name="T2" fmla="*/ 259 w 310"/>
              <a:gd name="T3" fmla="*/ 1157 h 1175"/>
              <a:gd name="T4" fmla="*/ 160 w 310"/>
              <a:gd name="T5" fmla="*/ 1124 h 1175"/>
              <a:gd name="T6" fmla="*/ 0 w 310"/>
              <a:gd name="T7" fmla="*/ 460 h 1175"/>
              <a:gd name="T8" fmla="*/ 74 w 310"/>
              <a:gd name="T9" fmla="*/ 0 h 1175"/>
              <a:gd name="T10" fmla="*/ 231 w 310"/>
              <a:gd name="T11" fmla="*/ 0 h 1175"/>
              <a:gd name="T12" fmla="*/ 148 w 310"/>
              <a:gd name="T13" fmla="*/ 460 h 1175"/>
              <a:gd name="T14" fmla="*/ 291 w 310"/>
              <a:gd name="T15" fmla="*/ 1056 h 1175"/>
              <a:gd name="T16" fmla="*/ 261 w 310"/>
              <a:gd name="T17" fmla="*/ 1156 h 1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1175">
                <a:moveTo>
                  <a:pt x="261" y="1156"/>
                </a:moveTo>
                <a:cubicBezTo>
                  <a:pt x="260" y="1156"/>
                  <a:pt x="260" y="1157"/>
                  <a:pt x="259" y="1157"/>
                </a:cubicBezTo>
                <a:cubicBezTo>
                  <a:pt x="223" y="1175"/>
                  <a:pt x="178" y="1160"/>
                  <a:pt x="160" y="1124"/>
                </a:cubicBezTo>
                <a:cubicBezTo>
                  <a:pt x="58" y="925"/>
                  <a:pt x="0" y="699"/>
                  <a:pt x="0" y="460"/>
                </a:cubicBezTo>
                <a:cubicBezTo>
                  <a:pt x="0" y="299"/>
                  <a:pt x="26" y="145"/>
                  <a:pt x="74" y="0"/>
                </a:cubicBezTo>
                <a:cubicBezTo>
                  <a:pt x="231" y="0"/>
                  <a:pt x="231" y="0"/>
                  <a:pt x="231" y="0"/>
                </a:cubicBezTo>
                <a:cubicBezTo>
                  <a:pt x="177" y="143"/>
                  <a:pt x="148" y="298"/>
                  <a:pt x="148" y="460"/>
                </a:cubicBezTo>
                <a:cubicBezTo>
                  <a:pt x="148" y="675"/>
                  <a:pt x="200" y="877"/>
                  <a:pt x="291" y="1056"/>
                </a:cubicBezTo>
                <a:cubicBezTo>
                  <a:pt x="310" y="1092"/>
                  <a:pt x="297" y="1137"/>
                  <a:pt x="261" y="11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4" name="Freeform 23">
            <a:extLst>
              <a:ext uri="{FF2B5EF4-FFF2-40B4-BE49-F238E27FC236}">
                <a16:creationId xmlns:a16="http://schemas.microsoft.com/office/drawing/2014/main" id="{1CA9A617-290A-1D95-C487-56006340A283}"/>
              </a:ext>
            </a:extLst>
          </p:cNvPr>
          <p:cNvSpPr>
            <a:spLocks/>
          </p:cNvSpPr>
          <p:nvPr/>
        </p:nvSpPr>
        <p:spPr bwMode="auto">
          <a:xfrm>
            <a:off x="6795591" y="-25878"/>
            <a:ext cx="868045" cy="2086610"/>
          </a:xfrm>
          <a:custGeom>
            <a:avLst/>
            <a:gdLst>
              <a:gd name="T0" fmla="*/ 152 w 273"/>
              <a:gd name="T1" fmla="*/ 556 h 657"/>
              <a:gd name="T2" fmla="*/ 152 w 273"/>
              <a:gd name="T3" fmla="*/ 572 h 657"/>
              <a:gd name="T4" fmla="*/ 62 w 273"/>
              <a:gd name="T5" fmla="*/ 646 h 657"/>
              <a:gd name="T6" fmla="*/ 60 w 273"/>
              <a:gd name="T7" fmla="*/ 646 h 657"/>
              <a:gd name="T8" fmla="*/ 5 w 273"/>
              <a:gd name="T9" fmla="*/ 579 h 657"/>
              <a:gd name="T10" fmla="*/ 2 w 273"/>
              <a:gd name="T11" fmla="*/ 515 h 657"/>
              <a:gd name="T12" fmla="*/ 0 w 273"/>
              <a:gd name="T13" fmla="*/ 463 h 657"/>
              <a:gd name="T14" fmla="*/ 105 w 273"/>
              <a:gd name="T15" fmla="*/ 0 h 657"/>
              <a:gd name="T16" fmla="*/ 273 w 273"/>
              <a:gd name="T17" fmla="*/ 0 h 657"/>
              <a:gd name="T18" fmla="*/ 149 w 273"/>
              <a:gd name="T19" fmla="*/ 463 h 657"/>
              <a:gd name="T20" fmla="*/ 150 w 273"/>
              <a:gd name="T21" fmla="*/ 506 h 657"/>
              <a:gd name="T22" fmla="*/ 151 w 273"/>
              <a:gd name="T23" fmla="*/ 531 h 657"/>
              <a:gd name="T24" fmla="*/ 152 w 273"/>
              <a:gd name="T25" fmla="*/ 556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3" h="657">
                <a:moveTo>
                  <a:pt x="152" y="556"/>
                </a:moveTo>
                <a:cubicBezTo>
                  <a:pt x="152" y="561"/>
                  <a:pt x="152" y="567"/>
                  <a:pt x="152" y="572"/>
                </a:cubicBezTo>
                <a:cubicBezTo>
                  <a:pt x="153" y="620"/>
                  <a:pt x="109" y="657"/>
                  <a:pt x="62" y="646"/>
                </a:cubicBezTo>
                <a:cubicBezTo>
                  <a:pt x="61" y="646"/>
                  <a:pt x="61" y="646"/>
                  <a:pt x="60" y="646"/>
                </a:cubicBezTo>
                <a:cubicBezTo>
                  <a:pt x="30" y="638"/>
                  <a:pt x="8" y="610"/>
                  <a:pt x="5" y="579"/>
                </a:cubicBezTo>
                <a:cubicBezTo>
                  <a:pt x="4" y="559"/>
                  <a:pt x="3" y="537"/>
                  <a:pt x="2" y="515"/>
                </a:cubicBezTo>
                <a:cubicBezTo>
                  <a:pt x="1" y="498"/>
                  <a:pt x="0" y="481"/>
                  <a:pt x="0" y="463"/>
                </a:cubicBezTo>
                <a:cubicBezTo>
                  <a:pt x="0" y="297"/>
                  <a:pt x="38" y="140"/>
                  <a:pt x="105" y="0"/>
                </a:cubicBezTo>
                <a:cubicBezTo>
                  <a:pt x="273" y="0"/>
                  <a:pt x="273" y="0"/>
                  <a:pt x="273" y="0"/>
                </a:cubicBezTo>
                <a:cubicBezTo>
                  <a:pt x="194" y="136"/>
                  <a:pt x="149" y="294"/>
                  <a:pt x="149" y="463"/>
                </a:cubicBezTo>
                <a:cubicBezTo>
                  <a:pt x="149" y="477"/>
                  <a:pt x="149" y="492"/>
                  <a:pt x="150" y="506"/>
                </a:cubicBezTo>
                <a:cubicBezTo>
                  <a:pt x="151" y="515"/>
                  <a:pt x="151" y="523"/>
                  <a:pt x="151" y="531"/>
                </a:cubicBezTo>
                <a:cubicBezTo>
                  <a:pt x="151" y="540"/>
                  <a:pt x="152" y="548"/>
                  <a:pt x="152" y="5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5" name="Freeform 24">
            <a:extLst>
              <a:ext uri="{FF2B5EF4-FFF2-40B4-BE49-F238E27FC236}">
                <a16:creationId xmlns:a16="http://schemas.microsoft.com/office/drawing/2014/main" id="{2B2A6061-A99C-F506-DA9D-0D9BAD9F66CE}"/>
              </a:ext>
            </a:extLst>
          </p:cNvPr>
          <p:cNvSpPr>
            <a:spLocks/>
          </p:cNvSpPr>
          <p:nvPr/>
        </p:nvSpPr>
        <p:spPr bwMode="auto">
          <a:xfrm>
            <a:off x="7939861" y="-25878"/>
            <a:ext cx="1238885" cy="2778760"/>
          </a:xfrm>
          <a:custGeom>
            <a:avLst/>
            <a:gdLst>
              <a:gd name="T0" fmla="*/ 150 w 390"/>
              <a:gd name="T1" fmla="*/ 463 h 875"/>
              <a:gd name="T2" fmla="*/ 229 w 390"/>
              <a:gd name="T3" fmla="*/ 751 h 875"/>
              <a:gd name="T4" fmla="*/ 198 w 390"/>
              <a:gd name="T5" fmla="*/ 858 h 875"/>
              <a:gd name="T6" fmla="*/ 197 w 390"/>
              <a:gd name="T7" fmla="*/ 858 h 875"/>
              <a:gd name="T8" fmla="*/ 100 w 390"/>
              <a:gd name="T9" fmla="*/ 829 h 875"/>
              <a:gd name="T10" fmla="*/ 0 w 390"/>
              <a:gd name="T11" fmla="*/ 463 h 875"/>
              <a:gd name="T12" fmla="*/ 169 w 390"/>
              <a:gd name="T13" fmla="*/ 0 h 875"/>
              <a:gd name="T14" fmla="*/ 390 w 390"/>
              <a:gd name="T15" fmla="*/ 0 h 875"/>
              <a:gd name="T16" fmla="*/ 150 w 390"/>
              <a:gd name="T17" fmla="*/ 46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875">
                <a:moveTo>
                  <a:pt x="150" y="463"/>
                </a:moveTo>
                <a:cubicBezTo>
                  <a:pt x="150" y="568"/>
                  <a:pt x="179" y="667"/>
                  <a:pt x="229" y="751"/>
                </a:cubicBezTo>
                <a:cubicBezTo>
                  <a:pt x="251" y="789"/>
                  <a:pt x="238" y="838"/>
                  <a:pt x="198" y="858"/>
                </a:cubicBezTo>
                <a:cubicBezTo>
                  <a:pt x="198" y="858"/>
                  <a:pt x="198" y="858"/>
                  <a:pt x="197" y="858"/>
                </a:cubicBezTo>
                <a:cubicBezTo>
                  <a:pt x="162" y="875"/>
                  <a:pt x="120" y="862"/>
                  <a:pt x="100" y="829"/>
                </a:cubicBezTo>
                <a:cubicBezTo>
                  <a:pt x="36" y="722"/>
                  <a:pt x="0" y="597"/>
                  <a:pt x="0" y="463"/>
                </a:cubicBezTo>
                <a:cubicBezTo>
                  <a:pt x="0" y="287"/>
                  <a:pt x="63" y="125"/>
                  <a:pt x="169" y="0"/>
                </a:cubicBezTo>
                <a:cubicBezTo>
                  <a:pt x="390" y="0"/>
                  <a:pt x="390" y="0"/>
                  <a:pt x="390" y="0"/>
                </a:cubicBezTo>
                <a:cubicBezTo>
                  <a:pt x="245" y="103"/>
                  <a:pt x="150" y="272"/>
                  <a:pt x="150" y="463"/>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7" name="Freeform 22">
            <a:extLst>
              <a:ext uri="{FF2B5EF4-FFF2-40B4-BE49-F238E27FC236}">
                <a16:creationId xmlns:a16="http://schemas.microsoft.com/office/drawing/2014/main" id="{757D981D-F7E6-59E5-21D2-3D729FE85C7C}"/>
              </a:ext>
            </a:extLst>
          </p:cNvPr>
          <p:cNvSpPr>
            <a:spLocks/>
          </p:cNvSpPr>
          <p:nvPr/>
        </p:nvSpPr>
        <p:spPr bwMode="auto">
          <a:xfrm>
            <a:off x="10192704" y="3488529"/>
            <a:ext cx="1486535" cy="781050"/>
          </a:xfrm>
          <a:custGeom>
            <a:avLst/>
            <a:gdLst>
              <a:gd name="T0" fmla="*/ 344 w 468"/>
              <a:gd name="T1" fmla="*/ 16 h 246"/>
              <a:gd name="T2" fmla="*/ 88 w 468"/>
              <a:gd name="T3" fmla="*/ 93 h 246"/>
              <a:gd name="T4" fmla="*/ 37 w 468"/>
              <a:gd name="T5" fmla="*/ 215 h 246"/>
              <a:gd name="T6" fmla="*/ 41 w 468"/>
              <a:gd name="T7" fmla="*/ 219 h 246"/>
              <a:gd name="T8" fmla="*/ 105 w 468"/>
              <a:gd name="T9" fmla="*/ 243 h 246"/>
              <a:gd name="T10" fmla="*/ 412 w 468"/>
              <a:gd name="T11" fmla="*/ 151 h 246"/>
              <a:gd name="T12" fmla="*/ 438 w 468"/>
              <a:gd name="T13" fmla="*/ 36 h 246"/>
              <a:gd name="T14" fmla="*/ 437 w 468"/>
              <a:gd name="T15" fmla="*/ 35 h 246"/>
              <a:gd name="T16" fmla="*/ 344 w 468"/>
              <a:gd name="T17" fmla="*/ 1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8" h="246">
                <a:moveTo>
                  <a:pt x="344" y="16"/>
                </a:moveTo>
                <a:cubicBezTo>
                  <a:pt x="266" y="56"/>
                  <a:pt x="180" y="83"/>
                  <a:pt x="88" y="93"/>
                </a:cubicBezTo>
                <a:cubicBezTo>
                  <a:pt x="30" y="99"/>
                  <a:pt x="0" y="169"/>
                  <a:pt x="37" y="215"/>
                </a:cubicBezTo>
                <a:cubicBezTo>
                  <a:pt x="38" y="216"/>
                  <a:pt x="39" y="218"/>
                  <a:pt x="41" y="219"/>
                </a:cubicBezTo>
                <a:cubicBezTo>
                  <a:pt x="57" y="237"/>
                  <a:pt x="81" y="246"/>
                  <a:pt x="105" y="243"/>
                </a:cubicBezTo>
                <a:cubicBezTo>
                  <a:pt x="215" y="231"/>
                  <a:pt x="318" y="199"/>
                  <a:pt x="412" y="151"/>
                </a:cubicBezTo>
                <a:cubicBezTo>
                  <a:pt x="455" y="129"/>
                  <a:pt x="468" y="73"/>
                  <a:pt x="438" y="36"/>
                </a:cubicBezTo>
                <a:cubicBezTo>
                  <a:pt x="438" y="36"/>
                  <a:pt x="437" y="35"/>
                  <a:pt x="437" y="35"/>
                </a:cubicBezTo>
                <a:cubicBezTo>
                  <a:pt x="415" y="7"/>
                  <a:pt x="376" y="0"/>
                  <a:pt x="344" y="1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8" name="Freeform 21">
            <a:extLst>
              <a:ext uri="{FF2B5EF4-FFF2-40B4-BE49-F238E27FC236}">
                <a16:creationId xmlns:a16="http://schemas.microsoft.com/office/drawing/2014/main" id="{569E2B90-3EC9-F7D6-EAE7-B69327BD570C}"/>
              </a:ext>
            </a:extLst>
          </p:cNvPr>
          <p:cNvSpPr>
            <a:spLocks/>
          </p:cNvSpPr>
          <p:nvPr/>
        </p:nvSpPr>
        <p:spPr bwMode="auto">
          <a:xfrm>
            <a:off x="8862040" y="4792792"/>
            <a:ext cx="1248410" cy="650875"/>
          </a:xfrm>
          <a:custGeom>
            <a:avLst/>
            <a:gdLst>
              <a:gd name="T0" fmla="*/ 14 w 393"/>
              <a:gd name="T1" fmla="*/ 44 h 205"/>
              <a:gd name="T2" fmla="*/ 4 w 393"/>
              <a:gd name="T3" fmla="*/ 75 h 205"/>
              <a:gd name="T4" fmla="*/ 57 w 393"/>
              <a:gd name="T5" fmla="*/ 152 h 205"/>
              <a:gd name="T6" fmla="*/ 309 w 393"/>
              <a:gd name="T7" fmla="*/ 202 h 205"/>
              <a:gd name="T8" fmla="*/ 391 w 393"/>
              <a:gd name="T9" fmla="*/ 137 h 205"/>
              <a:gd name="T10" fmla="*/ 391 w 393"/>
              <a:gd name="T11" fmla="*/ 131 h 205"/>
              <a:gd name="T12" fmla="*/ 322 w 393"/>
              <a:gd name="T13" fmla="*/ 53 h 205"/>
              <a:gd name="T14" fmla="*/ 101 w 393"/>
              <a:gd name="T15" fmla="*/ 10 h 205"/>
              <a:gd name="T16" fmla="*/ 14 w 393"/>
              <a:gd name="T17" fmla="*/ 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205">
                <a:moveTo>
                  <a:pt x="14" y="44"/>
                </a:moveTo>
                <a:cubicBezTo>
                  <a:pt x="8" y="55"/>
                  <a:pt x="5" y="65"/>
                  <a:pt x="4" y="75"/>
                </a:cubicBezTo>
                <a:cubicBezTo>
                  <a:pt x="0" y="110"/>
                  <a:pt x="23" y="142"/>
                  <a:pt x="57" y="152"/>
                </a:cubicBezTo>
                <a:cubicBezTo>
                  <a:pt x="138" y="177"/>
                  <a:pt x="222" y="194"/>
                  <a:pt x="309" y="202"/>
                </a:cubicBezTo>
                <a:cubicBezTo>
                  <a:pt x="349" y="205"/>
                  <a:pt x="386" y="177"/>
                  <a:pt x="391" y="137"/>
                </a:cubicBezTo>
                <a:cubicBezTo>
                  <a:pt x="391" y="135"/>
                  <a:pt x="391" y="133"/>
                  <a:pt x="391" y="131"/>
                </a:cubicBezTo>
                <a:cubicBezTo>
                  <a:pt x="393" y="91"/>
                  <a:pt x="363" y="57"/>
                  <a:pt x="322" y="53"/>
                </a:cubicBezTo>
                <a:cubicBezTo>
                  <a:pt x="246" y="46"/>
                  <a:pt x="172" y="31"/>
                  <a:pt x="101" y="10"/>
                </a:cubicBezTo>
                <a:cubicBezTo>
                  <a:pt x="67" y="0"/>
                  <a:pt x="31" y="13"/>
                  <a:pt x="14" y="44"/>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pic>
        <p:nvPicPr>
          <p:cNvPr id="7" name="Picture 48" descr="A black background with green and grey text&#10;&#10;Description automatically generated">
            <a:extLst>
              <a:ext uri="{FF2B5EF4-FFF2-40B4-BE49-F238E27FC236}">
                <a16:creationId xmlns:a16="http://schemas.microsoft.com/office/drawing/2014/main" id="{A1788EFE-F398-2AF0-6CBF-5A70D8EE8C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726" y="0"/>
            <a:ext cx="2112373" cy="1452256"/>
          </a:xfrm>
          <a:prstGeom prst="rect">
            <a:avLst/>
          </a:prstGeom>
        </p:spPr>
      </p:pic>
      <p:pic>
        <p:nvPicPr>
          <p:cNvPr id="1026" name="Picture 2" descr="Cority | EHS Software Provider | HSE Network">
            <a:extLst>
              <a:ext uri="{FF2B5EF4-FFF2-40B4-BE49-F238E27FC236}">
                <a16:creationId xmlns:a16="http://schemas.microsoft.com/office/drawing/2014/main" id="{91F15739-CBC8-01F0-92C2-4BB26083E36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5605" y="341419"/>
            <a:ext cx="1293249" cy="76941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D697A10F-99C5-2FE1-F855-DAF37CC16859}"/>
              </a:ext>
            </a:extLst>
          </p:cNvPr>
          <p:cNvSpPr/>
          <p:nvPr/>
        </p:nvSpPr>
        <p:spPr>
          <a:xfrm>
            <a:off x="242165" y="1693660"/>
            <a:ext cx="951213"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spcBef>
                <a:spcPts val="500"/>
              </a:spcBef>
            </a:pPr>
            <a:endParaRPr lang="fr-FR" sz="1100"/>
          </a:p>
        </p:txBody>
      </p:sp>
    </p:spTree>
    <p:extLst>
      <p:ext uri="{BB962C8B-B14F-4D97-AF65-F5344CB8AC3E}">
        <p14:creationId xmlns:p14="http://schemas.microsoft.com/office/powerpoint/2010/main" val="3412339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2</a:t>
            </a:fld>
            <a:endParaRPr lang="fr-FR">
              <a:solidFill>
                <a:srgbClr val="1C1C1C"/>
              </a:solidFill>
              <a:latin typeface="Poppins" panose="00000500000000000000" pitchFamily="2" charset="0"/>
              <a:cs typeface="Poppins" panose="00000500000000000000" pitchFamily="2" charset="0"/>
            </a:endParaRPr>
          </a:p>
        </p:txBody>
      </p:sp>
      <p:graphicFrame>
        <p:nvGraphicFramePr>
          <p:cNvPr id="6" name="Tableau 6">
            <a:extLst>
              <a:ext uri="{FF2B5EF4-FFF2-40B4-BE49-F238E27FC236}">
                <a16:creationId xmlns:a16="http://schemas.microsoft.com/office/drawing/2014/main" id="{3971AE77-AA08-DDD4-69B0-7872C43BD62D}"/>
              </a:ext>
            </a:extLst>
          </p:cNvPr>
          <p:cNvGraphicFramePr>
            <a:graphicFrameLocks noGrp="1"/>
          </p:cNvGraphicFramePr>
          <p:nvPr>
            <p:extLst>
              <p:ext uri="{D42A27DB-BD31-4B8C-83A1-F6EECF244321}">
                <p14:modId xmlns:p14="http://schemas.microsoft.com/office/powerpoint/2010/main" val="3989484184"/>
              </p:ext>
            </p:extLst>
          </p:nvPr>
        </p:nvGraphicFramePr>
        <p:xfrm>
          <a:off x="346509" y="966359"/>
          <a:ext cx="5393331" cy="998388"/>
        </p:xfrm>
        <a:graphic>
          <a:graphicData uri="http://schemas.openxmlformats.org/drawingml/2006/table">
            <a:tbl>
              <a:tblPr firstRow="1" bandRow="1">
                <a:tableStyleId>{5C22544A-7EE6-4342-B048-85BDC9FD1C3A}</a:tableStyleId>
              </a:tblPr>
              <a:tblGrid>
                <a:gridCol w="3263897">
                  <a:extLst>
                    <a:ext uri="{9D8B030D-6E8A-4147-A177-3AD203B41FA5}">
                      <a16:colId xmlns:a16="http://schemas.microsoft.com/office/drawing/2014/main" val="3006794606"/>
                    </a:ext>
                  </a:extLst>
                </a:gridCol>
                <a:gridCol w="2129434">
                  <a:extLst>
                    <a:ext uri="{9D8B030D-6E8A-4147-A177-3AD203B41FA5}">
                      <a16:colId xmlns:a16="http://schemas.microsoft.com/office/drawing/2014/main" val="1539184303"/>
                    </a:ext>
                  </a:extLst>
                </a:gridCol>
              </a:tblGrid>
              <a:tr h="312648">
                <a:tc gridSpan="2">
                  <a:txBody>
                    <a:bodyPr/>
                    <a:lstStyle/>
                    <a:p>
                      <a:pPr marL="269875" indent="0"/>
                      <a:r>
                        <a:rPr lang="fr-FR" sz="1500">
                          <a:latin typeface="Arial" panose="020B0604020202020204" pitchFamily="34" charset="0"/>
                          <a:cs typeface="Arial" panose="020B0604020202020204" pitchFamily="34" charset="0"/>
                        </a:rPr>
                        <a:t>Informations générales </a:t>
                      </a:r>
                    </a:p>
                  </a:txBody>
                  <a:tcPr marL="91441" marR="9144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75000"/>
                      </a:schemeClr>
                    </a:solidFill>
                  </a:tcPr>
                </a:tc>
                <a:tc hMerge="1">
                  <a:txBody>
                    <a:bodyPr/>
                    <a:lstStyle/>
                    <a:p>
                      <a:pPr marL="269875" indent="0"/>
                      <a:endParaRPr lang="fr-FR" sz="1400">
                        <a:latin typeface="Arial" panose="020B0604020202020204" pitchFamily="34" charset="0"/>
                        <a:cs typeface="Arial" panose="020B0604020202020204" pitchFamily="34" charset="0"/>
                      </a:endParaRPr>
                    </a:p>
                  </a:txBody>
                  <a:tcPr>
                    <a:solidFill>
                      <a:schemeClr val="accent1">
                        <a:lumMod val="75000"/>
                      </a:schemeClr>
                    </a:solidFill>
                  </a:tcPr>
                </a:tc>
                <a:extLst>
                  <a:ext uri="{0D108BD9-81ED-4DB2-BD59-A6C34878D82A}">
                    <a16:rowId xmlns:a16="http://schemas.microsoft.com/office/drawing/2014/main" val="2741893189"/>
                  </a:ext>
                </a:extLst>
              </a:tr>
              <a:tr h="263491">
                <a:tc>
                  <a:txBody>
                    <a:bodyPr/>
                    <a:lstStyle/>
                    <a:p>
                      <a:r>
                        <a:rPr lang="fr-FR" sz="1100" b="1">
                          <a:solidFill>
                            <a:schemeClr val="accent1"/>
                          </a:solidFill>
                          <a:latin typeface="Arial" panose="020B0604020202020204" pitchFamily="34" charset="0"/>
                          <a:cs typeface="Arial" panose="020B0604020202020204" pitchFamily="34" charset="0"/>
                        </a:rPr>
                        <a:t>Chiffre d’affaires </a:t>
                      </a:r>
                      <a:r>
                        <a:rPr lang="fr-FR" sz="1000" b="0" i="1">
                          <a:solidFill>
                            <a:schemeClr val="accent1"/>
                          </a:solidFill>
                          <a:latin typeface="Arial" panose="020B0604020202020204" pitchFamily="34" charset="0"/>
                          <a:cs typeface="Arial" panose="020B0604020202020204" pitchFamily="34" charset="0"/>
                        </a:rPr>
                        <a:t>(M€)</a:t>
                      </a:r>
                      <a:endParaRPr lang="fr-FR" sz="1100" b="0" i="1">
                        <a:solidFill>
                          <a:schemeClr val="accent1"/>
                        </a:solidFill>
                        <a:latin typeface="Arial" panose="020B0604020202020204" pitchFamily="34" charset="0"/>
                        <a:cs typeface="Arial" panose="020B0604020202020204" pitchFamily="34" charset="0"/>
                      </a:endParaRP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ctr"/>
                      <a:r>
                        <a:rPr lang="fr-FR" sz="1100" b="0" dirty="0">
                          <a:solidFill>
                            <a:schemeClr val="tx1"/>
                          </a:solidFill>
                          <a:latin typeface="Arial" panose="020B0604020202020204" pitchFamily="34" charset="0"/>
                          <a:cs typeface="Arial" panose="020B0604020202020204" pitchFamily="34" charset="0"/>
                        </a:rPr>
                        <a:t>15,2</a:t>
                      </a: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extLst>
                  <a:ext uri="{0D108BD9-81ED-4DB2-BD59-A6C34878D82A}">
                    <a16:rowId xmlns:a16="http://schemas.microsoft.com/office/drawing/2014/main" val="1723569412"/>
                  </a:ext>
                </a:extLst>
              </a:tr>
              <a:tr h="414857">
                <a:tc>
                  <a:txBody>
                    <a:bodyPr/>
                    <a:lstStyle/>
                    <a:p>
                      <a:r>
                        <a:rPr lang="fr-FR" sz="1100" b="1">
                          <a:solidFill>
                            <a:schemeClr val="accent1"/>
                          </a:solidFill>
                          <a:latin typeface="Arial" panose="020B0604020202020204" pitchFamily="34" charset="0"/>
                          <a:cs typeface="Arial" panose="020B0604020202020204" pitchFamily="34" charset="0"/>
                        </a:rPr>
                        <a:t>Equivalent temps plein ETP </a:t>
                      </a:r>
                      <a:r>
                        <a:rPr lang="fr-FR" sz="1000" b="0" i="1">
                          <a:solidFill>
                            <a:schemeClr val="accent1"/>
                          </a:solidFill>
                          <a:latin typeface="Arial" panose="020B0604020202020204" pitchFamily="34" charset="0"/>
                          <a:cs typeface="Arial" panose="020B0604020202020204" pitchFamily="34" charset="0"/>
                        </a:rPr>
                        <a:t>(Nb)</a:t>
                      </a:r>
                      <a:endParaRPr lang="fr-FR" sz="1100" b="0" i="1">
                        <a:solidFill>
                          <a:schemeClr val="accent1"/>
                        </a:solidFill>
                        <a:latin typeface="Arial" panose="020B0604020202020204" pitchFamily="34" charset="0"/>
                        <a:cs typeface="Arial" panose="020B0604020202020204" pitchFamily="34" charset="0"/>
                      </a:endParaRP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ctr"/>
                      <a:r>
                        <a:rPr lang="fr-FR" sz="1100" dirty="0">
                          <a:solidFill>
                            <a:schemeClr val="tx1"/>
                          </a:solidFill>
                          <a:latin typeface="Arial" panose="020B0604020202020204" pitchFamily="34" charset="0"/>
                          <a:cs typeface="Arial" panose="020B0604020202020204" pitchFamily="34" charset="0"/>
                        </a:rPr>
                        <a:t>46,43</a:t>
                      </a: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extLst>
                  <a:ext uri="{0D108BD9-81ED-4DB2-BD59-A6C34878D82A}">
                    <a16:rowId xmlns:a16="http://schemas.microsoft.com/office/drawing/2014/main" val="739586240"/>
                  </a:ext>
                </a:extLst>
              </a:tr>
            </a:tbl>
          </a:graphicData>
        </a:graphic>
      </p:graphicFrame>
      <p:sp>
        <p:nvSpPr>
          <p:cNvPr id="17" name="Title 2">
            <a:extLst>
              <a:ext uri="{FF2B5EF4-FFF2-40B4-BE49-F238E27FC236}">
                <a16:creationId xmlns:a16="http://schemas.microsoft.com/office/drawing/2014/main" id="{00F6B803-609A-0F44-21FF-88D710E61B20}"/>
              </a:ext>
            </a:extLst>
          </p:cNvPr>
          <p:cNvSpPr txBox="1">
            <a:spLocks/>
          </p:cNvSpPr>
          <p:nvPr/>
        </p:nvSpPr>
        <p:spPr>
          <a:xfrm>
            <a:off x="334963" y="296863"/>
            <a:ext cx="7344031" cy="534446"/>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dirty="0">
                <a:latin typeface="Arial Black" panose="020B0604020202020204" pitchFamily="34" charset="0"/>
              </a:rPr>
              <a:t>ORRION CHEMICALS ORGAFORM (OCO)</a:t>
            </a:r>
            <a:endParaRPr lang="fr-FR" dirty="0"/>
          </a:p>
        </p:txBody>
      </p:sp>
      <p:sp>
        <p:nvSpPr>
          <p:cNvPr id="3" name="ZoneTexte 2">
            <a:extLst>
              <a:ext uri="{FF2B5EF4-FFF2-40B4-BE49-F238E27FC236}">
                <a16:creationId xmlns:a16="http://schemas.microsoft.com/office/drawing/2014/main" id="{B58D85A1-7506-4388-C39D-237282F21ACB}"/>
              </a:ext>
            </a:extLst>
          </p:cNvPr>
          <p:cNvSpPr txBox="1"/>
          <p:nvPr/>
        </p:nvSpPr>
        <p:spPr>
          <a:xfrm>
            <a:off x="4100051" y="995854"/>
            <a:ext cx="1584513" cy="261610"/>
          </a:xfrm>
          <a:prstGeom prst="rect">
            <a:avLst/>
          </a:prstGeom>
          <a:noFill/>
        </p:spPr>
        <p:txBody>
          <a:bodyPr wrap="square" rtlCol="0">
            <a:spAutoFit/>
          </a:bodyPr>
          <a:lstStyle/>
          <a:p>
            <a:pPr algn="r"/>
            <a:r>
              <a:rPr lang="fr-FR" sz="1100" i="1">
                <a:solidFill>
                  <a:schemeClr val="bg1"/>
                </a:solidFill>
              </a:rPr>
              <a:t>Données au 31/12/2023</a:t>
            </a:r>
          </a:p>
        </p:txBody>
      </p:sp>
      <p:pic>
        <p:nvPicPr>
          <p:cNvPr id="16" name="Graphique 15" descr="Informations avec un remplissage uni">
            <a:extLst>
              <a:ext uri="{FF2B5EF4-FFF2-40B4-BE49-F238E27FC236}">
                <a16:creationId xmlns:a16="http://schemas.microsoft.com/office/drawing/2014/main" id="{00205E1A-B3DE-769F-10B1-D511B85A79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7317" y="987054"/>
            <a:ext cx="266400" cy="266400"/>
          </a:xfrm>
          <a:prstGeom prst="rect">
            <a:avLst/>
          </a:prstGeom>
        </p:spPr>
      </p:pic>
      <p:pic>
        <p:nvPicPr>
          <p:cNvPr id="2" name="Picture 1" descr="A black background with green and grey text&#10;&#10;Description automatically generated">
            <a:extLst>
              <a:ext uri="{FF2B5EF4-FFF2-40B4-BE49-F238E27FC236}">
                <a16:creationId xmlns:a16="http://schemas.microsoft.com/office/drawing/2014/main" id="{61C1A6B1-0D97-49BE-30CF-77A5005C05D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aphicFrame>
        <p:nvGraphicFramePr>
          <p:cNvPr id="4" name="Tableau 8">
            <a:extLst>
              <a:ext uri="{FF2B5EF4-FFF2-40B4-BE49-F238E27FC236}">
                <a16:creationId xmlns:a16="http://schemas.microsoft.com/office/drawing/2014/main" id="{80903E8A-0910-EC7C-E968-35D9CC6DAB4D}"/>
              </a:ext>
            </a:extLst>
          </p:cNvPr>
          <p:cNvGraphicFramePr>
            <a:graphicFrameLocks noGrp="1"/>
          </p:cNvGraphicFramePr>
          <p:nvPr>
            <p:extLst>
              <p:ext uri="{D42A27DB-BD31-4B8C-83A1-F6EECF244321}">
                <p14:modId xmlns:p14="http://schemas.microsoft.com/office/powerpoint/2010/main" val="2346940315"/>
              </p:ext>
            </p:extLst>
          </p:nvPr>
        </p:nvGraphicFramePr>
        <p:xfrm>
          <a:off x="5853581" y="966358"/>
          <a:ext cx="6148216" cy="5731028"/>
        </p:xfrm>
        <a:graphic>
          <a:graphicData uri="http://schemas.openxmlformats.org/drawingml/2006/table">
            <a:tbl>
              <a:tblPr firstRow="1" bandRow="1">
                <a:tableStyleId>{5C22544A-7EE6-4342-B048-85BDC9FD1C3A}</a:tableStyleId>
              </a:tblPr>
              <a:tblGrid>
                <a:gridCol w="1849233">
                  <a:extLst>
                    <a:ext uri="{9D8B030D-6E8A-4147-A177-3AD203B41FA5}">
                      <a16:colId xmlns:a16="http://schemas.microsoft.com/office/drawing/2014/main" val="419967329"/>
                    </a:ext>
                  </a:extLst>
                </a:gridCol>
                <a:gridCol w="575494">
                  <a:extLst>
                    <a:ext uri="{9D8B030D-6E8A-4147-A177-3AD203B41FA5}">
                      <a16:colId xmlns:a16="http://schemas.microsoft.com/office/drawing/2014/main" val="906801052"/>
                    </a:ext>
                  </a:extLst>
                </a:gridCol>
                <a:gridCol w="575495">
                  <a:extLst>
                    <a:ext uri="{9D8B030D-6E8A-4147-A177-3AD203B41FA5}">
                      <a16:colId xmlns:a16="http://schemas.microsoft.com/office/drawing/2014/main" val="2543446201"/>
                    </a:ext>
                  </a:extLst>
                </a:gridCol>
                <a:gridCol w="3147994">
                  <a:extLst>
                    <a:ext uri="{9D8B030D-6E8A-4147-A177-3AD203B41FA5}">
                      <a16:colId xmlns:a16="http://schemas.microsoft.com/office/drawing/2014/main" val="2634665459"/>
                    </a:ext>
                  </a:extLst>
                </a:gridCol>
              </a:tblGrid>
              <a:tr h="293799">
                <a:tc>
                  <a:txBody>
                    <a:bodyPr/>
                    <a:lstStyle/>
                    <a:p>
                      <a:pPr algn="ctr"/>
                      <a:r>
                        <a:rPr lang="fr-FR" sz="1500" dirty="0">
                          <a:latin typeface="Arial" panose="020B0604020202020204" pitchFamily="34" charset="0"/>
                          <a:cs typeface="Arial" panose="020B0604020202020204" pitchFamily="34" charset="0"/>
                        </a:rPr>
                        <a:t>Synthèse analyse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fr-FR" sz="800" dirty="0">
                          <a:solidFill>
                            <a:srgbClr val="FFFFFF"/>
                          </a:solidFill>
                          <a:latin typeface="Arial" panose="020B0604020202020204" pitchFamily="34" charset="0"/>
                          <a:ea typeface="Malgun Gothic"/>
                          <a:cs typeface="Arial" panose="020B0604020202020204" pitchFamily="34" charset="0"/>
                        </a:rPr>
                        <a:t>Importance</a:t>
                      </a:r>
                      <a:endParaRPr lang="fr-FR" sz="800" baseline="30000" dirty="0">
                        <a:solidFill>
                          <a:srgbClr val="FFFFFF"/>
                        </a:solidFill>
                        <a:latin typeface="Arial" panose="020B0604020202020204" pitchFamily="34" charset="0"/>
                        <a:ea typeface="Malgun Gothic"/>
                        <a:cs typeface="Arial" panose="020B0604020202020204" pitchFamily="34" charset="0"/>
                      </a:endParaRPr>
                    </a:p>
                  </a:txBody>
                  <a:tcPr marL="0" marR="0" marT="0" marB="0" anchor="ctr">
                    <a:lnL w="6350" cap="flat" cmpd="sng" algn="ctr">
                      <a:noFill/>
                      <a:prstDash val="sysDash"/>
                      <a:round/>
                      <a:headEnd type="none" w="med" len="med"/>
                      <a:tailEnd type="none" w="med" len="med"/>
                    </a:lnL>
                    <a:lnR w="6350" cap="flat" cmpd="sng" algn="ctr">
                      <a:noFill/>
                      <a:prstDash val="sysDash"/>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fr-FR" sz="800" dirty="0">
                          <a:solidFill>
                            <a:srgbClr val="FFFFFF"/>
                          </a:solidFill>
                          <a:latin typeface="Arial" panose="020B0604020202020204" pitchFamily="34" charset="0"/>
                          <a:ea typeface="Malgun Gothic"/>
                          <a:cs typeface="Arial" panose="020B0604020202020204" pitchFamily="34" charset="0"/>
                        </a:rPr>
                        <a:t>Maturité</a:t>
                      </a:r>
                      <a:endParaRPr lang="fr-FR" sz="800" baseline="30000" dirty="0">
                        <a:solidFill>
                          <a:srgbClr val="FFFFFF"/>
                        </a:solidFill>
                        <a:latin typeface="Arial" panose="020B0604020202020204" pitchFamily="34" charset="0"/>
                        <a:ea typeface="Malgun Gothic"/>
                        <a:cs typeface="Arial" panose="020B0604020202020204" pitchFamily="34" charset="0"/>
                      </a:endParaRPr>
                    </a:p>
                  </a:txBody>
                  <a:tcPr marL="0" marR="0" marT="0" marB="0" anchor="ctr">
                    <a:lnL w="6350" cap="flat" cmpd="sng" algn="ctr">
                      <a:noFill/>
                      <a:prstDash val="sysDash"/>
                      <a:round/>
                      <a:headEnd type="none" w="med" len="med"/>
                      <a:tailEnd type="none" w="med" len="med"/>
                    </a:lnL>
                    <a:lnR w="6350" cap="flat" cmpd="sng" algn="ctr">
                      <a:noFill/>
                      <a:prstDash val="sysDash"/>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r>
                        <a:rPr lang="fr-FR" sz="800" b="1" kern="1200" dirty="0">
                          <a:solidFill>
                            <a:srgbClr val="FFFFFF"/>
                          </a:solidFill>
                          <a:latin typeface="Arial" panose="020B0604020202020204" pitchFamily="34" charset="0"/>
                          <a:ea typeface="Malgun Gothic"/>
                          <a:cs typeface="Arial" panose="020B0604020202020204" pitchFamily="34" charset="0"/>
                        </a:rPr>
                        <a:t>Bonnes pratiques et pistes d’actions identifiées</a:t>
                      </a:r>
                      <a:r>
                        <a:rPr lang="fr-FR" altLang="fr-FR" sz="700" baseline="30000"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1</a:t>
                      </a:r>
                      <a:endParaRPr lang="fr-FR" sz="800" b="1" kern="1200" baseline="30000" dirty="0">
                        <a:solidFill>
                          <a:srgbClr val="FFFFFF"/>
                        </a:solidFill>
                        <a:latin typeface="Arial" panose="020B0604020202020204" pitchFamily="34" charset="0"/>
                        <a:ea typeface="Malgun Gothic"/>
                        <a:cs typeface="Arial" panose="020B0604020202020204" pitchFamily="34" charset="0"/>
                      </a:endParaRPr>
                    </a:p>
                  </a:txBody>
                  <a:tcPr marL="0" marR="0" marT="0" marB="0" anchor="ctr">
                    <a:lnL w="6350" cap="flat" cmpd="sng" algn="ctr">
                      <a:noFill/>
                      <a:prstDash val="sysDash"/>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23618967"/>
                  </a:ext>
                </a:extLst>
              </a:tr>
              <a:tr h="502645">
                <a:tc>
                  <a:txBody>
                    <a:bodyPr/>
                    <a:lstStyle/>
                    <a:p>
                      <a:pPr marL="180000" indent="0" algn="l" fontAlgn="b"/>
                      <a:r>
                        <a:rPr lang="fr-FR" sz="1000" b="1" i="0" u="none" strike="noStrike">
                          <a:solidFill>
                            <a:srgbClr val="000000"/>
                          </a:solidFill>
                          <a:effectLst/>
                          <a:latin typeface="Arial" panose="020B0604020202020204" pitchFamily="34" charset="0"/>
                          <a:cs typeface="Arial" panose="020B0604020202020204" pitchFamily="34" charset="0"/>
                        </a:rPr>
                        <a:t>Gouvernance et initiatives RSE</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endParaRPr lang="fr-FR" sz="900" dirty="0">
                        <a:solidFill>
                          <a:srgbClr val="82D2AB"/>
                        </a:solidFill>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800" kern="1200" noProof="0" dirty="0">
                          <a:solidFill>
                            <a:schemeClr val="tx1"/>
                          </a:solidFill>
                          <a:latin typeface="Malgun Gothic"/>
                          <a:ea typeface="Malgun Gothic"/>
                          <a:cs typeface="Calibri"/>
                        </a:rPr>
                        <a:t>OCO bénéficie d’une gouvernance RSE solide et d’un très bon niveau de formalisation, mais pourrait renforcer sa démarche en </a:t>
                      </a:r>
                      <a:r>
                        <a:rPr lang="fr-FR" sz="800" kern="1200" noProof="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fixant des objectifs RSE quantifiés.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2635547"/>
                  </a:ext>
                </a:extLst>
              </a:tr>
              <a:tr h="567928">
                <a:tc>
                  <a:txBody>
                    <a:bodyPr/>
                    <a:lstStyle/>
                    <a:p>
                      <a:pPr marL="180000" indent="0" algn="l" fontAlgn="b"/>
                      <a:r>
                        <a:rPr lang="fr-FR" sz="900" b="1" kern="1200" dirty="0">
                          <a:solidFill>
                            <a:prstClr val="black"/>
                          </a:solidFill>
                          <a:latin typeface="Arial" panose="020B0604020202020204" pitchFamily="34" charset="0"/>
                          <a:ea typeface="Malgun Gothic" panose="020B0503020000020004" pitchFamily="34" charset="-127"/>
                          <a:cs typeface="Arial" panose="020B0604020202020204" pitchFamily="34" charset="0"/>
                        </a:rPr>
                        <a:t>​</a:t>
                      </a:r>
                      <a:r>
                        <a:rPr lang="fr-FR" sz="1000" b="1" i="0" u="none" strike="noStrike" kern="1200" dirty="0">
                          <a:solidFill>
                            <a:srgbClr val="000000"/>
                          </a:solidFill>
                          <a:effectLst/>
                          <a:latin typeface="Arial" panose="020B0604020202020204" pitchFamily="34" charset="0"/>
                          <a:ea typeface="+mn-ea"/>
                          <a:cs typeface="Arial" panose="020B0604020202020204" pitchFamily="34" charset="0"/>
                        </a:rPr>
                        <a:t>Éthique des affaires</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endParaRPr lang="fr-FR" sz="900" dirty="0">
                        <a:solidFill>
                          <a:srgbClr val="82D2AB"/>
                        </a:solidFill>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algn="just"/>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La mise en place d’un code éthique, d’une politique anti-corruption ainsi que d’une politique cybersécurité, reflète une bonne gestion de l’éthique des affaires, sans axe d’amélioration majeur identifié à ce stade.</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6693659"/>
                  </a:ext>
                </a:extLst>
              </a:tr>
              <a:tr h="579358">
                <a:tc>
                  <a:txBody>
                    <a:bodyPr/>
                    <a:lstStyle/>
                    <a:p>
                      <a:pPr marL="180000" indent="0" algn="l" fontAlgn="b"/>
                      <a:r>
                        <a:rPr lang="fr-FR" sz="1000" b="1" i="0" u="none" strike="noStrike" kern="1200">
                          <a:solidFill>
                            <a:srgbClr val="000000"/>
                          </a:solidFill>
                          <a:effectLst/>
                          <a:latin typeface="Arial" panose="020B0604020202020204" pitchFamily="34" charset="0"/>
                          <a:ea typeface="+mn-ea"/>
                          <a:cs typeface="Arial" panose="020B0604020202020204" pitchFamily="34" charset="0"/>
                        </a:rPr>
                        <a:t>Carbone et climat</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r>
                        <a:rPr lang="fr-FR" sz="900" b="0" i="0" dirty="0">
                          <a:solidFill>
                            <a:srgbClr val="000000"/>
                          </a:solidFill>
                          <a:effectLst/>
                          <a:latin typeface="Calibri" panose="020F0502020204030204" pitchFamily="34" charset="0"/>
                        </a:rPr>
                        <a:t> </a:t>
                      </a:r>
                      <a:endParaRPr lang="fr-FR" sz="900" b="0" i="0" dirty="0">
                        <a:solidFill>
                          <a:srgbClr val="000000"/>
                        </a:solidFill>
                        <a:effectLst/>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C45C54"/>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pPr algn="just"/>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La société a formalisé une politique environnementale et met en place des actions concrètes pour réduire son empreinte carbone. Sa démarche pourrait être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renforcée en définissant une trajectoire carbone plus long terme, alignée avec les standards climatiques,</a:t>
                      </a: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 tout en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augmentant la part d’énergie renouvelable dans sa consommation.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9411034"/>
                  </a:ext>
                </a:extLst>
              </a:tr>
              <a:tr h="600075">
                <a:tc>
                  <a:txBody>
                    <a:bodyPr/>
                    <a:lstStyle/>
                    <a:p>
                      <a:pPr marL="180000" indent="0" algn="l" fontAlgn="b"/>
                      <a:r>
                        <a:rPr lang="fr-FR" sz="1000" b="1" i="0" u="none" strike="noStrike" kern="1200">
                          <a:solidFill>
                            <a:srgbClr val="000000"/>
                          </a:solidFill>
                          <a:effectLst/>
                          <a:latin typeface="Arial" panose="020B0604020202020204" pitchFamily="34" charset="0"/>
                          <a:ea typeface="+mn-ea"/>
                          <a:cs typeface="Arial" panose="020B0604020202020204" pitchFamily="34" charset="0"/>
                        </a:rPr>
                        <a:t>Eau et déchets</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C45C54"/>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algn="just"/>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OCO est mature sur les sujets liés à l’eau et aux déchets avec des actions significatives comme la forte réduction de la consommation d’eau et le développement du tri des déchets. De la même manière que pour le carbone,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la définition d’objectifs chiffrés </a:t>
                      </a: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représente un axe d’amélioration.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6857808"/>
                  </a:ext>
                </a:extLst>
              </a:tr>
              <a:tr h="532639">
                <a:tc>
                  <a:txBody>
                    <a:bodyPr/>
                    <a:lstStyle/>
                    <a:p>
                      <a:pPr marL="180000" indent="0" algn="l" fontAlgn="b"/>
                      <a:r>
                        <a:rPr lang="fr-FR" sz="1000" b="1" i="0" u="none" strike="noStrike" kern="1200" dirty="0">
                          <a:solidFill>
                            <a:srgbClr val="000000"/>
                          </a:solidFill>
                          <a:effectLst/>
                          <a:latin typeface="Arial" panose="020B0604020202020204" pitchFamily="34" charset="0"/>
                          <a:ea typeface="+mn-ea"/>
                          <a:cs typeface="Arial" panose="020B0604020202020204" pitchFamily="34" charset="0"/>
                        </a:rPr>
                        <a:t>Attractivité et rétention des employés</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algn="just"/>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La société présente une forte attractivité et rétention des salariés avec un turnover et absentéisme bas, un système de partage de la valeur, et un baromètre social en place, mais gagnerait à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fixer un objectif annuel pour les heures de formation.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1250605"/>
                  </a:ext>
                </a:extLst>
              </a:tr>
              <a:tr h="586740">
                <a:tc>
                  <a:txBody>
                    <a:bodyPr/>
                    <a:lstStyle/>
                    <a:p>
                      <a:pPr marL="180000" indent="0" algn="l" fontAlgn="b"/>
                      <a:r>
                        <a:rPr lang="fr-FR" sz="1000" b="1" i="0" u="none" strike="noStrike" kern="1200">
                          <a:solidFill>
                            <a:srgbClr val="000000"/>
                          </a:solidFill>
                          <a:effectLst/>
                          <a:latin typeface="Arial" panose="020B0604020202020204" pitchFamily="34" charset="0"/>
                          <a:ea typeface="+mn-ea"/>
                          <a:cs typeface="Arial" panose="020B0604020202020204" pitchFamily="34" charset="0"/>
                        </a:rPr>
                        <a:t>Diversité et inclusion</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Sans initiative notable, et avec une parité H/F légèrement en dessous de la moyenne sectorielle, OCO pourrait renforcer ses pratiques en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élaborant une politique de lutte contre les discriminations et en développant des actions de recrutement inclusif.</a:t>
                      </a: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 La DEI ne constitue cependant pas un axe RSE prioritaire au vu de la taille et activité de l’entreprise.</a:t>
                      </a:r>
                      <a:endPar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endParaRP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7210822"/>
                  </a:ext>
                </a:extLst>
              </a:tr>
              <a:tr h="425562">
                <a:tc>
                  <a:txBody>
                    <a:bodyPr/>
                    <a:lstStyle/>
                    <a:p>
                      <a:pPr marL="180000" indent="0" algn="l" fontAlgn="b"/>
                      <a:r>
                        <a:rPr lang="fr-FR" sz="1000" b="1" i="0" u="none" strike="noStrike" kern="1200">
                          <a:solidFill>
                            <a:srgbClr val="000000"/>
                          </a:solidFill>
                          <a:effectLst/>
                          <a:latin typeface="Arial" panose="020B0604020202020204" pitchFamily="34" charset="0"/>
                          <a:ea typeface="+mn-ea"/>
                          <a:cs typeface="Arial" panose="020B0604020202020204" pitchFamily="34" charset="0"/>
                        </a:rPr>
                        <a:t>Santé et Sécurité</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C45C54"/>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Avec aucun accident du travail en 2023, une politique santé-sécurité formalisée et des actions de prévention concrètes en place, OCO démontre une bonne gestion de la sécurité et de la santé au travail, sans piste d’amélioration identifiée à ce jour.</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232719"/>
                  </a:ext>
                </a:extLst>
              </a:tr>
              <a:tr h="702103">
                <a:tc>
                  <a:txBody>
                    <a:bodyPr/>
                    <a:lstStyle/>
                    <a:p>
                      <a:pPr marL="180000" indent="0" algn="l" fontAlgn="b"/>
                      <a:r>
                        <a:rPr lang="fr-FR" sz="1000" b="1" i="0" u="none" strike="noStrike" kern="1200">
                          <a:solidFill>
                            <a:srgbClr val="000000"/>
                          </a:solidFill>
                          <a:effectLst/>
                          <a:latin typeface="Arial" panose="020B0604020202020204" pitchFamily="34" charset="0"/>
                          <a:ea typeface="+mn-ea"/>
                          <a:cs typeface="Arial" panose="020B0604020202020204" pitchFamily="34" charset="0"/>
                        </a:rPr>
                        <a:t>Chaîne d’approvisionnement</a:t>
                      </a:r>
                    </a:p>
                  </a:txBody>
                  <a:tcPr marL="45720" marR="4572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algn="l" rtl="0" fontAlgn="base"/>
                      <a:endParaRPr lang="fr-FR" sz="900" b="0" i="0" dirty="0">
                        <a:solidFill>
                          <a:srgbClr val="000000"/>
                        </a:solidFill>
                        <a:effectLst/>
                        <a:latin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endParaRPr lang="fr-FR" sz="900" dirty="0">
                        <a:latin typeface="Calibri"/>
                        <a:cs typeface="Calibri"/>
                      </a:endParaRPr>
                    </a:p>
                  </a:txBody>
                  <a:tcP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tc>
                  <a:txBody>
                    <a:bodyPr/>
                    <a:lstStyle/>
                    <a:p>
                      <a:pPr algn="just"/>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Sans initiative notable mise en place, OCO gagnerait à structurer la RSE dans sa chaîne d’approvisionnement en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formalisant une charte d’achats responsables, en évaluant régulièrement ses fournisseurs</a:t>
                      </a:r>
                      <a:r>
                        <a:rPr lang="fr-FR" sz="800" kern="1200" dirty="0">
                          <a:solidFill>
                            <a:schemeClr val="tx1"/>
                          </a:solidFill>
                          <a:latin typeface="Malgun Gothic" panose="020B0503020000020004" pitchFamily="34" charset="-127"/>
                          <a:ea typeface="Malgun Gothic" panose="020B0503020000020004" pitchFamily="34" charset="-127"/>
                          <a:cs typeface="Calibri" panose="020F0502020204030204" pitchFamily="34" charset="0"/>
                        </a:rPr>
                        <a:t> et </a:t>
                      </a:r>
                      <a:r>
                        <a:rPr lang="fr-FR" sz="800" kern="12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en intégrant des critères ESG dans ses appels d’offres et contrats.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8455125"/>
                  </a:ext>
                </a:extLst>
              </a:tr>
            </a:tbl>
          </a:graphicData>
        </a:graphic>
      </p:graphicFrame>
      <p:grpSp>
        <p:nvGrpSpPr>
          <p:cNvPr id="8" name="Groupe 7">
            <a:extLst>
              <a:ext uri="{FF2B5EF4-FFF2-40B4-BE49-F238E27FC236}">
                <a16:creationId xmlns:a16="http://schemas.microsoft.com/office/drawing/2014/main" id="{A6D6E5BC-2622-BEFE-8BD0-D849E3B99A3F}"/>
              </a:ext>
            </a:extLst>
          </p:cNvPr>
          <p:cNvGrpSpPr/>
          <p:nvPr/>
        </p:nvGrpSpPr>
        <p:grpSpPr>
          <a:xfrm>
            <a:off x="346509" y="2107263"/>
            <a:ext cx="5393331" cy="998388"/>
            <a:chOff x="6997864" y="693401"/>
            <a:chExt cx="3942861" cy="998388"/>
          </a:xfrm>
        </p:grpSpPr>
        <p:sp>
          <p:nvSpPr>
            <p:cNvPr id="9" name="Rounded Rectangle 66">
              <a:extLst>
                <a:ext uri="{FF2B5EF4-FFF2-40B4-BE49-F238E27FC236}">
                  <a16:creationId xmlns:a16="http://schemas.microsoft.com/office/drawing/2014/main" id="{62D108C8-A3B4-1A8D-36F7-CE475F0A256F}"/>
                </a:ext>
              </a:extLst>
            </p:cNvPr>
            <p:cNvSpPr/>
            <p:nvPr/>
          </p:nvSpPr>
          <p:spPr>
            <a:xfrm>
              <a:off x="7008256" y="693401"/>
              <a:ext cx="3932469" cy="998388"/>
            </a:xfrm>
            <a:prstGeom prst="roundRect">
              <a:avLst>
                <a:gd name="adj" fmla="val 3140"/>
              </a:avLst>
            </a:prstGeom>
            <a:solidFill>
              <a:schemeClr val="bg1"/>
            </a:solidFill>
            <a:ln w="12700" cap="flat" cmpd="sng" algn="ctr">
              <a:noFill/>
              <a:prstDash val="solid"/>
              <a:miter lim="800000"/>
            </a:ln>
            <a:effectLst>
              <a:outerShdw blurRad="76200" dir="5400000" algn="ctr" rotWithShape="0">
                <a:srgbClr val="000000">
                  <a:alpha val="30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a:ln>
                  <a:noFill/>
                </a:ln>
                <a:solidFill>
                  <a:srgbClr val="FFFFFF"/>
                </a:solidFill>
                <a:effectLst/>
                <a:uLnTx/>
                <a:uFillTx/>
                <a:latin typeface="Malgun Gothic"/>
                <a:ea typeface="+mn-ea"/>
                <a:cs typeface="+mn-cs"/>
              </a:endParaRPr>
            </a:p>
          </p:txBody>
        </p:sp>
        <p:sp>
          <p:nvSpPr>
            <p:cNvPr id="12" name="Rectangle 11">
              <a:extLst>
                <a:ext uri="{FF2B5EF4-FFF2-40B4-BE49-F238E27FC236}">
                  <a16:creationId xmlns:a16="http://schemas.microsoft.com/office/drawing/2014/main" id="{1868A14A-E3DE-6035-25A6-360E8CE9155B}"/>
                </a:ext>
              </a:extLst>
            </p:cNvPr>
            <p:cNvSpPr/>
            <p:nvPr/>
          </p:nvSpPr>
          <p:spPr>
            <a:xfrm>
              <a:off x="6997864" y="729482"/>
              <a:ext cx="3932469" cy="261610"/>
            </a:xfrm>
            <a:prstGeom prst="rect">
              <a:avLst/>
            </a:prstGeom>
          </p:spPr>
          <p:txBody>
            <a:bodyPr wrap="square">
              <a:spAutoFit/>
            </a:bodyPr>
            <a:lstStyle/>
            <a:p>
              <a:pPr algn="ctr" defTabSz="457200"/>
              <a:r>
                <a:rPr lang="fr-FR" sz="1100" b="1" kern="0">
                  <a:solidFill>
                    <a:srgbClr val="1E636F"/>
                  </a:solidFill>
                  <a:latin typeface="Arial" panose="020B0604020202020204" pitchFamily="34" charset="0"/>
                  <a:cs typeface="Arial" panose="020B0604020202020204" pitchFamily="34" charset="0"/>
                </a:rPr>
                <a:t>Interlocuteurs</a:t>
              </a:r>
            </a:p>
          </p:txBody>
        </p:sp>
        <p:sp>
          <p:nvSpPr>
            <p:cNvPr id="13" name="Rectangle 12">
              <a:extLst>
                <a:ext uri="{FF2B5EF4-FFF2-40B4-BE49-F238E27FC236}">
                  <a16:creationId xmlns:a16="http://schemas.microsoft.com/office/drawing/2014/main" id="{55EB4301-4799-FD54-252A-0D9B073E7F80}"/>
                </a:ext>
              </a:extLst>
            </p:cNvPr>
            <p:cNvSpPr/>
            <p:nvPr/>
          </p:nvSpPr>
          <p:spPr>
            <a:xfrm>
              <a:off x="7007110" y="965862"/>
              <a:ext cx="3933615" cy="600164"/>
            </a:xfrm>
            <a:prstGeom prst="rect">
              <a:avLst/>
            </a:prstGeom>
          </p:spPr>
          <p:txBody>
            <a:bodyPr wrap="square">
              <a:spAutoFit/>
            </a:bodyPr>
            <a:lstStyle/>
            <a:p>
              <a:pPr marL="171450" indent="-171450" defTabSz="457200">
                <a:buFont typeface="Arial" panose="020B0604020202020204" pitchFamily="34" charset="0"/>
                <a:buChar char="•"/>
                <a:defRPr/>
              </a:pPr>
              <a:r>
                <a:rPr lang="fr-FR" sz="1100" kern="0" dirty="0">
                  <a:solidFill>
                    <a:srgbClr val="1E636F"/>
                  </a:solidFill>
                  <a:latin typeface="Arial" panose="020B0604020202020204" pitchFamily="34" charset="0"/>
                  <a:cs typeface="Arial" panose="020B0604020202020204" pitchFamily="34" charset="0"/>
                </a:rPr>
                <a:t>Christian Siest - Président</a:t>
              </a:r>
            </a:p>
            <a:p>
              <a:pPr marL="171450" indent="-171450" defTabSz="457200">
                <a:buFont typeface="Arial" panose="020B0604020202020204" pitchFamily="34" charset="0"/>
                <a:buChar char="•"/>
                <a:defRPr/>
              </a:pPr>
              <a:r>
                <a:rPr lang="fr-FR" sz="1100" kern="0" dirty="0">
                  <a:solidFill>
                    <a:srgbClr val="1E636F"/>
                  </a:solidFill>
                  <a:latin typeface="Arial" panose="020B0604020202020204" pitchFamily="34" charset="0"/>
                  <a:cs typeface="Arial" panose="020B0604020202020204" pitchFamily="34" charset="0"/>
                </a:rPr>
                <a:t>Nicolas </a:t>
              </a:r>
              <a:r>
                <a:rPr lang="fr-FR" sz="1100" kern="0" dirty="0" err="1">
                  <a:solidFill>
                    <a:srgbClr val="1E636F"/>
                  </a:solidFill>
                  <a:latin typeface="Arial" panose="020B0604020202020204" pitchFamily="34" charset="0"/>
                  <a:cs typeface="Arial" panose="020B0604020202020204" pitchFamily="34" charset="0"/>
                </a:rPr>
                <a:t>Guizelin</a:t>
              </a:r>
              <a:r>
                <a:rPr lang="fr-FR" sz="1100" kern="0" dirty="0">
                  <a:solidFill>
                    <a:srgbClr val="1E636F"/>
                  </a:solidFill>
                  <a:latin typeface="Arial" panose="020B0604020202020204" pitchFamily="34" charset="0"/>
                  <a:cs typeface="Arial" panose="020B0604020202020204" pitchFamily="34" charset="0"/>
                </a:rPr>
                <a:t> - Investisseur </a:t>
              </a:r>
              <a:r>
                <a:rPr lang="fr-FR" sz="1100" kern="0" dirty="0" err="1">
                  <a:solidFill>
                    <a:srgbClr val="1E636F"/>
                  </a:solidFill>
                  <a:latin typeface="Arial" panose="020B0604020202020204" pitchFamily="34" charset="0"/>
                  <a:cs typeface="Arial" panose="020B0604020202020204" pitchFamily="34" charset="0"/>
                </a:rPr>
                <a:t>Carvest</a:t>
              </a:r>
              <a:endParaRPr lang="fr-FR" sz="1100" kern="0" dirty="0">
                <a:solidFill>
                  <a:srgbClr val="1E636F"/>
                </a:solidFill>
                <a:latin typeface="Arial" panose="020B0604020202020204" pitchFamily="34" charset="0"/>
                <a:cs typeface="Arial" panose="020B0604020202020204" pitchFamily="34" charset="0"/>
              </a:endParaRPr>
            </a:p>
            <a:p>
              <a:pPr marL="171450" indent="-171450" defTabSz="457200">
                <a:buFont typeface="Arial" panose="020B0604020202020204" pitchFamily="34" charset="0"/>
                <a:buChar char="•"/>
                <a:defRPr/>
              </a:pPr>
              <a:r>
                <a:rPr lang="fr-FR" sz="1100" kern="0" dirty="0">
                  <a:solidFill>
                    <a:srgbClr val="1E636F"/>
                  </a:solidFill>
                  <a:latin typeface="Arial" panose="020B0604020202020204" pitchFamily="34" charset="0"/>
                  <a:cs typeface="Arial" panose="020B0604020202020204" pitchFamily="34" charset="0"/>
                </a:rPr>
                <a:t>Renaud </a:t>
              </a:r>
              <a:r>
                <a:rPr lang="fr-FR" sz="1100" kern="0" dirty="0" err="1">
                  <a:solidFill>
                    <a:srgbClr val="1E636F"/>
                  </a:solidFill>
                  <a:latin typeface="Arial" panose="020B0604020202020204" pitchFamily="34" charset="0"/>
                  <a:cs typeface="Arial" panose="020B0604020202020204" pitchFamily="34" charset="0"/>
                </a:rPr>
                <a:t>Untereiner</a:t>
              </a:r>
              <a:r>
                <a:rPr lang="fr-FR" sz="1100" kern="0" dirty="0">
                  <a:solidFill>
                    <a:srgbClr val="1E636F"/>
                  </a:solidFill>
                  <a:latin typeface="Arial" panose="020B0604020202020204" pitchFamily="34" charset="0"/>
                  <a:cs typeface="Arial" panose="020B0604020202020204" pitchFamily="34" charset="0"/>
                </a:rPr>
                <a:t> - Investisseur </a:t>
              </a:r>
              <a:r>
                <a:rPr lang="fr-FR" sz="1100" kern="0" dirty="0" err="1">
                  <a:solidFill>
                    <a:srgbClr val="1E636F"/>
                  </a:solidFill>
                  <a:latin typeface="Arial" panose="020B0604020202020204" pitchFamily="34" charset="0"/>
                  <a:cs typeface="Arial" panose="020B0604020202020204" pitchFamily="34" charset="0"/>
                </a:rPr>
                <a:t>Carvest</a:t>
              </a:r>
              <a:endParaRPr lang="fr-FR" sz="1100" kern="0" dirty="0">
                <a:solidFill>
                  <a:srgbClr val="1E636F"/>
                </a:solidFill>
                <a:latin typeface="Arial" panose="020B0604020202020204" pitchFamily="34" charset="0"/>
                <a:cs typeface="Arial" panose="020B0604020202020204" pitchFamily="34" charset="0"/>
              </a:endParaRPr>
            </a:p>
          </p:txBody>
        </p:sp>
      </p:grpSp>
      <p:sp>
        <p:nvSpPr>
          <p:cNvPr id="14" name="ZoneTexte 5">
            <a:extLst>
              <a:ext uri="{FF2B5EF4-FFF2-40B4-BE49-F238E27FC236}">
                <a16:creationId xmlns:a16="http://schemas.microsoft.com/office/drawing/2014/main" id="{BC1B88B9-35EF-AE02-02CA-7A1228F232F9}"/>
              </a:ext>
            </a:extLst>
          </p:cNvPr>
          <p:cNvSpPr txBox="1">
            <a:spLocks noChangeArrowheads="1"/>
          </p:cNvSpPr>
          <p:nvPr/>
        </p:nvSpPr>
        <p:spPr bwMode="auto">
          <a:xfrm>
            <a:off x="359027" y="6521752"/>
            <a:ext cx="7130075" cy="140061"/>
          </a:xfrm>
          <a:prstGeom prst="rect">
            <a:avLst/>
          </a:prstGeom>
          <a:noFill/>
          <a:ln>
            <a:noFill/>
          </a:ln>
        </p:spPr>
        <p:txBody>
          <a:bodyPr wrap="square" lIns="47268" tIns="23633" rIns="47268" bIns="23633">
            <a:spAutoFit/>
          </a:bodyPr>
          <a:lstStyle/>
          <a:p>
            <a:pPr lvl="0">
              <a:defRPr/>
            </a:pPr>
            <a:r>
              <a:rPr lang="fr-FR" altLang="fr-FR" sz="600" baseline="300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1 </a:t>
            </a:r>
            <a:r>
              <a:rPr lang="fr-FR" altLang="fr-FR" sz="600" dirty="0">
                <a:solidFill>
                  <a:srgbClr val="36B3AF"/>
                </a:solidFill>
                <a:latin typeface="Malgun Gothic" panose="020B0503020000020004" pitchFamily="34" charset="-127"/>
                <a:ea typeface="Malgun Gothic" panose="020B0503020000020004" pitchFamily="34" charset="-127"/>
                <a:cs typeface="Calibri" panose="020F0502020204030204" pitchFamily="34" charset="0"/>
              </a:rPr>
              <a:t>Les pistes d’action identifiées sont en bleu et correspondent aux recommandations des équipes </a:t>
            </a:r>
            <a:r>
              <a:rPr lang="fr-FR" altLang="fr-FR" sz="600" dirty="0" err="1">
                <a:solidFill>
                  <a:srgbClr val="36B3AF"/>
                </a:solidFill>
                <a:latin typeface="Malgun Gothic" panose="020B0503020000020004" pitchFamily="34" charset="-127"/>
                <a:ea typeface="Malgun Gothic" panose="020B0503020000020004" pitchFamily="34" charset="-127"/>
                <a:cs typeface="Calibri" panose="020F0502020204030204" pitchFamily="34" charset="0"/>
              </a:rPr>
              <a:t>Cority</a:t>
            </a:r>
            <a:endParaRPr kumimoji="0" lang="fr-FR" altLang="fr-FR" sz="600" u="none" strike="noStrike" kern="1200" cap="none" spc="0" normalizeH="0" baseline="30000" noProof="0" dirty="0">
              <a:ln>
                <a:noFill/>
              </a:ln>
              <a:solidFill>
                <a:srgbClr val="36B3AF"/>
              </a:solidFill>
              <a:effectLst/>
              <a:uLnTx/>
              <a:uFillTx/>
              <a:latin typeface="Malgun Gothic" panose="020B0503020000020004" pitchFamily="34" charset="-127"/>
              <a:ea typeface="Malgun Gothic" panose="020B0503020000020004" pitchFamily="34" charset="-127"/>
              <a:cs typeface="Calibri" panose="020F0502020204030204" pitchFamily="34" charset="0"/>
            </a:endParaRPr>
          </a:p>
        </p:txBody>
      </p:sp>
      <p:graphicFrame>
        <p:nvGraphicFramePr>
          <p:cNvPr id="7" name="Tableau 6">
            <a:extLst>
              <a:ext uri="{FF2B5EF4-FFF2-40B4-BE49-F238E27FC236}">
                <a16:creationId xmlns:a16="http://schemas.microsoft.com/office/drawing/2014/main" id="{31D6E7CB-C045-143F-5BD1-6F3C7E4EE41A}"/>
              </a:ext>
            </a:extLst>
          </p:cNvPr>
          <p:cNvGraphicFramePr>
            <a:graphicFrameLocks noGrp="1"/>
          </p:cNvGraphicFramePr>
          <p:nvPr>
            <p:extLst>
              <p:ext uri="{D42A27DB-BD31-4B8C-83A1-F6EECF244321}">
                <p14:modId xmlns:p14="http://schemas.microsoft.com/office/powerpoint/2010/main" val="713620680"/>
              </p:ext>
            </p:extLst>
          </p:nvPr>
        </p:nvGraphicFramePr>
        <p:xfrm>
          <a:off x="346510" y="3199650"/>
          <a:ext cx="5393330" cy="3234575"/>
        </p:xfrm>
        <a:graphic>
          <a:graphicData uri="http://schemas.openxmlformats.org/drawingml/2006/table">
            <a:tbl>
              <a:tblPr firstRow="1" bandRow="1">
                <a:tableStyleId>{5C22544A-7EE6-4342-B048-85BDC9FD1C3A}</a:tableStyleId>
              </a:tblPr>
              <a:tblGrid>
                <a:gridCol w="1312788">
                  <a:extLst>
                    <a:ext uri="{9D8B030D-6E8A-4147-A177-3AD203B41FA5}">
                      <a16:colId xmlns:a16="http://schemas.microsoft.com/office/drawing/2014/main" val="3006794606"/>
                    </a:ext>
                  </a:extLst>
                </a:gridCol>
                <a:gridCol w="4080542">
                  <a:extLst>
                    <a:ext uri="{9D8B030D-6E8A-4147-A177-3AD203B41FA5}">
                      <a16:colId xmlns:a16="http://schemas.microsoft.com/office/drawing/2014/main" val="1803859915"/>
                    </a:ext>
                  </a:extLst>
                </a:gridCol>
              </a:tblGrid>
              <a:tr h="303407">
                <a:tc gridSpan="2">
                  <a:txBody>
                    <a:bodyPr/>
                    <a:lstStyle/>
                    <a:p>
                      <a:pPr marL="269875" indent="0"/>
                      <a:r>
                        <a:rPr lang="fr-FR" sz="1500">
                          <a:latin typeface="Arial" panose="020B0604020202020204" pitchFamily="34" charset="0"/>
                          <a:cs typeface="Arial" panose="020B0604020202020204" pitchFamily="34" charset="0"/>
                        </a:rPr>
                        <a:t>SASB – Enjeux de durabilité identifiés</a:t>
                      </a:r>
                    </a:p>
                  </a:txBody>
                  <a:tcPr marL="91441" marR="9144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75000"/>
                      </a:schemeClr>
                    </a:solidFill>
                  </a:tcPr>
                </a:tc>
                <a:tc hMerge="1">
                  <a:txBody>
                    <a:bodyPr/>
                    <a:lstStyle/>
                    <a:p>
                      <a:endParaRPr lang="fr-FR"/>
                    </a:p>
                  </a:txBody>
                  <a:tcPr/>
                </a:tc>
                <a:extLst>
                  <a:ext uri="{0D108BD9-81ED-4DB2-BD59-A6C34878D82A}">
                    <a16:rowId xmlns:a16="http://schemas.microsoft.com/office/drawing/2014/main" val="2741893189"/>
                  </a:ext>
                </a:extLst>
              </a:tr>
              <a:tr h="563471">
                <a:tc>
                  <a:txBody>
                    <a:bodyPr/>
                    <a:lstStyle/>
                    <a:p>
                      <a:endParaRPr lang="fr-FR" sz="1100" b="1" dirty="0">
                        <a:solidFill>
                          <a:schemeClr val="accent1"/>
                        </a:solidFill>
                        <a:latin typeface="Arial" panose="020B0604020202020204" pitchFamily="34" charset="0"/>
                        <a:cs typeface="Arial" panose="020B0604020202020204" pitchFamily="34" charset="0"/>
                      </a:endParaRPr>
                    </a:p>
                    <a:p>
                      <a:r>
                        <a:rPr lang="fr-FR" sz="1100" b="1" dirty="0">
                          <a:solidFill>
                            <a:schemeClr val="accent1"/>
                          </a:solidFill>
                          <a:latin typeface="Arial" panose="020B0604020202020204" pitchFamily="34" charset="0"/>
                          <a:cs typeface="Arial" panose="020B0604020202020204" pitchFamily="34" charset="0"/>
                        </a:rPr>
                        <a:t>Industrie SASB</a:t>
                      </a:r>
                    </a:p>
                    <a:p>
                      <a:endParaRPr lang="fr-FR" sz="1100" b="1" dirty="0">
                        <a:solidFill>
                          <a:schemeClr val="accent1"/>
                        </a:solidFill>
                        <a:latin typeface="Arial" panose="020B0604020202020204" pitchFamily="34" charset="0"/>
                        <a:cs typeface="Arial" panose="020B0604020202020204" pitchFamily="34" charset="0"/>
                      </a:endParaRP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endParaRPr lang="fr-FR" sz="1100" dirty="0">
                        <a:latin typeface="Arial" panose="020B0604020202020204" pitchFamily="34" charset="0"/>
                        <a:cs typeface="Arial" panose="020B0604020202020204" pitchFamily="34" charset="0"/>
                      </a:endParaRPr>
                    </a:p>
                    <a:p>
                      <a:r>
                        <a:rPr lang="fr-FR" sz="1100" dirty="0">
                          <a:latin typeface="Arial" panose="020B0604020202020204" pitchFamily="34" charset="0"/>
                          <a:cs typeface="Arial" panose="020B0604020202020204" pitchFamily="34" charset="0"/>
                        </a:rPr>
                        <a:t>Produits Chimiques</a:t>
                      </a:r>
                    </a:p>
                  </a:txBody>
                  <a:tcPr marL="91441" marR="91441">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extLst>
                  <a:ext uri="{0D108BD9-81ED-4DB2-BD59-A6C34878D82A}">
                    <a16:rowId xmlns:a16="http://schemas.microsoft.com/office/drawing/2014/main" val="463050040"/>
                  </a:ext>
                </a:extLst>
              </a:tr>
              <a:tr h="2320175">
                <a:tc>
                  <a:txBody>
                    <a:bodyPr/>
                    <a:lstStyle/>
                    <a:p>
                      <a:pPr marL="0" marR="0" lvl="0" indent="0" algn="l" defTabSz="914437" rtl="0" eaLnBrk="1" fontAlgn="auto" latinLnBrk="0" hangingPunct="1">
                        <a:lnSpc>
                          <a:spcPct val="100000"/>
                        </a:lnSpc>
                        <a:spcBef>
                          <a:spcPts val="0"/>
                        </a:spcBef>
                        <a:spcAft>
                          <a:spcPts val="0"/>
                        </a:spcAft>
                        <a:buClrTx/>
                        <a:buSzTx/>
                        <a:buFontTx/>
                        <a:buNone/>
                        <a:tabLst/>
                        <a:defRPr/>
                      </a:pPr>
                      <a:r>
                        <a:rPr lang="fr-FR" sz="1100" b="1">
                          <a:solidFill>
                            <a:schemeClr val="accent1"/>
                          </a:solidFill>
                          <a:latin typeface="Arial" panose="020B0604020202020204" pitchFamily="34" charset="0"/>
                          <a:cs typeface="Arial" panose="020B0604020202020204" pitchFamily="34" charset="0"/>
                        </a:rPr>
                        <a:t>Enjeux SASB associés</a:t>
                      </a:r>
                    </a:p>
                    <a:p>
                      <a:endParaRPr lang="fr-FR" sz="1100" b="1">
                        <a:solidFill>
                          <a:schemeClr val="accent1"/>
                        </a:solidFill>
                        <a:latin typeface="Arial" panose="020B0604020202020204" pitchFamily="34" charset="0"/>
                        <a:cs typeface="Arial" panose="020B0604020202020204" pitchFamily="34" charset="0"/>
                      </a:endParaRP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Émissions de gaz à effet de serre</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Qualité de l’air</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Gestion de l'énergie, de l’eau et des déchets dangereux</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Relations communautaires</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Santé et sécurité des travailleurs</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Conception de produits pour l'efficacité en phase d'utilisation</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Sécurité et responsabilité environnementale des produits chimiques</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Organismes génétiquement modifiés</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Gestion de l'environnement légal et réglementaire</a:t>
                      </a:r>
                    </a:p>
                    <a:p>
                      <a:pPr marL="171450" indent="-171450">
                        <a:buFont typeface="Arial" panose="020B0604020202020204" pitchFamily="34" charset="0"/>
                        <a:buChar char="•"/>
                      </a:pPr>
                      <a:r>
                        <a:rPr lang="fr-FR" sz="1100" dirty="0">
                          <a:latin typeface="Arial" panose="020B0604020202020204" pitchFamily="34" charset="0"/>
                          <a:cs typeface="Arial" panose="020B0604020202020204" pitchFamily="34" charset="0"/>
                        </a:rPr>
                        <a:t>Sécurité opérationnelle, préparation aux urgences et réponse</a:t>
                      </a:r>
                    </a:p>
                  </a:txBody>
                  <a:tcPr marL="91441" marR="91441"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extLst>
                  <a:ext uri="{0D108BD9-81ED-4DB2-BD59-A6C34878D82A}">
                    <a16:rowId xmlns:a16="http://schemas.microsoft.com/office/drawing/2014/main" val="3070193903"/>
                  </a:ext>
                </a:extLst>
              </a:tr>
            </a:tbl>
          </a:graphicData>
        </a:graphic>
      </p:graphicFrame>
      <p:pic>
        <p:nvPicPr>
          <p:cNvPr id="10" name="Picture 6" descr="SASB - Generation Impact Global : Nous facilitons l'amélioration de la  situation.">
            <a:extLst>
              <a:ext uri="{FF2B5EF4-FFF2-40B4-BE49-F238E27FC236}">
                <a16:creationId xmlns:a16="http://schemas.microsoft.com/office/drawing/2014/main" id="{66825366-FAB9-6EB8-941D-4861398EBD8B}"/>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652" t="3397" r="51002"/>
          <a:stretch/>
        </p:blipFill>
        <p:spPr bwMode="auto">
          <a:xfrm>
            <a:off x="397317" y="3232664"/>
            <a:ext cx="256259" cy="25139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ority | EHS Software Provider | HSE Network">
            <a:extLst>
              <a:ext uri="{FF2B5EF4-FFF2-40B4-BE49-F238E27FC236}">
                <a16:creationId xmlns:a16="http://schemas.microsoft.com/office/drawing/2014/main" id="{2615A944-91A4-2269-98F0-8A8EADE150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368251" y="248411"/>
            <a:ext cx="783981" cy="466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164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F280217-6568-07B2-3B07-581B2A4A0AA6}"/>
              </a:ext>
            </a:extLst>
          </p:cNvPr>
          <p:cNvGraphicFramePr/>
          <p:nvPr>
            <p:extLst>
              <p:ext uri="{D42A27DB-BD31-4B8C-83A1-F6EECF244321}">
                <p14:modId xmlns:p14="http://schemas.microsoft.com/office/powerpoint/2010/main" val="1666674301"/>
              </p:ext>
            </p:extLst>
          </p:nvPr>
        </p:nvGraphicFramePr>
        <p:xfrm>
          <a:off x="132887" y="5089322"/>
          <a:ext cx="3230448" cy="16895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D5C2876C-60CB-5CA6-1B12-5ACE6CB60B9F}"/>
              </a:ext>
            </a:extLst>
          </p:cNvPr>
          <p:cNvGraphicFramePr/>
          <p:nvPr>
            <p:extLst>
              <p:ext uri="{D42A27DB-BD31-4B8C-83A1-F6EECF244321}">
                <p14:modId xmlns:p14="http://schemas.microsoft.com/office/powerpoint/2010/main" val="4113950213"/>
              </p:ext>
            </p:extLst>
          </p:nvPr>
        </p:nvGraphicFramePr>
        <p:xfrm>
          <a:off x="1853595" y="5086594"/>
          <a:ext cx="3229200" cy="168950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133BC066-082A-FC90-3815-BDE723D0EEA9}"/>
              </a:ext>
            </a:extLst>
          </p:cNvPr>
          <p:cNvGraphicFramePr/>
          <p:nvPr>
            <p:extLst>
              <p:ext uri="{D42A27DB-BD31-4B8C-83A1-F6EECF244321}">
                <p14:modId xmlns:p14="http://schemas.microsoft.com/office/powerpoint/2010/main" val="4095956469"/>
              </p:ext>
            </p:extLst>
          </p:nvPr>
        </p:nvGraphicFramePr>
        <p:xfrm>
          <a:off x="4202570" y="5098771"/>
          <a:ext cx="3229200" cy="1689506"/>
        </p:xfrm>
        <a:graphic>
          <a:graphicData uri="http://schemas.openxmlformats.org/drawingml/2006/chart">
            <c:chart xmlns:c="http://schemas.openxmlformats.org/drawingml/2006/chart" xmlns:r="http://schemas.openxmlformats.org/officeDocument/2006/relationships" r:id="rId5"/>
          </a:graphicData>
        </a:graphic>
      </p:graphicFrame>
      <p:sp>
        <p:nvSpPr>
          <p:cNvPr id="81" name="Rectangle : coins arrondis 80">
            <a:extLst>
              <a:ext uri="{FF2B5EF4-FFF2-40B4-BE49-F238E27FC236}">
                <a16:creationId xmlns:a16="http://schemas.microsoft.com/office/drawing/2014/main" id="{72E53C95-EA25-2848-163E-EBBB7045F13E}"/>
              </a:ext>
            </a:extLst>
          </p:cNvPr>
          <p:cNvSpPr/>
          <p:nvPr/>
        </p:nvSpPr>
        <p:spPr>
          <a:xfrm>
            <a:off x="6647722" y="1595205"/>
            <a:ext cx="5163275" cy="3423615"/>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ctr" defTabSz="914217" eaLnBrk="1" fontAlgn="auto" latinLnBrk="0" hangingPunct="1">
              <a:lnSpc>
                <a:spcPct val="100000"/>
              </a:lnSpc>
              <a:spcBef>
                <a:spcPts val="0"/>
              </a:spcBef>
              <a:spcAft>
                <a:spcPts val="0"/>
              </a:spcAft>
              <a:buClrTx/>
              <a:buSzTx/>
              <a:buFontTx/>
              <a:buNone/>
              <a:tabLst/>
              <a:defRPr/>
            </a:pPr>
            <a:endParaRPr kumimoji="0" lang="fr-FR" sz="11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3</a:t>
            </a:fld>
            <a:endParaRPr lang="fr-FR">
              <a:solidFill>
                <a:srgbClr val="1C1C1C"/>
              </a:solidFill>
              <a:latin typeface="Poppins" panose="00000500000000000000" pitchFamily="2" charset="0"/>
              <a:cs typeface="Poppins" panose="00000500000000000000" pitchFamily="2" charset="0"/>
            </a:endParaRPr>
          </a:p>
        </p:txBody>
      </p:sp>
      <p:graphicFrame>
        <p:nvGraphicFramePr>
          <p:cNvPr id="19" name="Tableau 18">
            <a:extLst>
              <a:ext uri="{FF2B5EF4-FFF2-40B4-BE49-F238E27FC236}">
                <a16:creationId xmlns:a16="http://schemas.microsoft.com/office/drawing/2014/main" id="{07BA6EE5-D313-04D4-37D5-48FF97FCCD1F}"/>
              </a:ext>
            </a:extLst>
          </p:cNvPr>
          <p:cNvGraphicFramePr>
            <a:graphicFrameLocks noGrp="1"/>
          </p:cNvGraphicFramePr>
          <p:nvPr>
            <p:extLst>
              <p:ext uri="{D42A27DB-BD31-4B8C-83A1-F6EECF244321}">
                <p14:modId xmlns:p14="http://schemas.microsoft.com/office/powerpoint/2010/main" val="362970356"/>
              </p:ext>
            </p:extLst>
          </p:nvPr>
        </p:nvGraphicFramePr>
        <p:xfrm>
          <a:off x="353340" y="982867"/>
          <a:ext cx="11485324" cy="320040"/>
        </p:xfrm>
        <a:graphic>
          <a:graphicData uri="http://schemas.openxmlformats.org/drawingml/2006/table">
            <a:tbl>
              <a:tblPr/>
              <a:tblGrid>
                <a:gridCol w="11485324">
                  <a:extLst>
                    <a:ext uri="{9D8B030D-6E8A-4147-A177-3AD203B41FA5}">
                      <a16:colId xmlns:a16="http://schemas.microsoft.com/office/drawing/2014/main" val="199946343"/>
                    </a:ext>
                  </a:extLst>
                </a:gridCol>
              </a:tblGrid>
              <a:tr h="312648">
                <a:tc>
                  <a:txBody>
                    <a:bodyPr/>
                    <a:lstStyle/>
                    <a:p>
                      <a:pPr algn="ctr" fontAlgn="base"/>
                      <a:r>
                        <a:rPr lang="en-GB" sz="1500" b="1" i="0" u="none" strike="noStrike" dirty="0">
                          <a:solidFill>
                            <a:schemeClr val="bg1"/>
                          </a:solidFill>
                          <a:effectLst/>
                          <a:latin typeface="Arial" panose="020B0604020202020204" pitchFamily="34" charset="0"/>
                          <a:cs typeface="Arial" panose="020B0604020202020204" pitchFamily="34" charset="0"/>
                        </a:rPr>
                        <a:t>GOUVERNANCE</a:t>
                      </a:r>
                      <a:endParaRPr lang="en-GB" sz="2400" b="1" i="0" dirty="0">
                        <a:solidFill>
                          <a:schemeClr val="bg1"/>
                        </a:solidFill>
                        <a:effectLst/>
                        <a:latin typeface="Arial" panose="020B0604020202020204" pitchFamily="34" charset="0"/>
                        <a:cs typeface="Arial" panose="020B0604020202020204" pitchFamily="34" charset="0"/>
                      </a:endParaRPr>
                    </a:p>
                  </a:txBody>
                  <a:tcPr marL="91441" marR="9144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1691947618"/>
                  </a:ext>
                </a:extLst>
              </a:tr>
            </a:tbl>
          </a:graphicData>
        </a:graphic>
      </p:graphicFrame>
      <p:sp>
        <p:nvSpPr>
          <p:cNvPr id="20" name="Rectangle 2">
            <a:extLst>
              <a:ext uri="{FF2B5EF4-FFF2-40B4-BE49-F238E27FC236}">
                <a16:creationId xmlns:a16="http://schemas.microsoft.com/office/drawing/2014/main" id="{F8C8D910-2954-AC0A-22F9-2EDD0E8E9624}"/>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8" name="TextBox 7">
            <a:extLst>
              <a:ext uri="{FF2B5EF4-FFF2-40B4-BE49-F238E27FC236}">
                <a16:creationId xmlns:a16="http://schemas.microsoft.com/office/drawing/2014/main" id="{CC5459A4-488D-8651-1292-51290E771036}"/>
              </a:ext>
            </a:extLst>
          </p:cNvPr>
          <p:cNvSpPr txBox="1"/>
          <p:nvPr/>
        </p:nvSpPr>
        <p:spPr>
          <a:xfrm>
            <a:off x="6637022" y="5975905"/>
            <a:ext cx="5173975" cy="338554"/>
          </a:xfrm>
          <a:prstGeom prst="rect">
            <a:avLst/>
          </a:prstGeom>
          <a:noFill/>
        </p:spPr>
        <p:txBody>
          <a:bodyPr wrap="square" rtlCol="0">
            <a:spAutoFit/>
          </a:bodyPr>
          <a:lstStyle/>
          <a:p>
            <a:r>
              <a:rPr lang="fr-FR" sz="800" dirty="0">
                <a:solidFill>
                  <a:schemeClr val="bg2">
                    <a:lumMod val="50000"/>
                  </a:schemeClr>
                </a:solidFill>
              </a:rPr>
              <a:t>*Benchmark réalisé à partir de l’ensemble des données collectées sur le Portefeuille en 2023. Les informations présentées dans ce document ont été communiquées sur une base déclarative.</a:t>
            </a:r>
          </a:p>
        </p:txBody>
      </p:sp>
      <p:graphicFrame>
        <p:nvGraphicFramePr>
          <p:cNvPr id="26" name="Tableau 1">
            <a:extLst>
              <a:ext uri="{FF2B5EF4-FFF2-40B4-BE49-F238E27FC236}">
                <a16:creationId xmlns:a16="http://schemas.microsoft.com/office/drawing/2014/main" id="{DFDCA905-B71F-1847-A080-F7758E4B0387}"/>
              </a:ext>
            </a:extLst>
          </p:cNvPr>
          <p:cNvGraphicFramePr>
            <a:graphicFrameLocks noGrp="1"/>
          </p:cNvGraphicFramePr>
          <p:nvPr>
            <p:extLst>
              <p:ext uri="{D42A27DB-BD31-4B8C-83A1-F6EECF244321}">
                <p14:modId xmlns:p14="http://schemas.microsoft.com/office/powerpoint/2010/main" val="1005630209"/>
              </p:ext>
            </p:extLst>
          </p:nvPr>
        </p:nvGraphicFramePr>
        <p:xfrm>
          <a:off x="353340" y="1473946"/>
          <a:ext cx="6119999" cy="1846580"/>
        </p:xfrm>
        <a:graphic>
          <a:graphicData uri="http://schemas.openxmlformats.org/drawingml/2006/table">
            <a:tbl>
              <a:tblPr/>
              <a:tblGrid>
                <a:gridCol w="3855381">
                  <a:extLst>
                    <a:ext uri="{9D8B030D-6E8A-4147-A177-3AD203B41FA5}">
                      <a16:colId xmlns:a16="http://schemas.microsoft.com/office/drawing/2014/main" val="887656781"/>
                    </a:ext>
                  </a:extLst>
                </a:gridCol>
                <a:gridCol w="1132309">
                  <a:extLst>
                    <a:ext uri="{9D8B030D-6E8A-4147-A177-3AD203B41FA5}">
                      <a16:colId xmlns:a16="http://schemas.microsoft.com/office/drawing/2014/main" val="2582954896"/>
                    </a:ext>
                  </a:extLst>
                </a:gridCol>
                <a:gridCol w="1132309">
                  <a:extLst>
                    <a:ext uri="{9D8B030D-6E8A-4147-A177-3AD203B41FA5}">
                      <a16:colId xmlns:a16="http://schemas.microsoft.com/office/drawing/2014/main" val="2699905925"/>
                    </a:ext>
                  </a:extLst>
                </a:gridCol>
              </a:tblGrid>
              <a:tr h="0">
                <a:tc>
                  <a:txBody>
                    <a:bodyPr/>
                    <a:lstStyle/>
                    <a:p>
                      <a:pPr algn="l" fontAlgn="auto"/>
                      <a:r>
                        <a:rPr lang="fr-FR" sz="1200" b="1" i="0" noProof="0" dirty="0">
                          <a:solidFill>
                            <a:schemeClr val="accent5">
                              <a:lumMod val="50000"/>
                            </a:schemeClr>
                          </a:solidFill>
                          <a:effectLst/>
                          <a:latin typeface="Arial" panose="020B0604020202020204" pitchFamily="34" charset="0"/>
                          <a:cs typeface="Arial" panose="020B0604020202020204" pitchFamily="34" charset="0"/>
                        </a:rPr>
                        <a:t>​Initiatives </a:t>
                      </a:r>
                      <a:r>
                        <a:rPr lang="fr-FR" sz="1200" b="1" i="0" u="none" strike="noStrike" noProof="0" dirty="0">
                          <a:solidFill>
                            <a:schemeClr val="accent5">
                              <a:lumMod val="50000"/>
                            </a:schemeClr>
                          </a:solidFill>
                          <a:effectLst/>
                          <a:latin typeface="Arial" panose="020B0604020202020204" pitchFamily="34" charset="0"/>
                          <a:cs typeface="Arial" panose="020B0604020202020204" pitchFamily="34" charset="0"/>
                        </a:rPr>
                        <a:t>RSE</a:t>
                      </a:r>
                      <a:endParaRPr lang="fr-FR" sz="1200" b="1" i="0" noProof="0" dirty="0">
                        <a:solidFill>
                          <a:schemeClr val="accent5">
                            <a:lumMod val="50000"/>
                          </a:schemeClr>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dirty="0">
                          <a:solidFill>
                            <a:schemeClr val="accent5">
                              <a:lumMod val="50000"/>
                            </a:schemeClr>
                          </a:solidFill>
                          <a:effectLst/>
                          <a:latin typeface="Arial" panose="020B0604020202020204" pitchFamily="34" charset="0"/>
                          <a:cs typeface="Arial" panose="020B0604020202020204" pitchFamily="34" charset="0"/>
                        </a:rPr>
                        <a:t>2023</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dirty="0">
                          <a:solidFill>
                            <a:schemeClr val="accent5">
                              <a:lumMod val="50000"/>
                            </a:schemeClr>
                          </a:solidFill>
                          <a:effectLst/>
                          <a:latin typeface="Arial" panose="020B0604020202020204" pitchFamily="34" charset="0"/>
                          <a:cs typeface="Arial" panose="020B0604020202020204" pitchFamily="34" charset="0"/>
                        </a:rPr>
                        <a:t>Benchmark*</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27462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Politique de durabilité globale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200" b="1" kern="1200" noProof="0" dirty="0">
                          <a:solidFill>
                            <a:schemeClr val="accent2"/>
                          </a:solidFill>
                          <a:latin typeface="Arial" panose="020B0604020202020204" pitchFamily="34" charset="0"/>
                          <a:ea typeface="+mn-ea"/>
                          <a:cs typeface="Arial" panose="020B0604020202020204" pitchFamily="34" charset="0"/>
                        </a:rPr>
                        <a:t>Oui</a:t>
                      </a:r>
                      <a:endParaRPr lang="fr-FR" sz="1200" b="0" i="0" noProof="0" dirty="0">
                        <a:solidFill>
                          <a:srgbClr val="000000"/>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algn="ctr" fontAlgn="t">
                        <a:buNone/>
                      </a:pPr>
                      <a:r>
                        <a:rPr lang="fr-FR" sz="1200" dirty="0">
                          <a:effectLst/>
                          <a:latin typeface="Arial" panose="020B0604020202020204" pitchFamily="34" charset="0"/>
                          <a:cs typeface="Arial" panose="020B0604020202020204" pitchFamily="34" charset="0"/>
                        </a:rPr>
                        <a:t>66% </a:t>
                      </a:r>
                      <a:r>
                        <a:rPr lang="fr-FR" sz="900" dirty="0">
                          <a:effectLst/>
                          <a:latin typeface="Arial" panose="020B0604020202020204" pitchFamily="34" charset="0"/>
                          <a:cs typeface="Arial" panose="020B0604020202020204" pitchFamily="34" charset="0"/>
                        </a:rPr>
                        <a:t>de oui</a:t>
                      </a:r>
                      <a:endParaRPr lang="fr-FR" sz="1100" dirty="0">
                        <a:effectLst/>
                        <a:latin typeface="Arial" panose="020B0604020202020204" pitchFamily="34" charset="0"/>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34682385"/>
                  </a:ext>
                </a:extLst>
              </a:tr>
              <a:tr h="230504">
                <a:tc>
                  <a:txBody>
                    <a:bodyPr/>
                    <a:lstStyle/>
                    <a:p>
                      <a:pPr marL="0" algn="l" defTabSz="914400" rtl="0" eaLnBrk="1" fontAlgn="base" latinLnBrk="0" hangingPunct="1"/>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Responsable RSE </a:t>
                      </a: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rPr>
                        <a:t>(O/N)</a:t>
                      </a:r>
                      <a:endParaRPr lang="fr-FR" sz="120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algn="ctr" fontAlgn="t">
                        <a:buNone/>
                      </a:pPr>
                      <a:r>
                        <a:rPr lang="fr-FR" sz="1200" dirty="0">
                          <a:effectLst/>
                          <a:latin typeface="Arial" panose="020B0604020202020204" pitchFamily="34" charset="0"/>
                          <a:cs typeface="Arial" panose="020B0604020202020204" pitchFamily="34" charset="0"/>
                        </a:rPr>
                        <a:t>75%</a:t>
                      </a:r>
                      <a:r>
                        <a:rPr lang="fr-FR" sz="1100" dirty="0">
                          <a:effectLst/>
                          <a:latin typeface="Arial" panose="020B0604020202020204" pitchFamily="34" charset="0"/>
                          <a:cs typeface="Arial" panose="020B0604020202020204" pitchFamily="34" charset="0"/>
                        </a:rPr>
                        <a:t> </a:t>
                      </a:r>
                      <a:r>
                        <a:rPr lang="fr-FR" sz="900" dirty="0">
                          <a:effectLst/>
                          <a:latin typeface="Arial" panose="020B0604020202020204" pitchFamily="34" charset="0"/>
                          <a:cs typeface="Arial" panose="020B0604020202020204" pitchFamily="34" charset="0"/>
                        </a:rPr>
                        <a:t>de oui</a:t>
                      </a:r>
                      <a:endParaRPr lang="fr-FR" sz="1100" dirty="0">
                        <a:effectLst/>
                        <a:latin typeface="Arial" panose="020B0604020202020204" pitchFamily="34" charset="0"/>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639832249"/>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noProof="0" dirty="0">
                          <a:solidFill>
                            <a:schemeClr val="tx1"/>
                          </a:solidFill>
                          <a:effectLst/>
                          <a:latin typeface="Arial" panose="020B0604020202020204" pitchFamily="34" charset="0"/>
                          <a:ea typeface="+mn-ea"/>
                          <a:cs typeface="Arial" panose="020B0604020202020204" pitchFamily="34" charset="0"/>
                        </a:rPr>
                        <a:t>Évaluation RSE de la chaîne d'approvisionnement </a:t>
                      </a:r>
                      <a:r>
                        <a:rPr lang="fr-FR" sz="1050" b="0" i="1" u="none" strike="noStrike" kern="1200" noProof="0" dirty="0">
                          <a:solidFill>
                            <a:schemeClr val="tx1"/>
                          </a:solidFill>
                          <a:effectLst/>
                          <a:latin typeface="Arial" panose="020B0604020202020204" pitchFamily="34" charset="0"/>
                          <a:ea typeface="+mn-ea"/>
                          <a:cs typeface="Arial" panose="020B0604020202020204" pitchFamily="34" charset="0"/>
                        </a:rPr>
                        <a:t>(O/N)</a:t>
                      </a:r>
                      <a:endParaRPr lang="fr-FR" sz="1200" b="0" i="0" u="none" strike="noStrike" kern="1200" noProof="0" dirty="0">
                        <a:solidFill>
                          <a:schemeClr val="tx1"/>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fontAlgn="auto"/>
                      <a:r>
                        <a:rPr lang="fr-FR" sz="1200" b="1" dirty="0">
                          <a:latin typeface="Arial" panose="020B0604020202020204" pitchFamily="34" charset="0"/>
                          <a:cs typeface="Arial" panose="020B0604020202020204" pitchFamily="34" charset="0"/>
                        </a:rPr>
                        <a:t>Non</a:t>
                      </a:r>
                      <a:r>
                        <a:rPr lang="fr-FR" sz="1200" b="0" i="0" u="none" strike="noStrike" noProof="0" dirty="0">
                          <a:solidFill>
                            <a:srgbClr val="000000"/>
                          </a:solidFill>
                          <a:effectLst/>
                          <a:latin typeface="Arial" panose="020B0604020202020204" pitchFamily="34" charset="0"/>
                          <a:cs typeface="Arial" panose="020B0604020202020204" pitchFamily="34" charset="0"/>
                        </a:rPr>
                        <a:t>​</a:t>
                      </a: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34% </a:t>
                      </a:r>
                      <a:r>
                        <a:rPr lang="fr-FR" sz="900" dirty="0">
                          <a:effectLst/>
                          <a:latin typeface="Arial" panose="020B0604020202020204" pitchFamily="34" charset="0"/>
                          <a:cs typeface="Arial" panose="020B0604020202020204" pitchFamily="34" charset="0"/>
                        </a:rPr>
                        <a:t>de oui</a:t>
                      </a:r>
                      <a:endParaRPr lang="fr-FR" sz="1100" dirty="0">
                        <a:effectLst/>
                        <a:latin typeface="Arial" panose="020B0604020202020204" pitchFamily="34" charset="0"/>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986376323"/>
                  </a:ext>
                </a:extLst>
              </a:tr>
              <a:tr h="21694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dirty="0">
                          <a:solidFill>
                            <a:srgbClr val="000000"/>
                          </a:solidFill>
                          <a:effectLst/>
                          <a:latin typeface="Arial" panose="020B0604020202020204" pitchFamily="34" charset="0"/>
                          <a:ea typeface="+mn-ea"/>
                          <a:cs typeface="Arial" panose="020B0604020202020204" pitchFamily="34" charset="0"/>
                        </a:rPr>
                        <a:t>Charte d’achats responsables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dirty="0">
                          <a:latin typeface="Arial" panose="020B0604020202020204" pitchFamily="34" charset="0"/>
                          <a:cs typeface="Arial" panose="020B0604020202020204" pitchFamily="34" charset="0"/>
                        </a:rPr>
                        <a:t>Non</a:t>
                      </a:r>
                      <a:endParaRPr lang="fr-FR" sz="1200" b="0" i="0" u="none" strike="noStrike" noProof="0" dirty="0">
                        <a:solidFill>
                          <a:srgbClr val="000000"/>
                        </a:solidFill>
                        <a:effectLst/>
                        <a:latin typeface="Arial" panose="020B0604020202020204" pitchFamily="34" charset="0"/>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44% </a:t>
                      </a:r>
                      <a:r>
                        <a:rPr lang="fr-FR" sz="900" dirty="0">
                          <a:effectLst/>
                          <a:latin typeface="Arial" panose="020B0604020202020204" pitchFamily="34" charset="0"/>
                          <a:cs typeface="Arial" panose="020B0604020202020204" pitchFamily="34" charset="0"/>
                        </a:rPr>
                        <a:t>de oui</a:t>
                      </a:r>
                      <a:endParaRPr lang="fr-FR" sz="1100" dirty="0">
                        <a:effectLst/>
                        <a:latin typeface="Arial" panose="020B0604020202020204" pitchFamily="34" charset="0"/>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90141497"/>
                  </a:ext>
                </a:extLst>
              </a:tr>
              <a:tr h="224412">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a:solidFill>
                            <a:srgbClr val="000000"/>
                          </a:solidFill>
                          <a:effectLst/>
                          <a:latin typeface="Arial" panose="020B0604020202020204" pitchFamily="34" charset="0"/>
                          <a:ea typeface="+mn-ea"/>
                          <a:cs typeface="Arial" panose="020B0604020202020204" pitchFamily="34" charset="0"/>
                        </a:rPr>
                        <a:t>Incidents ESG </a:t>
                      </a:r>
                      <a:r>
                        <a:rPr kumimoji="0" lang="fr-FR" sz="1050" b="0" i="1"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a:solidFill>
                          <a:srgbClr val="000000"/>
                        </a:solidFill>
                        <a:effectLst/>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fontAlgn="auto"/>
                      <a:r>
                        <a:rPr lang="fr-FR" sz="1200" b="1" dirty="0">
                          <a:latin typeface="Arial" panose="020B0604020202020204" pitchFamily="34" charset="0"/>
                          <a:cs typeface="Arial" panose="020B0604020202020204" pitchFamily="34" charset="0"/>
                        </a:rPr>
                        <a:t>Oui</a:t>
                      </a:r>
                      <a:endParaRPr lang="fr-FR" sz="1200" b="1" kern="1200" noProof="0" dirty="0">
                        <a:solidFill>
                          <a:schemeClr val="accent2"/>
                        </a:solidFill>
                        <a:latin typeface="Arial" panose="020B0604020202020204" pitchFamily="34" charset="0"/>
                        <a:ea typeface="+mn-ea"/>
                        <a:cs typeface="Arial" panose="020B0604020202020204" pitchFamily="34" charset="0"/>
                      </a:endParaRPr>
                    </a:p>
                  </a:txBody>
                  <a:tcPr marL="91441" marR="91441"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7% </a:t>
                      </a:r>
                      <a:r>
                        <a:rPr lang="fr-FR" sz="900" dirty="0">
                          <a:effectLst/>
                          <a:latin typeface="Arial" panose="020B0604020202020204" pitchFamily="34" charset="0"/>
                          <a:cs typeface="Arial" panose="020B0604020202020204" pitchFamily="34" charset="0"/>
                        </a:rPr>
                        <a:t>de oui</a:t>
                      </a:r>
                      <a:endParaRPr lang="fr-FR" sz="1100" dirty="0">
                        <a:effectLst/>
                        <a:latin typeface="Arial" panose="020B0604020202020204" pitchFamily="34" charset="0"/>
                        <a:cs typeface="Arial" panose="020B0604020202020204" pitchFamily="34" charset="0"/>
                      </a:endParaRPr>
                    </a:p>
                  </a:txBody>
                  <a:tcPr marL="50800" marR="50800" marT="50800" marB="5080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31151298"/>
                  </a:ext>
                </a:extLst>
              </a:tr>
            </a:tbl>
          </a:graphicData>
        </a:graphic>
      </p:graphicFrame>
      <p:graphicFrame>
        <p:nvGraphicFramePr>
          <p:cNvPr id="17" name="Tableau 10">
            <a:extLst>
              <a:ext uri="{FF2B5EF4-FFF2-40B4-BE49-F238E27FC236}">
                <a16:creationId xmlns:a16="http://schemas.microsoft.com/office/drawing/2014/main" id="{9ADF8DC8-B999-2E6F-274A-C7511D7B5A1D}"/>
              </a:ext>
            </a:extLst>
          </p:cNvPr>
          <p:cNvGraphicFramePr>
            <a:graphicFrameLocks noGrp="1"/>
          </p:cNvGraphicFramePr>
          <p:nvPr>
            <p:extLst>
              <p:ext uri="{D42A27DB-BD31-4B8C-83A1-F6EECF244321}">
                <p14:modId xmlns:p14="http://schemas.microsoft.com/office/powerpoint/2010/main" val="1628855970"/>
              </p:ext>
            </p:extLst>
          </p:nvPr>
        </p:nvGraphicFramePr>
        <p:xfrm>
          <a:off x="345341" y="3458511"/>
          <a:ext cx="6120000" cy="1562100"/>
        </p:xfrm>
        <a:graphic>
          <a:graphicData uri="http://schemas.openxmlformats.org/drawingml/2006/table">
            <a:tbl>
              <a:tblPr/>
              <a:tblGrid>
                <a:gridCol w="3870043">
                  <a:extLst>
                    <a:ext uri="{9D8B030D-6E8A-4147-A177-3AD203B41FA5}">
                      <a16:colId xmlns:a16="http://schemas.microsoft.com/office/drawing/2014/main" val="887656781"/>
                    </a:ext>
                  </a:extLst>
                </a:gridCol>
                <a:gridCol w="1103982">
                  <a:extLst>
                    <a:ext uri="{9D8B030D-6E8A-4147-A177-3AD203B41FA5}">
                      <a16:colId xmlns:a16="http://schemas.microsoft.com/office/drawing/2014/main" val="2582954896"/>
                    </a:ext>
                  </a:extLst>
                </a:gridCol>
                <a:gridCol w="1145975">
                  <a:extLst>
                    <a:ext uri="{9D8B030D-6E8A-4147-A177-3AD203B41FA5}">
                      <a16:colId xmlns:a16="http://schemas.microsoft.com/office/drawing/2014/main" val="612515398"/>
                    </a:ext>
                  </a:extLst>
                </a:gridCol>
              </a:tblGrid>
              <a:tr h="214751">
                <a:tc>
                  <a:txBody>
                    <a:bodyPr/>
                    <a:lstStyle/>
                    <a:p>
                      <a:pPr algn="l" fontAlgn="auto"/>
                      <a:r>
                        <a:rPr lang="fr-FR" sz="1200" b="1" i="0" noProof="0" dirty="0">
                          <a:solidFill>
                            <a:srgbClr val="3B648A"/>
                          </a:solidFill>
                          <a:effectLst/>
                          <a:latin typeface="Arial" panose="020B0604020202020204" pitchFamily="34" charset="0"/>
                          <a:cs typeface="Arial" panose="020B0604020202020204" pitchFamily="34" charset="0"/>
                        </a:rPr>
                        <a:t>​</a:t>
                      </a:r>
                      <a:r>
                        <a:rPr lang="fr-FR" sz="1200" b="1" i="0" u="none" strike="noStrike" noProof="0" dirty="0">
                          <a:solidFill>
                            <a:schemeClr val="accent5">
                              <a:lumMod val="50000"/>
                            </a:schemeClr>
                          </a:solidFill>
                          <a:effectLst/>
                          <a:latin typeface="Arial" panose="020B0604020202020204" pitchFamily="34" charset="0"/>
                          <a:cs typeface="Arial" panose="020B0604020202020204" pitchFamily="34" charset="0"/>
                        </a:rPr>
                        <a:t>Éthique des affaires</a:t>
                      </a:r>
                      <a:endParaRPr lang="fr-FR" sz="1200" b="1" i="0" noProof="0" dirty="0">
                        <a:solidFill>
                          <a:schemeClr val="accent5">
                            <a:lumMod val="50000"/>
                          </a:schemeClr>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dirty="0">
                          <a:solidFill>
                            <a:schemeClr val="accent5">
                              <a:lumMod val="50000"/>
                            </a:schemeClr>
                          </a:solidFill>
                          <a:effectLst/>
                          <a:latin typeface="Arial" panose="020B0604020202020204" pitchFamily="34" charset="0"/>
                          <a:cs typeface="Arial" panose="020B0604020202020204" pitchFamily="34" charset="0"/>
                        </a:rPr>
                        <a:t>2023</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5">
                              <a:lumMod val="50000"/>
                            </a:schemeClr>
                          </a:solidFill>
                          <a:effectLst/>
                          <a:latin typeface="Arial" panose="020B0604020202020204" pitchFamily="34" charset="0"/>
                          <a:cs typeface="Arial" panose="020B0604020202020204" pitchFamily="34" charset="0"/>
                        </a:rPr>
                        <a:t>Benchmark*</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58814693"/>
                  </a:ext>
                </a:extLst>
              </a:tr>
              <a:tr h="190890">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Code éthique </a:t>
                      </a:r>
                      <a:r>
                        <a:rPr lang="fr-FR" sz="1050" b="0" i="1" u="none" strike="noStrike" kern="1200" noProof="0" dirty="0">
                          <a:solidFill>
                            <a:srgbClr val="000000"/>
                          </a:solidFill>
                          <a:effectLst/>
                          <a:latin typeface="Arial" panose="020B0604020202020204" pitchFamily="34" charset="0"/>
                          <a:ea typeface="+mn-ea"/>
                          <a:cs typeface="Arial" panose="020B0604020202020204" pitchFamily="34" charset="0"/>
                        </a:rPr>
                        <a:t>(O/N)</a:t>
                      </a:r>
                      <a:endParaRPr lang="fr-FR" sz="1200" b="0" i="1"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52% </a:t>
                      </a:r>
                      <a:r>
                        <a:rPr lang="fr-FR" sz="900" kern="1200" dirty="0">
                          <a:solidFill>
                            <a:schemeClr val="tx1"/>
                          </a:solidFill>
                          <a:effectLst/>
                          <a:latin typeface="Arial" panose="020B0604020202020204" pitchFamily="34" charset="0"/>
                          <a:ea typeface="+mn-ea"/>
                          <a:cs typeface="Arial" panose="020B0604020202020204" pitchFamily="34" charset="0"/>
                        </a:rPr>
                        <a:t>de oui</a:t>
                      </a:r>
                      <a:endParaRPr lang="fr-FR" sz="1200" kern="1200" dirty="0">
                        <a:solidFill>
                          <a:schemeClr val="tx1"/>
                        </a:solidFill>
                        <a:effectLst/>
                        <a:latin typeface="Arial" panose="020B0604020202020204" pitchFamily="34" charset="0"/>
                        <a:ea typeface="+mn-ea"/>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34682385"/>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Politique en matière de lutte contre la corruption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55% </a:t>
                      </a:r>
                      <a:r>
                        <a:rPr lang="fr-FR" sz="900" kern="1200" dirty="0">
                          <a:solidFill>
                            <a:schemeClr val="tx1"/>
                          </a:solidFill>
                          <a:effectLst/>
                          <a:latin typeface="Arial" panose="020B0604020202020204" pitchFamily="34" charset="0"/>
                          <a:ea typeface="+mn-ea"/>
                          <a:cs typeface="Arial" panose="020B0604020202020204" pitchFamily="34" charset="0"/>
                        </a:rPr>
                        <a:t>de oui</a:t>
                      </a:r>
                      <a:endParaRPr lang="fr-FR" sz="1200" kern="1200" dirty="0">
                        <a:solidFill>
                          <a:schemeClr val="tx1"/>
                        </a:solidFill>
                        <a:effectLst/>
                        <a:latin typeface="Arial" panose="020B0604020202020204" pitchFamily="34" charset="0"/>
                        <a:ea typeface="+mn-ea"/>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57859845"/>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noProof="0">
                          <a:solidFill>
                            <a:srgbClr val="000000"/>
                          </a:solidFill>
                          <a:effectLst/>
                          <a:latin typeface="Arial" panose="020B0604020202020204" pitchFamily="34" charset="0"/>
                          <a:ea typeface="+mn-ea"/>
                          <a:cs typeface="Arial" panose="020B0604020202020204" pitchFamily="34" charset="0"/>
                        </a:rPr>
                        <a:t>Politique de protection des données </a:t>
                      </a:r>
                      <a:r>
                        <a:rPr kumimoji="0" lang="fr-FR" sz="1050" b="0" i="1"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78% </a:t>
                      </a:r>
                      <a:r>
                        <a:rPr lang="fr-FR" sz="900" kern="1200" dirty="0">
                          <a:solidFill>
                            <a:schemeClr val="tx1"/>
                          </a:solidFill>
                          <a:effectLst/>
                          <a:latin typeface="Arial" panose="020B0604020202020204" pitchFamily="34" charset="0"/>
                          <a:ea typeface="+mn-ea"/>
                          <a:cs typeface="Arial" panose="020B0604020202020204" pitchFamily="34" charset="0"/>
                        </a:rPr>
                        <a:t>de oui</a:t>
                      </a:r>
                      <a:endParaRPr lang="fr-FR" sz="1200" kern="1200" dirty="0">
                        <a:solidFill>
                          <a:schemeClr val="tx1"/>
                        </a:solidFill>
                        <a:effectLst/>
                        <a:latin typeface="Arial" panose="020B0604020202020204" pitchFamily="34" charset="0"/>
                        <a:ea typeface="+mn-ea"/>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68161212"/>
                  </a:ext>
                </a:extLst>
              </a:tr>
              <a:tr h="19089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Programme contre les risques liés à la cybersécurité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algn="ctr" fontAlgn="t">
                        <a:buNone/>
                      </a:pPr>
                      <a:r>
                        <a:rPr lang="fr-FR" sz="1200" kern="1200" dirty="0">
                          <a:solidFill>
                            <a:schemeClr val="tx1"/>
                          </a:solidFill>
                          <a:effectLst/>
                          <a:latin typeface="Arial" panose="020B0604020202020204" pitchFamily="34" charset="0"/>
                          <a:ea typeface="+mn-ea"/>
                          <a:cs typeface="Arial" panose="020B0604020202020204" pitchFamily="34" charset="0"/>
                        </a:rPr>
                        <a:t>82% </a:t>
                      </a:r>
                      <a:r>
                        <a:rPr lang="fr-FR" sz="900" kern="1200" dirty="0">
                          <a:solidFill>
                            <a:schemeClr val="tx1"/>
                          </a:solidFill>
                          <a:effectLst/>
                          <a:latin typeface="Arial" panose="020B0604020202020204" pitchFamily="34" charset="0"/>
                          <a:ea typeface="+mn-ea"/>
                          <a:cs typeface="Arial" panose="020B0604020202020204" pitchFamily="34" charset="0"/>
                        </a:rPr>
                        <a:t>de oui</a:t>
                      </a:r>
                      <a:endParaRPr lang="fr-FR" sz="1200" kern="1200" dirty="0">
                        <a:solidFill>
                          <a:schemeClr val="tx1"/>
                        </a:solidFill>
                        <a:effectLst/>
                        <a:latin typeface="Arial" panose="020B0604020202020204" pitchFamily="34" charset="0"/>
                        <a:ea typeface="+mn-ea"/>
                        <a:cs typeface="Arial" panose="020B0604020202020204" pitchFamily="34" charset="0"/>
                      </a:endParaRPr>
                    </a:p>
                  </a:txBody>
                  <a:tcPr marL="50800" marR="50800" marT="50800" marB="508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02814447"/>
                  </a:ext>
                </a:extLst>
              </a:tr>
            </a:tbl>
          </a:graphicData>
        </a:graphic>
      </p:graphicFrame>
      <p:cxnSp>
        <p:nvCxnSpPr>
          <p:cNvPr id="18" name="Straight Connector 34">
            <a:extLst>
              <a:ext uri="{FF2B5EF4-FFF2-40B4-BE49-F238E27FC236}">
                <a16:creationId xmlns:a16="http://schemas.microsoft.com/office/drawing/2014/main" id="{318ACABB-48D8-4DCC-2A53-E346FFF7E496}"/>
              </a:ext>
            </a:extLst>
          </p:cNvPr>
          <p:cNvCxnSpPr>
            <a:cxnSpLocks/>
          </p:cNvCxnSpPr>
          <p:nvPr/>
        </p:nvCxnSpPr>
        <p:spPr>
          <a:xfrm flipH="1">
            <a:off x="339687" y="3413862"/>
            <a:ext cx="6131308" cy="1176"/>
          </a:xfrm>
          <a:prstGeom prst="line">
            <a:avLst/>
          </a:prstGeom>
          <a:ln>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48" name="TextBox 11">
            <a:extLst>
              <a:ext uri="{FF2B5EF4-FFF2-40B4-BE49-F238E27FC236}">
                <a16:creationId xmlns:a16="http://schemas.microsoft.com/office/drawing/2014/main" id="{612D9B68-5955-A203-750F-271C21022E0E}"/>
              </a:ext>
            </a:extLst>
          </p:cNvPr>
          <p:cNvSpPr txBox="1"/>
          <p:nvPr/>
        </p:nvSpPr>
        <p:spPr>
          <a:xfrm>
            <a:off x="1038094" y="5061382"/>
            <a:ext cx="2565039" cy="276999"/>
          </a:xfrm>
          <a:prstGeom prst="rect">
            <a:avLst/>
          </a:prstGeom>
          <a:noFill/>
        </p:spPr>
        <p:txBody>
          <a:bodyPr wrap="square" rtlCol="0">
            <a:spAutoFit/>
          </a:bodyPr>
          <a:lstStyle/>
          <a:p>
            <a:r>
              <a:rPr lang="fr-FR" sz="1200" b="1">
                <a:solidFill>
                  <a:schemeClr val="accent5">
                    <a:lumMod val="75000"/>
                  </a:schemeClr>
                </a:solidFill>
                <a:latin typeface="Arial" panose="020B0604020202020204" pitchFamily="34" charset="0"/>
                <a:cs typeface="Arial" panose="020B0604020202020204" pitchFamily="34" charset="0"/>
              </a:rPr>
              <a:t>Gouvernance actionnariale</a:t>
            </a:r>
          </a:p>
        </p:txBody>
      </p:sp>
      <p:sp>
        <p:nvSpPr>
          <p:cNvPr id="49" name="TextBox 12">
            <a:extLst>
              <a:ext uri="{FF2B5EF4-FFF2-40B4-BE49-F238E27FC236}">
                <a16:creationId xmlns:a16="http://schemas.microsoft.com/office/drawing/2014/main" id="{F95B0F3C-3419-D9F4-8703-73A7B014D1BF}"/>
              </a:ext>
            </a:extLst>
          </p:cNvPr>
          <p:cNvSpPr txBox="1"/>
          <p:nvPr/>
        </p:nvSpPr>
        <p:spPr>
          <a:xfrm>
            <a:off x="3836900" y="5055611"/>
            <a:ext cx="2565039" cy="276999"/>
          </a:xfrm>
          <a:prstGeom prst="rect">
            <a:avLst/>
          </a:prstGeom>
          <a:noFill/>
        </p:spPr>
        <p:txBody>
          <a:bodyPr wrap="square" rtlCol="0">
            <a:spAutoFit/>
          </a:bodyPr>
          <a:lstStyle>
            <a:defPPr>
              <a:defRPr lang="en-US"/>
            </a:defPPr>
            <a:lvl1pPr>
              <a:defRPr sz="1200" b="1">
                <a:solidFill>
                  <a:schemeClr val="accent5">
                    <a:lumMod val="75000"/>
                  </a:schemeClr>
                </a:solidFill>
              </a:defRPr>
            </a:lvl1pPr>
          </a:lstStyle>
          <a:p>
            <a:pPr algn="r"/>
            <a:r>
              <a:rPr lang="fr-FR">
                <a:latin typeface="Arial" panose="020B0604020202020204" pitchFamily="34" charset="0"/>
                <a:cs typeface="Arial" panose="020B0604020202020204" pitchFamily="34" charset="0"/>
              </a:rPr>
              <a:t>Gouvernance opérationnelle</a:t>
            </a:r>
          </a:p>
        </p:txBody>
      </p:sp>
      <p:sp>
        <p:nvSpPr>
          <p:cNvPr id="77" name="Rectangle 76">
            <a:extLst>
              <a:ext uri="{FF2B5EF4-FFF2-40B4-BE49-F238E27FC236}">
                <a16:creationId xmlns:a16="http://schemas.microsoft.com/office/drawing/2014/main" id="{9141C8D4-63DF-1A64-D86B-77B005D21844}"/>
              </a:ext>
            </a:extLst>
          </p:cNvPr>
          <p:cNvSpPr/>
          <p:nvPr/>
        </p:nvSpPr>
        <p:spPr>
          <a:xfrm>
            <a:off x="6637023" y="1687545"/>
            <a:ext cx="5163275" cy="1800493"/>
          </a:xfrm>
          <a:prstGeom prst="rect">
            <a:avLst/>
          </a:prstGeom>
        </p:spPr>
        <p:txBody>
          <a:bodyPr wrap="square">
            <a:spAutoFit/>
          </a:bodyPr>
          <a:lstStyle/>
          <a:p>
            <a:pPr marL="361950" marR="0" lvl="0" algn="just" defTabSz="742950" rtl="0" eaLnBrk="1" fontAlgn="ctr" latinLnBrk="0" hangingPunct="1">
              <a:lnSpc>
                <a:spcPct val="100000"/>
              </a:lnSpc>
              <a:spcBef>
                <a:spcPts val="0"/>
              </a:spcBef>
              <a:buClr>
                <a:schemeClr val="bg1"/>
              </a:buClr>
              <a:buSzTx/>
              <a:tabLst/>
              <a:defRPr/>
            </a:pP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BONNES PRATIQUES ET ACTIONS EN COURS</a:t>
            </a:r>
          </a:p>
          <a:p>
            <a:pPr marL="171450" indent="-171450" algn="just" defTabSz="742950" fontAlgn="ctr">
              <a:buClr>
                <a:srgbClr val="287366"/>
              </a:buClr>
              <a:buFont typeface="Wingdings" panose="05000000000000000000" pitchFamily="2" charset="2"/>
              <a:buChar char="§"/>
              <a:defRPr/>
            </a:pPr>
            <a:endParaRPr kumimoji="0" lang="fr-FR" sz="900" i="0" strike="noStrike" kern="1200" cap="none" spc="0" normalizeH="0" baseline="0" noProof="0" dirty="0">
              <a:ln>
                <a:noFill/>
              </a:ln>
              <a:solidFill>
                <a:prstClr val="black"/>
              </a:solidFill>
              <a:effectLst/>
              <a:uLnTx/>
              <a:uFillTx/>
              <a:latin typeface="Arial" panose="020B0604020202020204" pitchFamily="34" charset="0"/>
              <a:ea typeface="Malgun Gothic" panose="020B0503020000020004" pitchFamily="34" charset="-127"/>
              <a:cs typeface="Arial" panose="020B0604020202020204" pitchFamily="34" charset="0"/>
            </a:endParaRPr>
          </a:p>
          <a:p>
            <a:pPr algn="just" defTabSz="742950" fontAlgn="ctr">
              <a:buClr>
                <a:srgbClr val="287366"/>
              </a:buClr>
              <a:defRPr/>
            </a:pPr>
            <a:r>
              <a:rPr kumimoji="0" lang="fr-FR" sz="900" b="1" i="0" u="sng" strike="noStrike" kern="1200" cap="none" spc="0" normalizeH="0" baseline="0" noProof="0" dirty="0">
                <a:ln>
                  <a:noFill/>
                </a:ln>
                <a:solidFill>
                  <a:prstClr val="black"/>
                </a:solidFill>
                <a:effectLst/>
                <a:uLnTx/>
                <a:uFillTx/>
                <a:latin typeface="Arial" panose="020B0604020202020204" pitchFamily="34" charset="0"/>
                <a:ea typeface="Malgun Gothic" panose="020B0503020000020004" pitchFamily="34" charset="-127"/>
                <a:cs typeface="Arial" panose="020B0604020202020204" pitchFamily="34" charset="0"/>
              </a:rPr>
              <a:t>Initiatives RSE : </a:t>
            </a:r>
            <a:endParaRPr lang="fr-FR" sz="900" b="1"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Haut niveau de formalisation RSE : politique de durabilité et rapport RSE en place et publiés sur le site internet, responsable dédié à la RSE</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Gouvernance paritaire au COMEX (50 % de femmes, au-dessus du benchmark)</a:t>
            </a:r>
          </a:p>
          <a:p>
            <a:pPr marL="171450" indent="-171450" algn="just" defTabSz="742950" fontAlgn="ctr">
              <a:buClr>
                <a:srgbClr val="287366"/>
              </a:buClr>
              <a:buFont typeface="Wingdings" panose="05000000000000000000" pitchFamily="2" charset="2"/>
              <a:buChar char="§"/>
              <a:defRPr/>
            </a:pPr>
            <a:endPar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algn="just" defTabSz="742950" fontAlgn="ctr">
              <a:buClr>
                <a:srgbClr val="287366"/>
              </a:buClr>
              <a:defRPr/>
            </a:pPr>
            <a:r>
              <a:rPr kumimoji="0" lang="fr-FR" sz="900" b="1" i="0" u="sng" strike="noStrike" kern="1200" cap="none" spc="0" normalizeH="0" baseline="0" noProof="0" dirty="0">
                <a:ln>
                  <a:noFill/>
                </a:ln>
                <a:solidFill>
                  <a:prstClr val="black"/>
                </a:solidFill>
                <a:effectLst/>
                <a:uLnTx/>
                <a:uFillTx/>
                <a:latin typeface="Arial" panose="020B0604020202020204" pitchFamily="34" charset="0"/>
                <a:ea typeface="Malgun Gothic" panose="020B0503020000020004" pitchFamily="34" charset="-127"/>
                <a:cs typeface="Arial" panose="020B0604020202020204" pitchFamily="34" charset="0"/>
              </a:rPr>
              <a:t>Ethique des affaires : </a:t>
            </a:r>
            <a:endParaRPr kumimoji="0" lang="fr-FR" sz="900" b="1" i="0" strike="noStrike" kern="1200" cap="none" spc="0" normalizeH="0" baseline="0" noProof="0" dirty="0">
              <a:ln>
                <a:noFill/>
              </a:ln>
              <a:solidFill>
                <a:prstClr val="black"/>
              </a:solidFill>
              <a:effectLst/>
              <a:uLnTx/>
              <a:uFillTx/>
              <a:latin typeface="Arial" panose="020B0604020202020204" pitchFamily="34" charset="0"/>
              <a:ea typeface="Malgun Gothic" panose="020B0503020000020004" pitchFamily="34" charset="-127"/>
              <a:cs typeface="Arial" panose="020B0604020202020204" pitchFamily="34" charset="0"/>
            </a:endParaRP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Code éthique en place et diffusé aux salariés</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Politiques robustes pour la lutte anticorruption (procédure intégrée dans le système de management et sensibilisation des nouveaux arrivants), la cybersécurité, et la protection des données (alignée RGPD)</a:t>
            </a:r>
          </a:p>
        </p:txBody>
      </p:sp>
      <p:pic>
        <p:nvPicPr>
          <p:cNvPr id="78" name="Graphique 77" descr="Presse-papiers partiellement vérifié avec un remplissage uni">
            <a:extLst>
              <a:ext uri="{FF2B5EF4-FFF2-40B4-BE49-F238E27FC236}">
                <a16:creationId xmlns:a16="http://schemas.microsoft.com/office/drawing/2014/main" id="{EFC0E8AA-6EC4-60BA-CB70-1AA7C216927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758942" y="1656374"/>
            <a:ext cx="324000" cy="324000"/>
          </a:xfrm>
          <a:prstGeom prst="rect">
            <a:avLst/>
          </a:prstGeom>
        </p:spPr>
      </p:pic>
      <p:sp>
        <p:nvSpPr>
          <p:cNvPr id="79" name="Rectangle 78">
            <a:extLst>
              <a:ext uri="{FF2B5EF4-FFF2-40B4-BE49-F238E27FC236}">
                <a16:creationId xmlns:a16="http://schemas.microsoft.com/office/drawing/2014/main" id="{EA7A6E45-18AD-311B-0E14-25B4FCCA420C}"/>
              </a:ext>
            </a:extLst>
          </p:cNvPr>
          <p:cNvSpPr/>
          <p:nvPr/>
        </p:nvSpPr>
        <p:spPr>
          <a:xfrm>
            <a:off x="6647722" y="3513480"/>
            <a:ext cx="5152576" cy="1384995"/>
          </a:xfrm>
          <a:prstGeom prst="rect">
            <a:avLst/>
          </a:prstGeom>
        </p:spPr>
        <p:txBody>
          <a:bodyPr wrap="square" lIns="91440" tIns="45720" rIns="91440" bIns="45720" anchor="t">
            <a:spAutoFit/>
          </a:bodyPr>
          <a:lstStyle/>
          <a:p>
            <a:pPr marL="361950" algn="just" defTabSz="742950" fontAlgn="ctr">
              <a:buClr>
                <a:schemeClr val="bg1"/>
              </a:buClr>
              <a:defRPr/>
            </a:pP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PISTES D’ACTION IDENTIFIÉES</a:t>
            </a:r>
          </a:p>
          <a:p>
            <a:pPr marL="361950" algn="just" defTabSz="742950" fontAlgn="ctr">
              <a:buClr>
                <a:schemeClr val="bg1"/>
              </a:buClr>
              <a:defRPr/>
            </a:pPr>
            <a:endParaRPr lang="fr-FR" sz="900" b="1" u="sng" dirty="0">
              <a:solidFill>
                <a:prstClr val="black"/>
              </a:solidFill>
              <a:highlight>
                <a:srgbClr val="FFFF00"/>
              </a:highlight>
              <a:latin typeface="Arial" panose="020B0604020202020204" pitchFamily="34" charset="0"/>
              <a:ea typeface="Malgun Gothic" panose="020B0503020000020004" pitchFamily="34" charset="-127"/>
              <a:cs typeface="Arial" panose="020B0604020202020204" pitchFamily="34" charset="0"/>
            </a:endParaRPr>
          </a:p>
          <a:p>
            <a:pPr marL="0" lvl="1" algn="just" defTabSz="742950" fontAlgn="ctr">
              <a:buClr>
                <a:srgbClr val="287366"/>
              </a:buClr>
              <a:defRPr/>
            </a:pPr>
            <a:r>
              <a:rPr lang="fr-FR" sz="900" b="1" u="sng" dirty="0">
                <a:solidFill>
                  <a:prstClr val="black"/>
                </a:solidFill>
                <a:latin typeface="Arial" panose="020B0604020202020204" pitchFamily="34" charset="0"/>
                <a:ea typeface="Malgun Gothic" panose="020B0503020000020004" pitchFamily="34" charset="-127"/>
                <a:cs typeface="Arial" panose="020B0604020202020204" pitchFamily="34" charset="0"/>
              </a:rPr>
              <a:t>Initiatives RSE : </a:t>
            </a:r>
            <a:endPar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Enrichir le rapport RSE avec des objectifs chiffrés par axe stratégique, et suivre leur avancement année après année (uniquement des objectifs qualitatifs existent à date, hors bilan carbone)</a:t>
            </a:r>
            <a:endParaRPr lang="fr-FR" sz="900" b="1" u="sng"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Structurer la durabilité dans la chaîne d’approvisionnement : formaliser une charte d’achats responsables, mettre en place un processus d’évaluation régulière des fournisseurs, intégrer des critères RSE dans les appels d’offres et contrats</a:t>
            </a:r>
          </a:p>
        </p:txBody>
      </p:sp>
      <p:pic>
        <p:nvPicPr>
          <p:cNvPr id="80" name="Graphique 79" descr="Flèches de chevron avec un remplissage uni">
            <a:extLst>
              <a:ext uri="{FF2B5EF4-FFF2-40B4-BE49-F238E27FC236}">
                <a16:creationId xmlns:a16="http://schemas.microsoft.com/office/drawing/2014/main" id="{F8CCBC21-1F1B-C9E2-1864-8684187482D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61080" y="3494809"/>
            <a:ext cx="324000" cy="324000"/>
          </a:xfrm>
          <a:prstGeom prst="rect">
            <a:avLst/>
          </a:prstGeom>
        </p:spPr>
      </p:pic>
      <p:pic>
        <p:nvPicPr>
          <p:cNvPr id="82" name="Picture 1" descr="A black background with green and grey text&#10;&#10;Description automatically generated">
            <a:extLst>
              <a:ext uri="{FF2B5EF4-FFF2-40B4-BE49-F238E27FC236}">
                <a16:creationId xmlns:a16="http://schemas.microsoft.com/office/drawing/2014/main" id="{E1B1C63E-42D1-4AF8-CD84-67A5C4AB3F2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sp>
        <p:nvSpPr>
          <p:cNvPr id="4" name="TextBox 3">
            <a:extLst>
              <a:ext uri="{FF2B5EF4-FFF2-40B4-BE49-F238E27FC236}">
                <a16:creationId xmlns:a16="http://schemas.microsoft.com/office/drawing/2014/main" id="{BC16417E-33B9-0936-D1CE-BD26F572FE18}"/>
              </a:ext>
            </a:extLst>
          </p:cNvPr>
          <p:cNvSpPr txBox="1"/>
          <p:nvPr/>
        </p:nvSpPr>
        <p:spPr>
          <a:xfrm>
            <a:off x="6647722" y="6369772"/>
            <a:ext cx="5173975" cy="338554"/>
          </a:xfrm>
          <a:prstGeom prst="rect">
            <a:avLst/>
          </a:prstGeom>
          <a:noFill/>
        </p:spPr>
        <p:txBody>
          <a:bodyPr wrap="square" rtlCol="0">
            <a:spAutoFit/>
          </a:bodyPr>
          <a:lstStyle/>
          <a:p>
            <a:r>
              <a:rPr lang="fr-FR" sz="800">
                <a:solidFill>
                  <a:schemeClr val="bg2">
                    <a:lumMod val="50000"/>
                  </a:schemeClr>
                </a:solidFill>
              </a:rPr>
              <a:t>** Moyenne sur 2018 des sociétés entre 250 et 500 employés - Source: KPMG, Parité dans les entreprises françaises. Focus sur les sociétés non cotées, 2019. </a:t>
            </a:r>
          </a:p>
        </p:txBody>
      </p:sp>
      <p:sp>
        <p:nvSpPr>
          <p:cNvPr id="5" name="Title 2">
            <a:extLst>
              <a:ext uri="{FF2B5EF4-FFF2-40B4-BE49-F238E27FC236}">
                <a16:creationId xmlns:a16="http://schemas.microsoft.com/office/drawing/2014/main" id="{30273481-7C69-F0BC-F524-4531B1CB608A}"/>
              </a:ext>
            </a:extLst>
          </p:cNvPr>
          <p:cNvSpPr txBox="1">
            <a:spLocks/>
          </p:cNvSpPr>
          <p:nvPr/>
        </p:nvSpPr>
        <p:spPr>
          <a:xfrm>
            <a:off x="334963" y="296863"/>
            <a:ext cx="7344031" cy="534446"/>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dirty="0">
                <a:latin typeface="Arial Black" panose="020B0604020202020204" pitchFamily="34" charset="0"/>
              </a:rPr>
              <a:t>ORRION CHEMICALS ORGAFORM (OCO)</a:t>
            </a:r>
            <a:endParaRPr lang="fr-FR" dirty="0"/>
          </a:p>
        </p:txBody>
      </p:sp>
    </p:spTree>
    <p:extLst>
      <p:ext uri="{BB962C8B-B14F-4D97-AF65-F5344CB8AC3E}">
        <p14:creationId xmlns:p14="http://schemas.microsoft.com/office/powerpoint/2010/main" val="1847794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Rectangle : coins arrondis 23">
            <a:extLst>
              <a:ext uri="{FF2B5EF4-FFF2-40B4-BE49-F238E27FC236}">
                <a16:creationId xmlns:a16="http://schemas.microsoft.com/office/drawing/2014/main" id="{8D97D86E-BEC3-0CF9-5267-660ED6BE6C3F}"/>
              </a:ext>
            </a:extLst>
          </p:cNvPr>
          <p:cNvSpPr/>
          <p:nvPr/>
        </p:nvSpPr>
        <p:spPr>
          <a:xfrm>
            <a:off x="6348096" y="3138234"/>
            <a:ext cx="5472429" cy="3144617"/>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ctr" defTabSz="914217" eaLnBrk="1" fontAlgn="auto" latinLnBrk="0" hangingPunct="1">
              <a:lnSpc>
                <a:spcPct val="100000"/>
              </a:lnSpc>
              <a:spcBef>
                <a:spcPts val="0"/>
              </a:spcBef>
              <a:spcAft>
                <a:spcPts val="0"/>
              </a:spcAft>
              <a:buClrTx/>
              <a:buSzTx/>
              <a:buFontTx/>
              <a:buNone/>
              <a:tabLst/>
              <a:defRPr/>
            </a:pPr>
            <a:endParaRPr kumimoji="0" lang="fr-FR" sz="11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4</a:t>
            </a:fld>
            <a:endParaRPr lang="fr-FR">
              <a:solidFill>
                <a:srgbClr val="1C1C1C"/>
              </a:solidFill>
              <a:latin typeface="Poppins" panose="00000500000000000000" pitchFamily="2" charset="0"/>
              <a:cs typeface="Poppins" panose="00000500000000000000" pitchFamily="2" charset="0"/>
            </a:endParaRPr>
          </a:p>
        </p:txBody>
      </p:sp>
      <p:graphicFrame>
        <p:nvGraphicFramePr>
          <p:cNvPr id="19" name="Tableau 18">
            <a:extLst>
              <a:ext uri="{FF2B5EF4-FFF2-40B4-BE49-F238E27FC236}">
                <a16:creationId xmlns:a16="http://schemas.microsoft.com/office/drawing/2014/main" id="{07BA6EE5-D313-04D4-37D5-48FF97FCCD1F}"/>
              </a:ext>
            </a:extLst>
          </p:cNvPr>
          <p:cNvGraphicFramePr>
            <a:graphicFrameLocks noGrp="1"/>
          </p:cNvGraphicFramePr>
          <p:nvPr/>
        </p:nvGraphicFramePr>
        <p:xfrm>
          <a:off x="353340" y="982867"/>
          <a:ext cx="11485324" cy="320040"/>
        </p:xfrm>
        <a:graphic>
          <a:graphicData uri="http://schemas.openxmlformats.org/drawingml/2006/table">
            <a:tbl>
              <a:tblPr/>
              <a:tblGrid>
                <a:gridCol w="11485324">
                  <a:extLst>
                    <a:ext uri="{9D8B030D-6E8A-4147-A177-3AD203B41FA5}">
                      <a16:colId xmlns:a16="http://schemas.microsoft.com/office/drawing/2014/main" val="199946343"/>
                    </a:ext>
                  </a:extLst>
                </a:gridCol>
              </a:tblGrid>
              <a:tr h="312648">
                <a:tc>
                  <a:txBody>
                    <a:bodyPr/>
                    <a:lstStyle/>
                    <a:p>
                      <a:pPr marL="0" algn="ctr" defTabSz="914400" rtl="0" eaLnBrk="1" fontAlgn="base" latinLnBrk="0" hangingPunct="1"/>
                      <a:r>
                        <a:rPr lang="en-GB" sz="1500" b="1" i="0" u="none" strike="noStrike" kern="1200">
                          <a:solidFill>
                            <a:schemeClr val="bg1"/>
                          </a:solidFill>
                          <a:effectLst/>
                          <a:latin typeface="Arial" panose="020B0604020202020204" pitchFamily="34" charset="0"/>
                          <a:ea typeface="+mn-ea"/>
                          <a:cs typeface="Arial" panose="020B0604020202020204" pitchFamily="34" charset="0"/>
                        </a:rPr>
                        <a:t>ENVIRONNEMENT</a:t>
                      </a:r>
                    </a:p>
                  </a:txBody>
                  <a:tcPr marL="91441" marR="9144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691947618"/>
                  </a:ext>
                </a:extLst>
              </a:tr>
            </a:tbl>
          </a:graphicData>
        </a:graphic>
      </p:graphicFrame>
      <p:sp>
        <p:nvSpPr>
          <p:cNvPr id="20" name="Rectangle 2">
            <a:extLst>
              <a:ext uri="{FF2B5EF4-FFF2-40B4-BE49-F238E27FC236}">
                <a16:creationId xmlns:a16="http://schemas.microsoft.com/office/drawing/2014/main" id="{F8C8D910-2954-AC0A-22F9-2EDD0E8E9624}"/>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4D30E66D-FB05-9255-4D01-841B03986B08}"/>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graphicFrame>
        <p:nvGraphicFramePr>
          <p:cNvPr id="10" name="Tableau 9">
            <a:extLst>
              <a:ext uri="{FF2B5EF4-FFF2-40B4-BE49-F238E27FC236}">
                <a16:creationId xmlns:a16="http://schemas.microsoft.com/office/drawing/2014/main" id="{055BF32A-4473-583A-FAE6-8747E8BCAD8E}"/>
              </a:ext>
            </a:extLst>
          </p:cNvPr>
          <p:cNvGraphicFramePr>
            <a:graphicFrameLocks noGrp="1"/>
          </p:cNvGraphicFramePr>
          <p:nvPr>
            <p:extLst>
              <p:ext uri="{D42A27DB-BD31-4B8C-83A1-F6EECF244321}">
                <p14:modId xmlns:p14="http://schemas.microsoft.com/office/powerpoint/2010/main" val="1365374193"/>
              </p:ext>
            </p:extLst>
          </p:nvPr>
        </p:nvGraphicFramePr>
        <p:xfrm>
          <a:off x="364113" y="3854540"/>
          <a:ext cx="2781865" cy="278452"/>
        </p:xfrm>
        <a:graphic>
          <a:graphicData uri="http://schemas.openxmlformats.org/drawingml/2006/table">
            <a:tbl>
              <a:tblPr/>
              <a:tblGrid>
                <a:gridCol w="2781865">
                  <a:extLst>
                    <a:ext uri="{9D8B030D-6E8A-4147-A177-3AD203B41FA5}">
                      <a16:colId xmlns:a16="http://schemas.microsoft.com/office/drawing/2014/main" val="199946343"/>
                    </a:ext>
                  </a:extLst>
                </a:gridCol>
              </a:tblGrid>
              <a:tr h="278452">
                <a:tc>
                  <a:txBody>
                    <a:bodyPr/>
                    <a:lstStyle/>
                    <a:p>
                      <a:pPr algn="l" fontAlgn="base"/>
                      <a:r>
                        <a:rPr lang="en-GB" sz="1200" b="1" i="0" u="none" strike="noStrike" dirty="0">
                          <a:solidFill>
                            <a:schemeClr val="accent2"/>
                          </a:solidFill>
                          <a:effectLst/>
                          <a:latin typeface="Arial" panose="020B0604020202020204" pitchFamily="34" charset="0"/>
                          <a:cs typeface="Arial" panose="020B0604020202020204" pitchFamily="34" charset="0"/>
                        </a:rPr>
                        <a:t>PAI - Bilan </a:t>
                      </a:r>
                      <a:r>
                        <a:rPr lang="en-GB" sz="1200" b="1" i="0" u="none" strike="noStrike" kern="1200" dirty="0" err="1">
                          <a:solidFill>
                            <a:schemeClr val="accent2"/>
                          </a:solidFill>
                          <a:effectLst/>
                          <a:latin typeface="Arial" panose="020B0604020202020204" pitchFamily="34" charset="0"/>
                          <a:ea typeface="+mn-ea"/>
                          <a:cs typeface="Arial" panose="020B0604020202020204" pitchFamily="34" charset="0"/>
                        </a:rPr>
                        <a:t>carbone</a:t>
                      </a:r>
                      <a:r>
                        <a:rPr lang="en-GB" sz="1200" b="1" i="0" u="none" strike="noStrike" kern="1200" dirty="0">
                          <a:solidFill>
                            <a:schemeClr val="accent2"/>
                          </a:solidFill>
                          <a:effectLst/>
                          <a:latin typeface="Arial" panose="020B0604020202020204" pitchFamily="34" charset="0"/>
                          <a:ea typeface="+mn-ea"/>
                          <a:cs typeface="Arial" panose="020B0604020202020204" pitchFamily="34" charset="0"/>
                        </a:rPr>
                        <a:t> (tCO2eq)</a:t>
                      </a:r>
                    </a:p>
                  </a:txBody>
                  <a:tcPr marL="91441" marR="9144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947618"/>
                  </a:ext>
                </a:extLst>
              </a:tr>
            </a:tbl>
          </a:graphicData>
        </a:graphic>
      </p:graphicFrame>
      <p:graphicFrame>
        <p:nvGraphicFramePr>
          <p:cNvPr id="18" name="Graphique 17">
            <a:extLst>
              <a:ext uri="{FF2B5EF4-FFF2-40B4-BE49-F238E27FC236}">
                <a16:creationId xmlns:a16="http://schemas.microsoft.com/office/drawing/2014/main" id="{A0AD11D4-87DF-6A15-2AE3-1A0C9973ADFE}"/>
              </a:ext>
            </a:extLst>
          </p:cNvPr>
          <p:cNvGraphicFramePr/>
          <p:nvPr>
            <p:extLst>
              <p:ext uri="{D42A27DB-BD31-4B8C-83A1-F6EECF244321}">
                <p14:modId xmlns:p14="http://schemas.microsoft.com/office/powerpoint/2010/main" val="3277844665"/>
              </p:ext>
            </p:extLst>
          </p:nvPr>
        </p:nvGraphicFramePr>
        <p:xfrm>
          <a:off x="339300" y="4040609"/>
          <a:ext cx="5756700" cy="1886676"/>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62A45A73-6E6A-D1C4-0B93-EBFB4F0ADEDD}"/>
              </a:ext>
            </a:extLst>
          </p:cNvPr>
          <p:cNvSpPr txBox="1"/>
          <p:nvPr/>
        </p:nvSpPr>
        <p:spPr>
          <a:xfrm>
            <a:off x="746956" y="6483590"/>
            <a:ext cx="10459524" cy="215444"/>
          </a:xfrm>
          <a:prstGeom prst="rect">
            <a:avLst/>
          </a:prstGeom>
          <a:noFill/>
        </p:spPr>
        <p:txBody>
          <a:bodyPr wrap="square" rtlCol="0">
            <a:spAutoFit/>
          </a:bodyPr>
          <a:lstStyle/>
          <a:p>
            <a:r>
              <a:rPr lang="fr-FR" sz="800" dirty="0">
                <a:solidFill>
                  <a:schemeClr val="bg2">
                    <a:lumMod val="50000"/>
                  </a:schemeClr>
                </a:solidFill>
              </a:rPr>
              <a:t>*Benchmark réalisé à partir de l’ensemble des données collectées sur le Portefeuille en 2023. Les informations présentées dans ce document ont été communiquées sur une base déclarative.</a:t>
            </a:r>
          </a:p>
        </p:txBody>
      </p:sp>
      <p:graphicFrame>
        <p:nvGraphicFramePr>
          <p:cNvPr id="3" name="Tableau 9">
            <a:extLst>
              <a:ext uri="{FF2B5EF4-FFF2-40B4-BE49-F238E27FC236}">
                <a16:creationId xmlns:a16="http://schemas.microsoft.com/office/drawing/2014/main" id="{EFB9DC5D-0C01-3AFE-21E1-FA7F4C660D95}"/>
              </a:ext>
            </a:extLst>
          </p:cNvPr>
          <p:cNvGraphicFramePr>
            <a:graphicFrameLocks noGrp="1"/>
          </p:cNvGraphicFramePr>
          <p:nvPr>
            <p:extLst>
              <p:ext uri="{D42A27DB-BD31-4B8C-83A1-F6EECF244321}">
                <p14:modId xmlns:p14="http://schemas.microsoft.com/office/powerpoint/2010/main" val="2430760238"/>
              </p:ext>
            </p:extLst>
          </p:nvPr>
        </p:nvGraphicFramePr>
        <p:xfrm>
          <a:off x="339300" y="1333410"/>
          <a:ext cx="5756700" cy="2093109"/>
        </p:xfrm>
        <a:graphic>
          <a:graphicData uri="http://schemas.openxmlformats.org/drawingml/2006/table">
            <a:tbl>
              <a:tblPr/>
              <a:tblGrid>
                <a:gridCol w="4571629">
                  <a:extLst>
                    <a:ext uri="{9D8B030D-6E8A-4147-A177-3AD203B41FA5}">
                      <a16:colId xmlns:a16="http://schemas.microsoft.com/office/drawing/2014/main" val="2000226183"/>
                    </a:ext>
                  </a:extLst>
                </a:gridCol>
                <a:gridCol w="1185071">
                  <a:extLst>
                    <a:ext uri="{9D8B030D-6E8A-4147-A177-3AD203B41FA5}">
                      <a16:colId xmlns:a16="http://schemas.microsoft.com/office/drawing/2014/main" val="1968923611"/>
                    </a:ext>
                  </a:extLst>
                </a:gridCol>
              </a:tblGrid>
              <a:tr h="383905">
                <a:tc>
                  <a:txBody>
                    <a:bodyPr/>
                    <a:lstStyle/>
                    <a:p>
                      <a:pPr algn="l" fontAlgn="auto"/>
                      <a:r>
                        <a:rPr lang="fr-FR" sz="1200" b="1" i="0" noProof="0" dirty="0">
                          <a:solidFill>
                            <a:srgbClr val="3B648A"/>
                          </a:solidFill>
                          <a:effectLst/>
                          <a:latin typeface="Arial" panose="020B0604020202020204" pitchFamily="34" charset="0"/>
                          <a:cs typeface="Arial" panose="020B0604020202020204"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a:solidFill>
                            <a:schemeClr val="accent2">
                              <a:lumMod val="50000"/>
                            </a:schemeClr>
                          </a:solidFill>
                          <a:effectLst/>
                          <a:latin typeface="Arial" panose="020B0604020202020204" pitchFamily="34" charset="0"/>
                          <a:cs typeface="Arial" panose="020B0604020202020204" pitchFamily="34" charset="0"/>
                        </a:rPr>
                        <a:t>2023</a:t>
                      </a:r>
                      <a:r>
                        <a:rPr lang="fr-FR" sz="1200" b="1" i="0" noProof="0">
                          <a:solidFill>
                            <a:srgbClr val="000000"/>
                          </a:solidFill>
                          <a:effectLst/>
                          <a:latin typeface="Arial" panose="020B0604020202020204" pitchFamily="34" charset="0"/>
                          <a:cs typeface="Arial" panose="020B0604020202020204"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433910641"/>
                  </a:ext>
                </a:extLst>
              </a:tr>
              <a:tr h="344208">
                <a:tc>
                  <a:txBody>
                    <a:bodyPr/>
                    <a:lstStyle/>
                    <a:p>
                      <a:pPr algn="l" fontAlgn="base"/>
                      <a:r>
                        <a:rPr lang="fr-FR" sz="1200" b="0" i="0" u="none" strike="noStrike" noProof="0" dirty="0">
                          <a:solidFill>
                            <a:srgbClr val="000000"/>
                          </a:solidFill>
                          <a:effectLst/>
                          <a:latin typeface="Arial" panose="020B0604020202020204" pitchFamily="34" charset="0"/>
                          <a:cs typeface="Arial" panose="020B0604020202020204" pitchFamily="34" charset="0"/>
                        </a:rPr>
                        <a:t>Politique environnementale </a:t>
                      </a:r>
                      <a:r>
                        <a:rPr lang="fr-FR" sz="1050" b="0" i="1" u="none" strike="noStrike" noProof="0" dirty="0">
                          <a:solidFill>
                            <a:srgbClr val="000000"/>
                          </a:solidFill>
                          <a:effectLst/>
                          <a:latin typeface="Arial" panose="020B0604020202020204" pitchFamily="34" charset="0"/>
                          <a:cs typeface="Arial" panose="020B0604020202020204" pitchFamily="34" charset="0"/>
                        </a:rPr>
                        <a:t>(O/N)</a:t>
                      </a:r>
                      <a:endParaRPr lang="fr-FR" sz="2800" b="0" i="1" noProof="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algn="ctr" fontAlgn="base"/>
                      <a:r>
                        <a:rPr lang="fr-FR" sz="1200" b="1" kern="1200" noProof="0" dirty="0">
                          <a:solidFill>
                            <a:schemeClr val="accent2"/>
                          </a:solidFill>
                          <a:latin typeface="Arial" panose="020B0604020202020204" pitchFamily="34" charset="0"/>
                          <a:ea typeface="+mn-ea"/>
                          <a:cs typeface="Arial" panose="020B0604020202020204" pitchFamily="34" charset="0"/>
                        </a:rPr>
                        <a:t>Oui</a:t>
                      </a:r>
                      <a:endParaRPr lang="fr-FR" sz="1200" b="1" kern="1200" noProof="0" dirty="0">
                        <a:solidFill>
                          <a:schemeClr val="tx1"/>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3839837931"/>
                  </a:ext>
                </a:extLst>
              </a:tr>
              <a:tr h="341249">
                <a:tc>
                  <a:txBody>
                    <a:bodyPr/>
                    <a:lstStyle/>
                    <a:p>
                      <a:pPr algn="l" fontAlgn="base"/>
                      <a:r>
                        <a:rPr lang="fr-FR" sz="1200" b="1" i="0" u="none" strike="noStrike" noProof="0" dirty="0">
                          <a:solidFill>
                            <a:schemeClr val="accent2"/>
                          </a:solidFill>
                          <a:effectLst/>
                          <a:latin typeface="Arial" panose="020B0604020202020204" pitchFamily="34" charset="0"/>
                          <a:cs typeface="Arial" panose="020B0604020202020204" pitchFamily="34" charset="0"/>
                        </a:rPr>
                        <a:t>PAI</a:t>
                      </a:r>
                      <a:r>
                        <a:rPr lang="fr-FR" sz="1200" b="0" i="0" u="none" strike="noStrike" noProof="0" dirty="0">
                          <a:solidFill>
                            <a:srgbClr val="000000"/>
                          </a:solidFill>
                          <a:effectLst/>
                          <a:latin typeface="Arial" panose="020B0604020202020204" pitchFamily="34" charset="0"/>
                          <a:cs typeface="Arial" panose="020B0604020202020204" pitchFamily="34" charset="0"/>
                        </a:rPr>
                        <a:t> - Empreinte carbone réalisée par la société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2800" b="1" i="0" noProof="0" dirty="0">
                        <a:solidFill>
                          <a:schemeClr val="accent2"/>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auto"/>
                      <a:r>
                        <a:rPr lang="fr-FR" sz="1200" b="1" kern="1200" noProof="0" dirty="0">
                          <a:solidFill>
                            <a:schemeClr val="accent2"/>
                          </a:solidFill>
                          <a:latin typeface="Arial" panose="020B0604020202020204" pitchFamily="34" charset="0"/>
                          <a:ea typeface="+mn-ea"/>
                          <a:cs typeface="Arial" panose="020B0604020202020204" pitchFamily="34" charset="0"/>
                        </a:rPr>
                        <a:t>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309647336"/>
                  </a:ext>
                </a:extLst>
              </a:tr>
              <a:tr h="341249">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Initiatives pour réduire les émissions de GES</a:t>
                      </a: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noProof="0" dirty="0">
                          <a:solidFill>
                            <a:schemeClr val="accent2"/>
                          </a:solidFill>
                          <a:latin typeface="Arial" panose="020B0604020202020204" pitchFamily="34" charset="0"/>
                          <a:ea typeface="+mn-ea"/>
                          <a:cs typeface="Arial" panose="020B0604020202020204" pitchFamily="34" charset="0"/>
                        </a:rPr>
                        <a:t>Oui</a:t>
                      </a:r>
                      <a:endParaRPr lang="fr-FR" sz="1200" b="1" kern="1200" dirty="0">
                        <a:solidFill>
                          <a:schemeClr val="tx1"/>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4203869369"/>
                  </a:ext>
                </a:extLst>
              </a:tr>
              <a:tr h="341249">
                <a:tc>
                  <a:txBody>
                    <a:bodyPr/>
                    <a:lstStyle/>
                    <a:p>
                      <a:pPr algn="l" fontAlgn="base"/>
                      <a:r>
                        <a:rPr lang="fr-FR" sz="1200" b="1" i="0" u="none" strike="noStrike" noProof="0" dirty="0">
                          <a:solidFill>
                            <a:schemeClr val="accent2"/>
                          </a:solidFill>
                          <a:effectLst/>
                          <a:latin typeface="Arial" panose="020B0604020202020204" pitchFamily="34" charset="0"/>
                          <a:cs typeface="Arial" panose="020B0604020202020204" pitchFamily="34" charset="0"/>
                        </a:rPr>
                        <a:t>PAI</a:t>
                      </a:r>
                      <a:r>
                        <a:rPr lang="fr-FR" sz="1200" b="0" i="0" u="none" strike="noStrike" noProof="0" dirty="0">
                          <a:solidFill>
                            <a:srgbClr val="000000"/>
                          </a:solidFill>
                          <a:effectLst/>
                          <a:latin typeface="Arial" panose="020B0604020202020204" pitchFamily="34" charset="0"/>
                          <a:cs typeface="Arial" panose="020B0604020202020204" pitchFamily="34" charset="0"/>
                        </a:rPr>
                        <a:t> - </a:t>
                      </a: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Pollution de l’eau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noProof="0" dirty="0">
                          <a:solidFill>
                            <a:schemeClr val="tx1"/>
                          </a:solidFill>
                          <a:latin typeface="Arial" panose="020B0604020202020204" pitchFamily="34" charset="0"/>
                          <a:ea typeface="+mn-ea"/>
                          <a:cs typeface="Arial" panose="020B0604020202020204" pitchFamily="34" charset="0"/>
                        </a:rPr>
                        <a:t>80</a:t>
                      </a:r>
                      <a:endParaRPr lang="fr-FR" sz="1200" b="1" kern="1200" dirty="0">
                        <a:solidFill>
                          <a:schemeClr val="tx1"/>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95526439"/>
                  </a:ext>
                </a:extLst>
              </a:tr>
              <a:tr h="341249">
                <a:tc>
                  <a:txBody>
                    <a:bodyPr/>
                    <a:lstStyle/>
                    <a:p>
                      <a:pPr algn="l" fontAlgn="base"/>
                      <a:r>
                        <a:rPr lang="fr-FR" sz="1200" b="1" i="0" u="none" strike="noStrike" noProof="0">
                          <a:solidFill>
                            <a:schemeClr val="accent2"/>
                          </a:solidFill>
                          <a:effectLst/>
                          <a:latin typeface="Arial" panose="020B0604020202020204" pitchFamily="34" charset="0"/>
                          <a:cs typeface="Arial" panose="020B0604020202020204" pitchFamily="34" charset="0"/>
                        </a:rPr>
                        <a:t>PAI</a:t>
                      </a:r>
                      <a:r>
                        <a:rPr lang="fr-FR" sz="1200" b="0" i="0" u="none" strike="noStrike" noProof="0">
                          <a:solidFill>
                            <a:srgbClr val="000000"/>
                          </a:solidFill>
                          <a:effectLst/>
                          <a:latin typeface="Arial" panose="020B0604020202020204" pitchFamily="34" charset="0"/>
                          <a:cs typeface="Arial" panose="020B0604020202020204" pitchFamily="34" charset="0"/>
                        </a:rPr>
                        <a:t> - </a:t>
                      </a:r>
                      <a:r>
                        <a:rPr lang="fr-FR" sz="1200" b="0" i="0" u="none" strike="noStrike" kern="1200" noProof="0">
                          <a:solidFill>
                            <a:srgbClr val="000000"/>
                          </a:solidFill>
                          <a:effectLst/>
                          <a:latin typeface="Arial" panose="020B0604020202020204" pitchFamily="34" charset="0"/>
                          <a:ea typeface="+mn-ea"/>
                          <a:cs typeface="Arial" panose="020B0604020202020204" pitchFamily="34" charset="0"/>
                        </a:rPr>
                        <a:t>Déchets dangereux </a:t>
                      </a:r>
                      <a:r>
                        <a:rPr lang="fr-FR" sz="1050" b="0" i="1" u="none" strike="noStrike" kern="1200" noProof="0">
                          <a:solidFill>
                            <a:srgbClr val="000000"/>
                          </a:solidFill>
                          <a:effectLst/>
                          <a:latin typeface="Arial" panose="020B0604020202020204" pitchFamily="34" charset="0"/>
                          <a:ea typeface="+mn-ea"/>
                          <a:cs typeface="Arial" panose="020B0604020202020204" pitchFamily="34" charset="0"/>
                        </a:rPr>
                        <a:t>(t)</a:t>
                      </a:r>
                      <a:endParaRPr lang="fr-FR" sz="1200" b="0" i="1" u="none" strike="noStrike" kern="1200" noProof="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latin typeface="Arial" panose="020B0604020202020204" pitchFamily="34" charset="0"/>
                          <a:ea typeface="+mn-ea"/>
                          <a:cs typeface="Arial" panose="020B0604020202020204" pitchFamily="34" charset="0"/>
                        </a:rPr>
                        <a:t>402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6EF"/>
                    </a:solidFill>
                  </a:tcPr>
                </a:tc>
                <a:extLst>
                  <a:ext uri="{0D108BD9-81ED-4DB2-BD59-A6C34878D82A}">
                    <a16:rowId xmlns:a16="http://schemas.microsoft.com/office/drawing/2014/main" val="713489849"/>
                  </a:ext>
                </a:extLst>
              </a:tr>
            </a:tbl>
          </a:graphicData>
        </a:graphic>
      </p:graphicFrame>
      <p:sp>
        <p:nvSpPr>
          <p:cNvPr id="4" name="ZoneTexte 6">
            <a:extLst>
              <a:ext uri="{FF2B5EF4-FFF2-40B4-BE49-F238E27FC236}">
                <a16:creationId xmlns:a16="http://schemas.microsoft.com/office/drawing/2014/main" id="{7CF39EFB-1707-2237-5E21-D26852D9EBF4}"/>
              </a:ext>
            </a:extLst>
          </p:cNvPr>
          <p:cNvSpPr txBox="1"/>
          <p:nvPr/>
        </p:nvSpPr>
        <p:spPr>
          <a:xfrm>
            <a:off x="6844028" y="2433563"/>
            <a:ext cx="1848290" cy="415498"/>
          </a:xfrm>
          <a:prstGeom prst="rect">
            <a:avLst/>
          </a:prstGeom>
          <a:noFill/>
        </p:spPr>
        <p:txBody>
          <a:bodyPr wrap="square" rtlCol="0">
            <a:spAutoFit/>
          </a:bodyPr>
          <a:lstStyle/>
          <a:p>
            <a:pPr algn="ctr"/>
            <a:r>
              <a:rPr lang="fr-FR" sz="1050">
                <a:latin typeface="Arial" panose="020B0604020202020204" pitchFamily="34" charset="0"/>
                <a:cs typeface="Arial" panose="020B0604020202020204" pitchFamily="34" charset="0"/>
              </a:rPr>
              <a:t>tCO2eq /M€ de chiffre d’affaires</a:t>
            </a:r>
          </a:p>
        </p:txBody>
      </p:sp>
      <p:sp>
        <p:nvSpPr>
          <p:cNvPr id="7" name="ZoneTexte 7">
            <a:extLst>
              <a:ext uri="{FF2B5EF4-FFF2-40B4-BE49-F238E27FC236}">
                <a16:creationId xmlns:a16="http://schemas.microsoft.com/office/drawing/2014/main" id="{FE246F46-0B82-2D04-6EC3-E4C7471AE0CD}"/>
              </a:ext>
            </a:extLst>
          </p:cNvPr>
          <p:cNvSpPr txBox="1"/>
          <p:nvPr/>
        </p:nvSpPr>
        <p:spPr>
          <a:xfrm>
            <a:off x="6844028" y="1424133"/>
            <a:ext cx="1848290" cy="276999"/>
          </a:xfrm>
          <a:prstGeom prst="rect">
            <a:avLst/>
          </a:prstGeom>
          <a:noFill/>
        </p:spPr>
        <p:txBody>
          <a:bodyPr wrap="square">
            <a:spAutoFit/>
          </a:bodyPr>
          <a:lstStyle/>
          <a:p>
            <a:pPr rtl="0">
              <a:defRPr sz="1862"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fr-FR" sz="1200" b="1">
                <a:solidFill>
                  <a:schemeClr val="accent2"/>
                </a:solidFill>
                <a:latin typeface="Arial" panose="020B0604020202020204" pitchFamily="34" charset="0"/>
                <a:cs typeface="Arial" panose="020B0604020202020204" pitchFamily="34" charset="0"/>
              </a:rPr>
              <a:t>PAI - Intensité carbone</a:t>
            </a:r>
            <a:endParaRPr lang="fr-FR" sz="1200" b="1">
              <a:solidFill>
                <a:schemeClr val="accent2"/>
              </a:solidFill>
              <a:highlight>
                <a:srgbClr val="FFFF00"/>
              </a:highlight>
              <a:latin typeface="Arial" panose="020B0604020202020204" pitchFamily="34" charset="0"/>
              <a:cs typeface="Arial" panose="020B0604020202020204" pitchFamily="34" charset="0"/>
            </a:endParaRPr>
          </a:p>
        </p:txBody>
      </p:sp>
      <p:sp>
        <p:nvSpPr>
          <p:cNvPr id="8" name="ZoneTexte 9">
            <a:extLst>
              <a:ext uri="{FF2B5EF4-FFF2-40B4-BE49-F238E27FC236}">
                <a16:creationId xmlns:a16="http://schemas.microsoft.com/office/drawing/2014/main" id="{3D71C00C-8337-CD6F-E6F0-0AC3F27D5141}"/>
              </a:ext>
            </a:extLst>
          </p:cNvPr>
          <p:cNvSpPr txBox="1"/>
          <p:nvPr/>
        </p:nvSpPr>
        <p:spPr>
          <a:xfrm>
            <a:off x="6985177" y="1720760"/>
            <a:ext cx="1565992" cy="584775"/>
          </a:xfrm>
          <a:prstGeom prst="rect">
            <a:avLst/>
          </a:prstGeom>
          <a:noFill/>
        </p:spPr>
        <p:txBody>
          <a:bodyPr wrap="square" rtlCol="0">
            <a:spAutoFit/>
          </a:bodyPr>
          <a:lstStyle/>
          <a:p>
            <a:pPr algn="ctr"/>
            <a:r>
              <a:rPr lang="fr-FR" sz="3200" b="1" dirty="0">
                <a:solidFill>
                  <a:schemeClr val="accent2"/>
                </a:solidFill>
                <a:latin typeface="Arial" panose="020B0604020202020204" pitchFamily="34" charset="0"/>
                <a:cs typeface="Arial" panose="020B0604020202020204" pitchFamily="34" charset="0"/>
              </a:rPr>
              <a:t>267</a:t>
            </a:r>
          </a:p>
        </p:txBody>
      </p:sp>
      <p:graphicFrame>
        <p:nvGraphicFramePr>
          <p:cNvPr id="9" name="Graphique 8">
            <a:extLst>
              <a:ext uri="{FF2B5EF4-FFF2-40B4-BE49-F238E27FC236}">
                <a16:creationId xmlns:a16="http://schemas.microsoft.com/office/drawing/2014/main" id="{4D94A706-E83E-82C1-921E-05507EBD2935}"/>
              </a:ext>
            </a:extLst>
          </p:cNvPr>
          <p:cNvGraphicFramePr/>
          <p:nvPr>
            <p:extLst>
              <p:ext uri="{D42A27DB-BD31-4B8C-83A1-F6EECF244321}">
                <p14:modId xmlns:p14="http://schemas.microsoft.com/office/powerpoint/2010/main" val="3808871620"/>
              </p:ext>
            </p:extLst>
          </p:nvPr>
        </p:nvGraphicFramePr>
        <p:xfrm>
          <a:off x="9135870" y="1424133"/>
          <a:ext cx="2595764" cy="1900092"/>
        </p:xfrm>
        <a:graphic>
          <a:graphicData uri="http://schemas.openxmlformats.org/drawingml/2006/chart">
            <c:chart xmlns:c="http://schemas.openxmlformats.org/drawingml/2006/chart" xmlns:r="http://schemas.openxmlformats.org/officeDocument/2006/relationships" r:id="rId4"/>
          </a:graphicData>
        </a:graphic>
      </p:graphicFrame>
      <p:cxnSp>
        <p:nvCxnSpPr>
          <p:cNvPr id="13" name="Straight Connector 12">
            <a:extLst>
              <a:ext uri="{FF2B5EF4-FFF2-40B4-BE49-F238E27FC236}">
                <a16:creationId xmlns:a16="http://schemas.microsoft.com/office/drawing/2014/main" id="{4C77AD1F-F385-A4A5-B91F-3BACBA204059}"/>
              </a:ext>
            </a:extLst>
          </p:cNvPr>
          <p:cNvCxnSpPr>
            <a:cxnSpLocks/>
          </p:cNvCxnSpPr>
          <p:nvPr/>
        </p:nvCxnSpPr>
        <p:spPr>
          <a:xfrm flipH="1">
            <a:off x="375348" y="3683299"/>
            <a:ext cx="5747511" cy="0"/>
          </a:xfrm>
          <a:prstGeom prst="line">
            <a:avLst/>
          </a:prstGeom>
          <a:ln>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14" name="Straight Connector 13">
            <a:extLst>
              <a:ext uri="{FF2B5EF4-FFF2-40B4-BE49-F238E27FC236}">
                <a16:creationId xmlns:a16="http://schemas.microsoft.com/office/drawing/2014/main" id="{4AC67664-A0BF-C69E-DEC7-CD04985B0A9C}"/>
              </a:ext>
            </a:extLst>
          </p:cNvPr>
          <p:cNvCxnSpPr>
            <a:cxnSpLocks/>
          </p:cNvCxnSpPr>
          <p:nvPr/>
        </p:nvCxnSpPr>
        <p:spPr>
          <a:xfrm flipH="1">
            <a:off x="6348096" y="3344916"/>
            <a:ext cx="5383538" cy="2876"/>
          </a:xfrm>
          <a:prstGeom prst="line">
            <a:avLst/>
          </a:prstGeom>
          <a:ln>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25" name="Rectangle 24">
            <a:extLst>
              <a:ext uri="{FF2B5EF4-FFF2-40B4-BE49-F238E27FC236}">
                <a16:creationId xmlns:a16="http://schemas.microsoft.com/office/drawing/2014/main" id="{A6FE35A6-AA03-CF3E-BEE3-798D399E802F}"/>
              </a:ext>
            </a:extLst>
          </p:cNvPr>
          <p:cNvSpPr/>
          <p:nvPr/>
        </p:nvSpPr>
        <p:spPr>
          <a:xfrm>
            <a:off x="6348097" y="3230170"/>
            <a:ext cx="5472428" cy="2215991"/>
          </a:xfrm>
          <a:prstGeom prst="rect">
            <a:avLst/>
          </a:prstGeom>
        </p:spPr>
        <p:txBody>
          <a:bodyPr wrap="square">
            <a:spAutoFit/>
          </a:bodyPr>
          <a:lstStyle/>
          <a:p>
            <a:pPr marL="361950" marR="0" lvl="0" algn="just" defTabSz="742950" rtl="0" eaLnBrk="1" fontAlgn="ctr" latinLnBrk="0" hangingPunct="1">
              <a:lnSpc>
                <a:spcPct val="100000"/>
              </a:lnSpc>
              <a:spcBef>
                <a:spcPts val="0"/>
              </a:spcBef>
              <a:buClr>
                <a:schemeClr val="bg1"/>
              </a:buClr>
              <a:buSzTx/>
              <a:tabLst/>
              <a:defRPr/>
            </a:pP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BONNES PRATIQUES ET ACTIONS EN COURS</a:t>
            </a:r>
          </a:p>
          <a:p>
            <a:pPr marL="171450" marR="0" lvl="0" indent="-171450" algn="just" defTabSz="742950" rtl="0" eaLnBrk="1" fontAlgn="ctr" latinLnBrk="0" hangingPunct="1">
              <a:lnSpc>
                <a:spcPct val="100000"/>
              </a:lnSpc>
              <a:spcBef>
                <a:spcPts val="0"/>
              </a:spcBef>
              <a:buClr>
                <a:schemeClr val="bg1"/>
              </a:buClr>
              <a:buSzTx/>
              <a:buFont typeface="Wingdings" panose="05000000000000000000" pitchFamily="2" charset="2"/>
              <a:buChar char="§"/>
              <a:tabLst/>
              <a:defRPr/>
            </a:pPr>
            <a:endParaRPr kumimoji="0" lang="fr-FR" sz="900" i="0" strike="noStrike" kern="1200" cap="none" spc="0" normalizeH="0" baseline="0" noProof="0" dirty="0">
              <a:ln>
                <a:noFill/>
              </a:ln>
              <a:solidFill>
                <a:prstClr val="black"/>
              </a:solidFill>
              <a:effectLst/>
              <a:uLnTx/>
              <a:uFillTx/>
              <a:latin typeface="Arial" panose="020B0604020202020204" pitchFamily="34" charset="0"/>
              <a:ea typeface="Malgun Gothic" panose="020B0503020000020004" pitchFamily="34" charset="-127"/>
              <a:cs typeface="Arial" panose="020B0604020202020204" pitchFamily="34" charset="0"/>
            </a:endParaRP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Politique environnementale claire et structurée, couvrant réduction des émissions de GES, pollution de l’air, gestion de l’eau, valorisation des déchets, recours aux énergies renouvelables</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Certification ISO 14001 renouvelée depuis plus de 15 ans</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Engagements qualitatifs définis : anticiper les évolutions réglementaires, réduire les consommations, décarboner, projet d’eaux de refroidissement en circuit fermé</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Actions concrètes déjà réalisées :</a:t>
            </a:r>
          </a:p>
          <a:p>
            <a:pPr marL="6286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Réduction de 30 % des émissions de CO₂ par tonne produite en 2023</a:t>
            </a:r>
          </a:p>
          <a:p>
            <a:pPr marL="6286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Réduction de 50 % de la consommation d’eau de ville entre 2022 et 2023, investissements pour réduire de 90 % l’usage d’eau de nappe d’ici 2027</a:t>
            </a:r>
          </a:p>
          <a:p>
            <a:pPr marL="6286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Réduction de 53 % des émissions de COV en 2023 vs 2022</a:t>
            </a:r>
          </a:p>
          <a:p>
            <a:pPr marL="6286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Mise en place de 45 filières de tri de déchets</a:t>
            </a:r>
          </a:p>
          <a:p>
            <a:pPr marL="628650" lvl="1" indent="-171450" algn="just" defTabSz="742950" fontAlgn="ctr">
              <a:buClr>
                <a:srgbClr val="287366"/>
              </a:buClr>
              <a:buFont typeface="Wingdings" panose="05000000000000000000" pitchFamily="2" charset="2"/>
              <a:buChar char="§"/>
              <a:defRPr/>
            </a:pPr>
            <a:endPar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lvl="1" algn="just" defTabSz="742950" fontAlgn="ctr">
              <a:buClr>
                <a:srgbClr val="287366"/>
              </a:buCl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 </a:t>
            </a:r>
          </a:p>
        </p:txBody>
      </p:sp>
      <p:pic>
        <p:nvPicPr>
          <p:cNvPr id="26" name="Graphique 25" descr="Presse-papiers partiellement vérifié avec un remplissage uni">
            <a:extLst>
              <a:ext uri="{FF2B5EF4-FFF2-40B4-BE49-F238E27FC236}">
                <a16:creationId xmlns:a16="http://schemas.microsoft.com/office/drawing/2014/main" id="{CFFA45CA-701B-4217-2A85-E8F0DDE630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54142" y="3189372"/>
            <a:ext cx="324000" cy="324000"/>
          </a:xfrm>
          <a:prstGeom prst="rect">
            <a:avLst/>
          </a:prstGeom>
        </p:spPr>
      </p:pic>
      <p:sp>
        <p:nvSpPr>
          <p:cNvPr id="27" name="Rectangle 26">
            <a:extLst>
              <a:ext uri="{FF2B5EF4-FFF2-40B4-BE49-F238E27FC236}">
                <a16:creationId xmlns:a16="http://schemas.microsoft.com/office/drawing/2014/main" id="{0E9AA2C2-C213-8643-7A00-DBA136339F32}"/>
              </a:ext>
            </a:extLst>
          </p:cNvPr>
          <p:cNvSpPr/>
          <p:nvPr/>
        </p:nvSpPr>
        <p:spPr>
          <a:xfrm>
            <a:off x="6348095" y="5123297"/>
            <a:ext cx="5472430" cy="1107996"/>
          </a:xfrm>
          <a:prstGeom prst="rect">
            <a:avLst/>
          </a:prstGeom>
        </p:spPr>
        <p:txBody>
          <a:bodyPr wrap="square" lIns="91440" tIns="45720" rIns="91440" bIns="45720" anchor="t">
            <a:spAutoFit/>
          </a:bodyPr>
          <a:lstStyle/>
          <a:p>
            <a:pPr marL="361950" algn="just" defTabSz="742950" fontAlgn="ctr">
              <a:buClr>
                <a:schemeClr val="bg1"/>
              </a:buClr>
              <a:defRPr/>
            </a:pP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PISTES D’ACTION IDENTIFI</a:t>
            </a:r>
            <a:r>
              <a:rPr lang="fr-FR" sz="1200" b="1" dirty="0">
                <a:solidFill>
                  <a:srgbClr val="287366"/>
                </a:solidFill>
                <a:latin typeface="Arial" panose="020B0604020202020204" pitchFamily="34" charset="0"/>
                <a:ea typeface="Malgun Gothic" panose="020B0503020000020004" pitchFamily="34" charset="-127"/>
                <a:cs typeface="Arial" panose="020B0604020202020204" pitchFamily="34" charset="0"/>
              </a:rPr>
              <a:t>É</a:t>
            </a: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ES</a:t>
            </a:r>
            <a:endParaRPr lang="fr-FR" sz="1200" b="0"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endParaRPr>
          </a:p>
          <a:p>
            <a:pPr marL="171450" indent="-171450" algn="just" defTabSz="742950" fontAlgn="ctr">
              <a:buClr>
                <a:srgbClr val="287366"/>
              </a:buClr>
              <a:buFont typeface="Wingdings" panose="05000000000000000000" pitchFamily="2" charset="2"/>
              <a:buChar char="§"/>
              <a:defRPr/>
            </a:pPr>
            <a:endParaRPr lang="fr-FR" sz="900" b="1" u="sng" dirty="0">
              <a:solidFill>
                <a:prstClr val="black"/>
              </a:solidFill>
              <a:highlight>
                <a:srgbClr val="FFFF00"/>
              </a:highlight>
              <a:latin typeface="Arial" panose="020B0604020202020204" pitchFamily="34" charset="0"/>
              <a:ea typeface="Malgun Gothic" panose="020B0503020000020004" pitchFamily="34" charset="-127"/>
              <a:cs typeface="Arial" panose="020B0604020202020204" pitchFamily="34" charset="0"/>
            </a:endParaRP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Fixer des objectifs chiffrés pour les principaux axes RSE (eau, énergie, déchets, émissions atmosphériques)</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Définir une trajectoire carbone à moyen et long terme, cohérente avec les objectifs climatiques (</a:t>
            </a:r>
            <a:r>
              <a:rPr lang="fr-FR" sz="900" dirty="0" err="1">
                <a:solidFill>
                  <a:prstClr val="black"/>
                </a:solidFill>
                <a:latin typeface="Arial" panose="020B0604020202020204" pitchFamily="34" charset="0"/>
                <a:ea typeface="Malgun Gothic" panose="020B0503020000020004" pitchFamily="34" charset="-127"/>
                <a:cs typeface="Arial" panose="020B0604020202020204" pitchFamily="34" charset="0"/>
              </a:rPr>
              <a:t>SBTi</a:t>
            </a: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 par exemple) et alignée avec le secteur </a:t>
            </a:r>
          </a:p>
          <a:p>
            <a:pPr marL="171450"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Accroitre la part d’énergie renouvelable consommée via des contrats d’énergie verte par exemple</a:t>
            </a:r>
          </a:p>
        </p:txBody>
      </p:sp>
      <p:pic>
        <p:nvPicPr>
          <p:cNvPr id="28" name="Graphique 27" descr="Flèches de chevron avec un remplissage uni">
            <a:extLst>
              <a:ext uri="{FF2B5EF4-FFF2-40B4-BE49-F238E27FC236}">
                <a16:creationId xmlns:a16="http://schemas.microsoft.com/office/drawing/2014/main" id="{82E48816-6AE0-C276-C591-7F0C2B0F75C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65805" y="5116685"/>
            <a:ext cx="324000" cy="291610"/>
          </a:xfrm>
          <a:prstGeom prst="rect">
            <a:avLst/>
          </a:prstGeom>
        </p:spPr>
      </p:pic>
      <p:pic>
        <p:nvPicPr>
          <p:cNvPr id="29" name="Picture 1" descr="A black background with green and grey text&#10;&#10;Description automatically generated">
            <a:extLst>
              <a:ext uri="{FF2B5EF4-FFF2-40B4-BE49-F238E27FC236}">
                <a16:creationId xmlns:a16="http://schemas.microsoft.com/office/drawing/2014/main" id="{63559A46-8819-DB85-5709-B511C4FC7D4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sp>
        <p:nvSpPr>
          <p:cNvPr id="11" name="Title 2">
            <a:extLst>
              <a:ext uri="{FF2B5EF4-FFF2-40B4-BE49-F238E27FC236}">
                <a16:creationId xmlns:a16="http://schemas.microsoft.com/office/drawing/2014/main" id="{FB1F44E5-FA73-0907-8489-E47A3A32CCBF}"/>
              </a:ext>
            </a:extLst>
          </p:cNvPr>
          <p:cNvSpPr txBox="1">
            <a:spLocks/>
          </p:cNvSpPr>
          <p:nvPr/>
        </p:nvSpPr>
        <p:spPr>
          <a:xfrm>
            <a:off x="334963" y="296863"/>
            <a:ext cx="7344031" cy="534446"/>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dirty="0">
                <a:latin typeface="Arial Black" panose="020B0604020202020204" pitchFamily="34" charset="0"/>
              </a:rPr>
              <a:t>ORRION CHEMICALS ORGAFORM (OCO)</a:t>
            </a:r>
            <a:endParaRPr lang="fr-FR" dirty="0"/>
          </a:p>
        </p:txBody>
      </p:sp>
    </p:spTree>
    <p:extLst>
      <p:ext uri="{BB962C8B-B14F-4D97-AF65-F5344CB8AC3E}">
        <p14:creationId xmlns:p14="http://schemas.microsoft.com/office/powerpoint/2010/main" val="160350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 coins arrondis 16">
            <a:extLst>
              <a:ext uri="{FF2B5EF4-FFF2-40B4-BE49-F238E27FC236}">
                <a16:creationId xmlns:a16="http://schemas.microsoft.com/office/drawing/2014/main" id="{B83D2C76-7E43-F486-79BF-406BA690515B}"/>
              </a:ext>
            </a:extLst>
          </p:cNvPr>
          <p:cNvSpPr/>
          <p:nvPr/>
        </p:nvSpPr>
        <p:spPr>
          <a:xfrm>
            <a:off x="6242172" y="3220168"/>
            <a:ext cx="5578353" cy="2797182"/>
          </a:xfrm>
          <a:prstGeom prst="roundRect">
            <a:avLst>
              <a:gd name="adj" fmla="val 9621"/>
            </a:avLst>
          </a:prstGeom>
          <a:solidFill>
            <a:srgbClr val="287366">
              <a:alpha val="25098"/>
            </a:srgb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ctr" defTabSz="914217" eaLnBrk="1" fontAlgn="auto" latinLnBrk="0" hangingPunct="1">
              <a:lnSpc>
                <a:spcPct val="100000"/>
              </a:lnSpc>
              <a:spcBef>
                <a:spcPts val="0"/>
              </a:spcBef>
              <a:spcAft>
                <a:spcPts val="0"/>
              </a:spcAft>
              <a:buClrTx/>
              <a:buSzTx/>
              <a:buFontTx/>
              <a:buNone/>
              <a:tabLst/>
              <a:defRPr/>
            </a:pPr>
            <a:endParaRPr kumimoji="0" lang="fr-FR" sz="11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5</a:t>
            </a:fld>
            <a:endParaRPr lang="fr-FR">
              <a:solidFill>
                <a:srgbClr val="1C1C1C"/>
              </a:solidFill>
              <a:latin typeface="Poppins" panose="00000500000000000000" pitchFamily="2" charset="0"/>
              <a:cs typeface="Poppins" panose="00000500000000000000" pitchFamily="2" charset="0"/>
            </a:endParaRPr>
          </a:p>
        </p:txBody>
      </p:sp>
      <p:graphicFrame>
        <p:nvGraphicFramePr>
          <p:cNvPr id="19" name="Tableau 18">
            <a:extLst>
              <a:ext uri="{FF2B5EF4-FFF2-40B4-BE49-F238E27FC236}">
                <a16:creationId xmlns:a16="http://schemas.microsoft.com/office/drawing/2014/main" id="{07BA6EE5-D313-04D4-37D5-48FF97FCCD1F}"/>
              </a:ext>
            </a:extLst>
          </p:cNvPr>
          <p:cNvGraphicFramePr>
            <a:graphicFrameLocks noGrp="1"/>
          </p:cNvGraphicFramePr>
          <p:nvPr/>
        </p:nvGraphicFramePr>
        <p:xfrm>
          <a:off x="353340" y="982867"/>
          <a:ext cx="11485324" cy="320040"/>
        </p:xfrm>
        <a:graphic>
          <a:graphicData uri="http://schemas.openxmlformats.org/drawingml/2006/table">
            <a:tbl>
              <a:tblPr/>
              <a:tblGrid>
                <a:gridCol w="11485324">
                  <a:extLst>
                    <a:ext uri="{9D8B030D-6E8A-4147-A177-3AD203B41FA5}">
                      <a16:colId xmlns:a16="http://schemas.microsoft.com/office/drawing/2014/main" val="199946343"/>
                    </a:ext>
                  </a:extLst>
                </a:gridCol>
              </a:tblGrid>
              <a:tr h="312648">
                <a:tc>
                  <a:txBody>
                    <a:bodyPr/>
                    <a:lstStyle/>
                    <a:p>
                      <a:pPr marL="0" algn="ctr" defTabSz="914400" rtl="0" eaLnBrk="1" fontAlgn="base" latinLnBrk="0" hangingPunct="1"/>
                      <a:r>
                        <a:rPr lang="en-GB" sz="1500" b="1" i="0" u="none" strike="noStrike" kern="1200">
                          <a:solidFill>
                            <a:schemeClr val="bg1"/>
                          </a:solidFill>
                          <a:effectLst/>
                          <a:latin typeface="Arial" panose="020B0604020202020204" pitchFamily="34" charset="0"/>
                          <a:ea typeface="+mn-ea"/>
                          <a:cs typeface="Arial" panose="020B0604020202020204" pitchFamily="34" charset="0"/>
                        </a:rPr>
                        <a:t>SOCIAL</a:t>
                      </a:r>
                    </a:p>
                  </a:txBody>
                  <a:tcPr marL="91441" marR="9144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691947618"/>
                  </a:ext>
                </a:extLst>
              </a:tr>
            </a:tbl>
          </a:graphicData>
        </a:graphic>
      </p:graphicFrame>
      <p:sp>
        <p:nvSpPr>
          <p:cNvPr id="5" name="Rectangle 1">
            <a:extLst>
              <a:ext uri="{FF2B5EF4-FFF2-40B4-BE49-F238E27FC236}">
                <a16:creationId xmlns:a16="http://schemas.microsoft.com/office/drawing/2014/main" id="{4D30E66D-FB05-9255-4D01-841B03986B08}"/>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graphicFrame>
        <p:nvGraphicFramePr>
          <p:cNvPr id="4" name="Tableau 10">
            <a:extLst>
              <a:ext uri="{FF2B5EF4-FFF2-40B4-BE49-F238E27FC236}">
                <a16:creationId xmlns:a16="http://schemas.microsoft.com/office/drawing/2014/main" id="{040168EE-159A-61B9-1A87-C6450854EB6A}"/>
              </a:ext>
            </a:extLst>
          </p:cNvPr>
          <p:cNvGraphicFramePr>
            <a:graphicFrameLocks noGrp="1"/>
          </p:cNvGraphicFramePr>
          <p:nvPr>
            <p:extLst>
              <p:ext uri="{D42A27DB-BD31-4B8C-83A1-F6EECF244321}">
                <p14:modId xmlns:p14="http://schemas.microsoft.com/office/powerpoint/2010/main" val="1705901037"/>
              </p:ext>
            </p:extLst>
          </p:nvPr>
        </p:nvGraphicFramePr>
        <p:xfrm>
          <a:off x="353340" y="1367247"/>
          <a:ext cx="5742659" cy="2097848"/>
        </p:xfrm>
        <a:graphic>
          <a:graphicData uri="http://schemas.openxmlformats.org/drawingml/2006/table">
            <a:tbl>
              <a:tblPr/>
              <a:tblGrid>
                <a:gridCol w="3596360">
                  <a:extLst>
                    <a:ext uri="{9D8B030D-6E8A-4147-A177-3AD203B41FA5}">
                      <a16:colId xmlns:a16="http://schemas.microsoft.com/office/drawing/2014/main" val="2000226183"/>
                    </a:ext>
                  </a:extLst>
                </a:gridCol>
                <a:gridCol w="1016000">
                  <a:extLst>
                    <a:ext uri="{9D8B030D-6E8A-4147-A177-3AD203B41FA5}">
                      <a16:colId xmlns:a16="http://schemas.microsoft.com/office/drawing/2014/main" val="1968923611"/>
                    </a:ext>
                  </a:extLst>
                </a:gridCol>
                <a:gridCol w="1130299">
                  <a:extLst>
                    <a:ext uri="{9D8B030D-6E8A-4147-A177-3AD203B41FA5}">
                      <a16:colId xmlns:a16="http://schemas.microsoft.com/office/drawing/2014/main" val="3193226263"/>
                    </a:ext>
                  </a:extLst>
                </a:gridCol>
              </a:tblGrid>
              <a:tr h="517635">
                <a:tc>
                  <a:txBody>
                    <a:bodyPr/>
                    <a:lstStyle/>
                    <a:p>
                      <a:pPr algn="l" fontAlgn="auto"/>
                      <a:r>
                        <a:rPr lang="fr-FR" sz="1200" b="1" i="0" noProof="0" dirty="0">
                          <a:solidFill>
                            <a:srgbClr val="3B648A"/>
                          </a:solidFill>
                          <a:effectLst/>
                          <a:latin typeface="Arial" panose="020B0604020202020204" pitchFamily="34" charset="0"/>
                          <a:cs typeface="Arial" panose="020B0604020202020204"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dirty="0">
                          <a:solidFill>
                            <a:schemeClr val="accent3">
                              <a:lumMod val="50000"/>
                            </a:schemeClr>
                          </a:solidFill>
                          <a:effectLst/>
                          <a:latin typeface="Arial" panose="020B0604020202020204" pitchFamily="34" charset="0"/>
                          <a:cs typeface="Arial" panose="020B0604020202020204" pitchFamily="34" charset="0"/>
                        </a:rPr>
                        <a:t>2023​</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FR" sz="1200" b="1" i="0" noProof="0" dirty="0">
                          <a:solidFill>
                            <a:schemeClr val="accent3">
                              <a:lumMod val="50000"/>
                            </a:schemeClr>
                          </a:solidFill>
                          <a:effectLst/>
                          <a:latin typeface="Arial" panose="020B0604020202020204" pitchFamily="34" charset="0"/>
                          <a:cs typeface="Arial" panose="020B0604020202020204" pitchFamily="34" charset="0"/>
                        </a:rPr>
                        <a:t>Benchmark¹</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433910641"/>
                  </a:ext>
                </a:extLst>
              </a:tr>
              <a:tr h="318546">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Taux de turnover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noProof="0" dirty="0">
                          <a:solidFill>
                            <a:schemeClr val="tx1"/>
                          </a:solidFill>
                          <a:latin typeface="Arial" panose="020B0604020202020204" pitchFamily="34" charset="0"/>
                          <a:ea typeface="+mn-ea"/>
                          <a:cs typeface="Arial" panose="020B0604020202020204" pitchFamily="34" charset="0"/>
                        </a:rPr>
                        <a:t>6</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auto"/>
                      <a:r>
                        <a:rPr lang="fr-FR" sz="1200" kern="1200" noProof="0" dirty="0">
                          <a:solidFill>
                            <a:schemeClr val="tx1"/>
                          </a:solidFill>
                          <a:latin typeface="Arial" panose="020B0604020202020204" pitchFamily="34" charset="0"/>
                          <a:ea typeface="+mn-ea"/>
                          <a:cs typeface="Arial" panose="020B0604020202020204" pitchFamily="34" charset="0"/>
                        </a:rPr>
                        <a:t>16,2%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42216332"/>
                  </a:ext>
                </a:extLst>
              </a:tr>
              <a:tr h="318546">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noProof="0" dirty="0">
                          <a:solidFill>
                            <a:srgbClr val="000000"/>
                          </a:solidFill>
                          <a:effectLst/>
                          <a:latin typeface="Arial" panose="020B0604020202020204" pitchFamily="34" charset="0"/>
                          <a:cs typeface="Arial" panose="020B0604020202020204" pitchFamily="34" charset="0"/>
                        </a:rPr>
                        <a:t>Taux d’absentéisme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endPar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kern="1200" noProof="0" dirty="0">
                          <a:solidFill>
                            <a:schemeClr val="tx1"/>
                          </a:solidFill>
                          <a:latin typeface="Arial" panose="020B0604020202020204" pitchFamily="34" charset="0"/>
                          <a:ea typeface="+mn-ea"/>
                          <a:cs typeface="Arial" panose="020B0604020202020204" pitchFamily="34" charset="0"/>
                        </a:rPr>
                        <a:t>​2,2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4</a:t>
                      </a:r>
                      <a:r>
                        <a:rPr lang="fr-FR" sz="1200" b="0" i="0" u="none" strike="noStrike" kern="1200" dirty="0">
                          <a:solidFill>
                            <a:srgbClr val="000000"/>
                          </a:solidFill>
                          <a:effectLst/>
                          <a:latin typeface="Arial" panose="020B0604020202020204" pitchFamily="34" charset="0"/>
                          <a:ea typeface="+mn-ea"/>
                          <a:cs typeface="Arial" panose="020B0604020202020204" pitchFamily="34" charset="0"/>
                        </a:rPr>
                        <a:t>% </a:t>
                      </a:r>
                      <a:r>
                        <a:rPr lang="fr-FR" sz="1100" baseline="30000" dirty="0"/>
                        <a:t>5</a:t>
                      </a:r>
                      <a:endParaRPr lang="fr-FR" sz="1000" baseline="30000" dirty="0"/>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39837931"/>
                  </a:ext>
                </a:extLst>
              </a:tr>
              <a:tr h="318546">
                <a:tc>
                  <a:txBody>
                    <a:bodyPr/>
                    <a:lstStyle/>
                    <a:p>
                      <a:pPr algn="l" fontAlgn="base"/>
                      <a:r>
                        <a:rPr lang="fr-FR" sz="1200" b="0" i="0" u="none" strike="noStrike" noProof="0" dirty="0">
                          <a:solidFill>
                            <a:srgbClr val="000000"/>
                          </a:solidFill>
                          <a:effectLst/>
                          <a:latin typeface="Arial" panose="020B0604020202020204" pitchFamily="34" charset="0"/>
                          <a:cs typeface="Arial" panose="020B0604020202020204" pitchFamily="34" charset="0"/>
                        </a:rPr>
                        <a:t>Nombre d’heures de formation </a:t>
                      </a:r>
                      <a:r>
                        <a:rPr lang="fr-FR" sz="1050" b="0" i="1" u="none" strike="noStrike" noProof="0" dirty="0">
                          <a:solidFill>
                            <a:srgbClr val="000000"/>
                          </a:solidFill>
                          <a:effectLst/>
                          <a:latin typeface="Arial" panose="020B0604020202020204" pitchFamily="34" charset="0"/>
                          <a:cs typeface="Arial" panose="020B0604020202020204" pitchFamily="34" charset="0"/>
                        </a:rPr>
                        <a:t>(h)</a:t>
                      </a:r>
                      <a:endParaRPr lang="fr-FR" sz="1200" b="0" i="1" u="none" strike="noStrike" noProof="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latin typeface="Arial" panose="020B0604020202020204" pitchFamily="34" charset="0"/>
                          <a:ea typeface="+mn-ea"/>
                          <a:cs typeface="Arial" panose="020B0604020202020204" pitchFamily="34" charset="0"/>
                        </a:rPr>
                        <a:t>16,2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dirty="0">
                          <a:solidFill>
                            <a:srgbClr val="000000"/>
                          </a:solidFill>
                          <a:effectLst/>
                          <a:latin typeface="Arial" panose="020B0604020202020204" pitchFamily="34" charset="0"/>
                          <a:ea typeface="+mn-ea"/>
                          <a:cs typeface="Arial" panose="020B0604020202020204" pitchFamily="34" charset="0"/>
                        </a:rPr>
                        <a:t>27</a:t>
                      </a:r>
                      <a:r>
                        <a:rPr lang="fr-FR" sz="1000" dirty="0">
                          <a:latin typeface="Arial" panose="020B0604020202020204" pitchFamily="34" charset="0"/>
                          <a:cs typeface="Arial" panose="020B0604020202020204" pitchFamily="34" charset="0"/>
                        </a:rPr>
                        <a:t> </a:t>
                      </a:r>
                      <a:r>
                        <a:rPr lang="fr-FR" sz="1100" dirty="0">
                          <a:latin typeface="Arial" panose="020B0604020202020204" pitchFamily="34" charset="0"/>
                          <a:cs typeface="Arial" panose="020B0604020202020204" pitchFamily="34" charset="0"/>
                        </a:rPr>
                        <a:t>²</a:t>
                      </a:r>
                      <a:endParaRPr lang="fr-FR" sz="100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09647336"/>
                  </a:ext>
                </a:extLst>
              </a:tr>
              <a:tr h="318546">
                <a:tc>
                  <a:txBody>
                    <a:bodyPr/>
                    <a:lstStyle/>
                    <a:p>
                      <a:pPr algn="l" fontAlgn="base"/>
                      <a:r>
                        <a:rPr lang="fr-FR" sz="1200" b="0" i="0" u="none" strike="noStrike" noProof="0">
                          <a:solidFill>
                            <a:srgbClr val="000000"/>
                          </a:solidFill>
                          <a:effectLst/>
                          <a:latin typeface="Arial" panose="020B0604020202020204" pitchFamily="34" charset="0"/>
                          <a:cs typeface="Arial" panose="020B0604020202020204" pitchFamily="34" charset="0"/>
                        </a:rPr>
                        <a:t>Mécanisme de partage de la valeur </a:t>
                      </a:r>
                      <a:r>
                        <a:rPr lang="fr-FR" sz="1050" b="0" i="1" u="none" strike="noStrike" noProof="0">
                          <a:solidFill>
                            <a:srgbClr val="000000"/>
                          </a:solidFill>
                          <a:effectLst/>
                          <a:latin typeface="Arial" panose="020B0604020202020204" pitchFamily="34" charset="0"/>
                          <a:cs typeface="Arial" panose="020B0604020202020204" pitchFamily="34" charset="0"/>
                        </a:rPr>
                        <a:t>(O/N)</a:t>
                      </a:r>
                      <a:endParaRPr lang="fr-FR" sz="1200" b="0" i="1" u="none" strike="noStrike" noProof="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kern="1200" dirty="0">
                          <a:solidFill>
                            <a:schemeClr val="accent2"/>
                          </a:solidFill>
                          <a:latin typeface="Arial" panose="020B0604020202020204" pitchFamily="34" charset="0"/>
                          <a:ea typeface="+mn-ea"/>
                          <a:cs typeface="Arial" panose="020B0604020202020204" pitchFamily="34" charset="0"/>
                        </a:rPr>
                        <a:t>Oui</a:t>
                      </a:r>
                      <a:endParaRPr lang="fr-FR" sz="1200" b="1" kern="1200" noProof="0" dirty="0">
                        <a:solidFill>
                          <a:schemeClr val="accent2"/>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88% </a:t>
                      </a:r>
                      <a:r>
                        <a:rPr lang="fr-FR" sz="1050" b="0" i="0" u="none" strike="noStrike" kern="1200" noProof="0" dirty="0">
                          <a:solidFill>
                            <a:srgbClr val="000000"/>
                          </a:solidFill>
                          <a:effectLst/>
                          <a:latin typeface="Arial" panose="020B0604020202020204" pitchFamily="34" charset="0"/>
                          <a:ea typeface="+mn-ea"/>
                          <a:cs typeface="Arial" panose="020B0604020202020204" pitchFamily="34" charset="0"/>
                        </a:rPr>
                        <a:t>de oui</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157600419"/>
                  </a:ext>
                </a:extLst>
              </a:tr>
              <a:tr h="306029">
                <a:tc>
                  <a:txBody>
                    <a:bodyPr/>
                    <a:lstStyle/>
                    <a:p>
                      <a:pPr algn="l" fontAlgn="base"/>
                      <a:r>
                        <a:rPr kumimoji="0" lang="fr-FR"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Baromètre social </a:t>
                      </a:r>
                      <a:r>
                        <a:rPr kumimoji="0" lang="fr-FR" sz="1050" b="0" i="1"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noProof="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auto"/>
                      <a:r>
                        <a:rPr lang="fr-FR" sz="1200" b="1" kern="1200" dirty="0">
                          <a:solidFill>
                            <a:schemeClr val="accent2"/>
                          </a:solidFill>
                          <a:latin typeface="Arial" panose="020B0604020202020204" pitchFamily="34" charset="0"/>
                          <a:ea typeface="+mn-ea"/>
                          <a:cs typeface="Arial" panose="020B0604020202020204" pitchFamily="34" charset="0"/>
                        </a:rPr>
                        <a:t>Oui</a:t>
                      </a:r>
                      <a:endParaRPr lang="fr-FR" sz="1200" b="1" kern="1200" noProof="0" dirty="0">
                        <a:solidFill>
                          <a:schemeClr val="tx1"/>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41% </a:t>
                      </a:r>
                      <a:r>
                        <a:rPr lang="fr-FR" sz="1050" b="0" i="0" u="none" strike="noStrike" kern="1200" noProof="0" dirty="0">
                          <a:solidFill>
                            <a:srgbClr val="000000"/>
                          </a:solidFill>
                          <a:effectLst/>
                          <a:latin typeface="Arial" panose="020B0604020202020204" pitchFamily="34" charset="0"/>
                          <a:ea typeface="+mn-ea"/>
                          <a:cs typeface="Arial" panose="020B0604020202020204" pitchFamily="34" charset="0"/>
                        </a:rPr>
                        <a:t>de 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28904926"/>
                  </a:ext>
                </a:extLst>
              </a:tr>
            </a:tbl>
          </a:graphicData>
        </a:graphic>
      </p:graphicFrame>
      <p:graphicFrame>
        <p:nvGraphicFramePr>
          <p:cNvPr id="9" name="Tableau 11">
            <a:extLst>
              <a:ext uri="{FF2B5EF4-FFF2-40B4-BE49-F238E27FC236}">
                <a16:creationId xmlns:a16="http://schemas.microsoft.com/office/drawing/2014/main" id="{5285F23F-BFF2-D18A-2F5E-F7FC2020BA25}"/>
              </a:ext>
            </a:extLst>
          </p:cNvPr>
          <p:cNvGraphicFramePr>
            <a:graphicFrameLocks noGrp="1"/>
          </p:cNvGraphicFramePr>
          <p:nvPr>
            <p:extLst>
              <p:ext uri="{D42A27DB-BD31-4B8C-83A1-F6EECF244321}">
                <p14:modId xmlns:p14="http://schemas.microsoft.com/office/powerpoint/2010/main" val="2717935460"/>
              </p:ext>
            </p:extLst>
          </p:nvPr>
        </p:nvGraphicFramePr>
        <p:xfrm>
          <a:off x="326138" y="1307275"/>
          <a:ext cx="3094395" cy="363761"/>
        </p:xfrm>
        <a:graphic>
          <a:graphicData uri="http://schemas.openxmlformats.org/drawingml/2006/table">
            <a:tbl>
              <a:tblPr/>
              <a:tblGrid>
                <a:gridCol w="3094395">
                  <a:extLst>
                    <a:ext uri="{9D8B030D-6E8A-4147-A177-3AD203B41FA5}">
                      <a16:colId xmlns:a16="http://schemas.microsoft.com/office/drawing/2014/main" val="199946343"/>
                    </a:ext>
                  </a:extLst>
                </a:gridCol>
              </a:tblGrid>
              <a:tr h="363761">
                <a:tc>
                  <a:txBody>
                    <a:bodyPr/>
                    <a:lstStyle/>
                    <a:p>
                      <a:pPr algn="l" fontAlgn="base"/>
                      <a:r>
                        <a:rPr lang="fr-FR" sz="1200" b="1" i="0" u="none" strike="noStrike" dirty="0">
                          <a:solidFill>
                            <a:schemeClr val="accent3"/>
                          </a:solidFill>
                          <a:effectLst/>
                          <a:latin typeface="Arial" panose="020B0604020202020204" pitchFamily="34" charset="0"/>
                          <a:cs typeface="Arial" panose="020B0604020202020204" pitchFamily="34" charset="0"/>
                        </a:rPr>
                        <a:t>Attractivité et rétention des employés</a:t>
                      </a:r>
                      <a:endParaRPr lang="en-GB" sz="2000" b="1" i="0" dirty="0">
                        <a:solidFill>
                          <a:schemeClr val="accent3"/>
                        </a:solidFill>
                        <a:effectLst/>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947618"/>
                  </a:ext>
                </a:extLst>
              </a:tr>
            </a:tbl>
          </a:graphicData>
        </a:graphic>
      </p:graphicFrame>
      <p:graphicFrame>
        <p:nvGraphicFramePr>
          <p:cNvPr id="31" name="Tableau 13">
            <a:extLst>
              <a:ext uri="{FF2B5EF4-FFF2-40B4-BE49-F238E27FC236}">
                <a16:creationId xmlns:a16="http://schemas.microsoft.com/office/drawing/2014/main" id="{1ECE6D9B-8A68-4382-53BD-6C1CD2F6F1AA}"/>
              </a:ext>
            </a:extLst>
          </p:cNvPr>
          <p:cNvGraphicFramePr>
            <a:graphicFrameLocks noGrp="1"/>
          </p:cNvGraphicFramePr>
          <p:nvPr>
            <p:extLst>
              <p:ext uri="{D42A27DB-BD31-4B8C-83A1-F6EECF244321}">
                <p14:modId xmlns:p14="http://schemas.microsoft.com/office/powerpoint/2010/main" val="1005907076"/>
              </p:ext>
            </p:extLst>
          </p:nvPr>
        </p:nvGraphicFramePr>
        <p:xfrm>
          <a:off x="340640" y="3805027"/>
          <a:ext cx="5742659" cy="1335052"/>
        </p:xfrm>
        <a:graphic>
          <a:graphicData uri="http://schemas.openxmlformats.org/drawingml/2006/table">
            <a:tbl>
              <a:tblPr/>
              <a:tblGrid>
                <a:gridCol w="3612795">
                  <a:extLst>
                    <a:ext uri="{9D8B030D-6E8A-4147-A177-3AD203B41FA5}">
                      <a16:colId xmlns:a16="http://schemas.microsoft.com/office/drawing/2014/main" val="2000226183"/>
                    </a:ext>
                  </a:extLst>
                </a:gridCol>
                <a:gridCol w="1008179">
                  <a:extLst>
                    <a:ext uri="{9D8B030D-6E8A-4147-A177-3AD203B41FA5}">
                      <a16:colId xmlns:a16="http://schemas.microsoft.com/office/drawing/2014/main" val="1968923611"/>
                    </a:ext>
                  </a:extLst>
                </a:gridCol>
                <a:gridCol w="1121685">
                  <a:extLst>
                    <a:ext uri="{9D8B030D-6E8A-4147-A177-3AD203B41FA5}">
                      <a16:colId xmlns:a16="http://schemas.microsoft.com/office/drawing/2014/main" val="1608786371"/>
                    </a:ext>
                  </a:extLst>
                </a:gridCol>
              </a:tblGrid>
              <a:tr h="366720">
                <a:tc>
                  <a:txBody>
                    <a:bodyPr/>
                    <a:lstStyle/>
                    <a:p>
                      <a:pPr algn="l" fontAlgn="auto"/>
                      <a:r>
                        <a:rPr lang="fr-FR" sz="1200" b="1" i="0" noProof="0" dirty="0">
                          <a:solidFill>
                            <a:srgbClr val="3B648A"/>
                          </a:solidFill>
                          <a:effectLst/>
                          <a:latin typeface="Arial" panose="020B0604020202020204" pitchFamily="34" charset="0"/>
                          <a:cs typeface="Arial" panose="020B0604020202020204" pitchFamily="34"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ase"/>
                      <a:r>
                        <a:rPr lang="fr-FR" sz="1200" b="1" i="0" noProof="0" dirty="0">
                          <a:solidFill>
                            <a:schemeClr val="accent3">
                              <a:lumMod val="50000"/>
                            </a:schemeClr>
                          </a:solidFill>
                          <a:effectLst/>
                          <a:latin typeface="Arial" panose="020B0604020202020204" pitchFamily="34" charset="0"/>
                          <a:cs typeface="Arial" panose="020B0604020202020204" pitchFamily="34" charset="0"/>
                        </a:rPr>
                        <a:t>2023​</a:t>
                      </a:r>
                    </a:p>
                  </a:txBody>
                  <a:tcPr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1200" b="1" i="0" noProof="0" dirty="0">
                          <a:solidFill>
                            <a:schemeClr val="accent3">
                              <a:lumMod val="50000"/>
                            </a:schemeClr>
                          </a:solidFill>
                          <a:effectLst/>
                          <a:latin typeface="Arial" panose="020B0604020202020204" pitchFamily="34" charset="0"/>
                          <a:cs typeface="Arial" panose="020B0604020202020204" pitchFamily="34" charset="0"/>
                        </a:rPr>
                        <a:t>Benchmark¹</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433910641"/>
                  </a:ext>
                </a:extLst>
              </a:tr>
              <a:tr h="43862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noProof="0">
                          <a:solidFill>
                            <a:srgbClr val="000000"/>
                          </a:solidFill>
                          <a:effectLst/>
                          <a:latin typeface="Arial" panose="020B0604020202020204" pitchFamily="34" charset="0"/>
                          <a:cs typeface="Arial" panose="020B0604020202020204" pitchFamily="34" charset="0"/>
                        </a:rPr>
                        <a:t>Index d’égalité professionnelle </a:t>
                      </a:r>
                      <a:r>
                        <a:rPr lang="fr-FR" sz="1050" b="0" i="1" u="none" strike="noStrike" noProof="0">
                          <a:solidFill>
                            <a:srgbClr val="000000"/>
                          </a:solidFill>
                          <a:effectLst/>
                          <a:latin typeface="Arial" panose="020B0604020202020204" pitchFamily="34" charset="0"/>
                          <a:cs typeface="Arial" panose="020B0604020202020204" pitchFamily="34" charset="0"/>
                        </a:rPr>
                        <a:t>(O/N)</a:t>
                      </a:r>
                      <a:endParaRPr lang="fr-FR" sz="1200" b="0" i="1" u="none" strike="noStrike" noProof="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latin typeface="Arial" panose="020B0604020202020204" pitchFamily="34" charset="0"/>
                          <a:ea typeface="+mn-ea"/>
                          <a:cs typeface="Arial" panose="020B0604020202020204" pitchFamily="34" charset="0"/>
                        </a:rPr>
                        <a:t>Non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auto"/>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47% </a:t>
                      </a:r>
                      <a:r>
                        <a:rPr lang="fr-FR" sz="1050" b="0" i="0" u="none" strike="noStrike" kern="1200" noProof="0" dirty="0">
                          <a:solidFill>
                            <a:srgbClr val="000000"/>
                          </a:solidFill>
                          <a:effectLst/>
                          <a:latin typeface="Arial" panose="020B0604020202020204" pitchFamily="34" charset="0"/>
                          <a:ea typeface="+mn-ea"/>
                          <a:cs typeface="Arial" panose="020B0604020202020204" pitchFamily="34" charset="0"/>
                        </a:rPr>
                        <a:t>de 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extLst>
                  <a:ext uri="{0D108BD9-81ED-4DB2-BD59-A6C34878D82A}">
                    <a16:rowId xmlns:a16="http://schemas.microsoft.com/office/drawing/2014/main" val="2442216332"/>
                  </a:ext>
                </a:extLst>
              </a:tr>
              <a:tr h="529707">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r-FR" sz="1200" b="0" i="0" u="none" strike="noStrike" noProof="0" dirty="0">
                          <a:solidFill>
                            <a:srgbClr val="000000"/>
                          </a:solidFill>
                          <a:effectLst/>
                          <a:latin typeface="Arial" panose="020B0604020202020204" pitchFamily="34" charset="0"/>
                          <a:cs typeface="Arial" panose="020B0604020202020204" pitchFamily="34" charset="0"/>
                        </a:rPr>
                        <a:t>Politique de lutte contre la discrimination et pour l'égalité des chances </a:t>
                      </a:r>
                      <a:r>
                        <a:rPr kumimoji="0" lang="fr-FR"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(O/N)</a:t>
                      </a:r>
                      <a:endParaRPr lang="fr-FR" sz="1200" b="0" i="0" u="none" strike="noStrike" noProof="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1" kern="1200" dirty="0">
                          <a:solidFill>
                            <a:schemeClr val="tx1"/>
                          </a:solidFill>
                          <a:latin typeface="Arial" panose="020B0604020202020204" pitchFamily="34" charset="0"/>
                          <a:ea typeface="+mn-ea"/>
                          <a:cs typeface="Arial" panose="020B0604020202020204" pitchFamily="34" charset="0"/>
                        </a:rPr>
                        <a:t>Non</a:t>
                      </a:r>
                      <a:endParaRPr lang="fr-FR" sz="1200" b="1" kern="1200" noProof="0" dirty="0">
                        <a:solidFill>
                          <a:schemeClr val="accent2"/>
                        </a:solidFill>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54% </a:t>
                      </a:r>
                      <a:r>
                        <a:rPr lang="fr-FR" sz="1050" b="0" i="0" u="none" strike="noStrike" kern="1200" noProof="0" dirty="0">
                          <a:solidFill>
                            <a:srgbClr val="000000"/>
                          </a:solidFill>
                          <a:effectLst/>
                          <a:latin typeface="Arial" panose="020B0604020202020204" pitchFamily="34" charset="0"/>
                          <a:ea typeface="+mn-ea"/>
                          <a:cs typeface="Arial" panose="020B0604020202020204" pitchFamily="34" charset="0"/>
                        </a:rPr>
                        <a:t>de 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594100758"/>
                  </a:ext>
                </a:extLst>
              </a:tr>
            </a:tbl>
          </a:graphicData>
        </a:graphic>
      </p:graphicFrame>
      <p:graphicFrame>
        <p:nvGraphicFramePr>
          <p:cNvPr id="32" name="Tableau 15">
            <a:extLst>
              <a:ext uri="{FF2B5EF4-FFF2-40B4-BE49-F238E27FC236}">
                <a16:creationId xmlns:a16="http://schemas.microsoft.com/office/drawing/2014/main" id="{B8C799FC-0C0F-BC94-EAC2-6C844756E204}"/>
              </a:ext>
            </a:extLst>
          </p:cNvPr>
          <p:cNvGraphicFramePr>
            <a:graphicFrameLocks noGrp="1"/>
          </p:cNvGraphicFramePr>
          <p:nvPr>
            <p:extLst>
              <p:ext uri="{D42A27DB-BD31-4B8C-83A1-F6EECF244321}">
                <p14:modId xmlns:p14="http://schemas.microsoft.com/office/powerpoint/2010/main" val="1642692220"/>
              </p:ext>
            </p:extLst>
          </p:nvPr>
        </p:nvGraphicFramePr>
        <p:xfrm>
          <a:off x="6246441" y="1393630"/>
          <a:ext cx="3741242" cy="372244"/>
        </p:xfrm>
        <a:graphic>
          <a:graphicData uri="http://schemas.openxmlformats.org/drawingml/2006/table">
            <a:tbl>
              <a:tblPr/>
              <a:tblGrid>
                <a:gridCol w="3741242">
                  <a:extLst>
                    <a:ext uri="{9D8B030D-6E8A-4147-A177-3AD203B41FA5}">
                      <a16:colId xmlns:a16="http://schemas.microsoft.com/office/drawing/2014/main" val="199946343"/>
                    </a:ext>
                  </a:extLst>
                </a:gridCol>
              </a:tblGrid>
              <a:tr h="372244">
                <a:tc>
                  <a:txBody>
                    <a:bodyPr/>
                    <a:lstStyle/>
                    <a:p>
                      <a:pPr algn="l" fontAlgn="base"/>
                      <a:r>
                        <a:rPr lang="en-GB" sz="1200" b="1" i="0" u="none" strike="noStrike">
                          <a:solidFill>
                            <a:schemeClr val="accent3"/>
                          </a:solidFill>
                          <a:effectLst/>
                          <a:latin typeface="Arial" panose="020B0604020202020204" pitchFamily="34" charset="0"/>
                          <a:cs typeface="Arial" panose="020B0604020202020204" pitchFamily="34" charset="0"/>
                        </a:rPr>
                        <a:t>Santé et </a:t>
                      </a:r>
                      <a:r>
                        <a:rPr lang="en-GB" sz="1200" b="1" i="0" u="none" strike="noStrike" err="1">
                          <a:solidFill>
                            <a:schemeClr val="accent3"/>
                          </a:solidFill>
                          <a:effectLst/>
                          <a:latin typeface="Arial" panose="020B0604020202020204" pitchFamily="34" charset="0"/>
                          <a:cs typeface="Arial" panose="020B0604020202020204" pitchFamily="34" charset="0"/>
                        </a:rPr>
                        <a:t>Sécurité</a:t>
                      </a:r>
                      <a:endParaRPr lang="en-GB" sz="2000" b="1" i="0">
                        <a:solidFill>
                          <a:schemeClr val="accent3"/>
                        </a:solidFill>
                        <a:effectLst/>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947618"/>
                  </a:ext>
                </a:extLst>
              </a:tr>
            </a:tbl>
          </a:graphicData>
        </a:graphic>
      </p:graphicFrame>
      <p:graphicFrame>
        <p:nvGraphicFramePr>
          <p:cNvPr id="10" name="Tableau 16">
            <a:extLst>
              <a:ext uri="{FF2B5EF4-FFF2-40B4-BE49-F238E27FC236}">
                <a16:creationId xmlns:a16="http://schemas.microsoft.com/office/drawing/2014/main" id="{BA1A4935-0C70-B6B9-0EC5-1E57B0F61CEA}"/>
              </a:ext>
            </a:extLst>
          </p:cNvPr>
          <p:cNvGraphicFramePr>
            <a:graphicFrameLocks noGrp="1"/>
          </p:cNvGraphicFramePr>
          <p:nvPr>
            <p:extLst>
              <p:ext uri="{D42A27DB-BD31-4B8C-83A1-F6EECF244321}">
                <p14:modId xmlns:p14="http://schemas.microsoft.com/office/powerpoint/2010/main" val="4009435180"/>
              </p:ext>
            </p:extLst>
          </p:nvPr>
        </p:nvGraphicFramePr>
        <p:xfrm>
          <a:off x="6246441" y="1307547"/>
          <a:ext cx="5564556" cy="1655882"/>
        </p:xfrm>
        <a:graphic>
          <a:graphicData uri="http://schemas.openxmlformats.org/drawingml/2006/table">
            <a:tbl>
              <a:tblPr/>
              <a:tblGrid>
                <a:gridCol w="3392859">
                  <a:extLst>
                    <a:ext uri="{9D8B030D-6E8A-4147-A177-3AD203B41FA5}">
                      <a16:colId xmlns:a16="http://schemas.microsoft.com/office/drawing/2014/main" val="2000226183"/>
                    </a:ext>
                  </a:extLst>
                </a:gridCol>
                <a:gridCol w="977900">
                  <a:extLst>
                    <a:ext uri="{9D8B030D-6E8A-4147-A177-3AD203B41FA5}">
                      <a16:colId xmlns:a16="http://schemas.microsoft.com/office/drawing/2014/main" val="1968923611"/>
                    </a:ext>
                  </a:extLst>
                </a:gridCol>
                <a:gridCol w="1193797">
                  <a:extLst>
                    <a:ext uri="{9D8B030D-6E8A-4147-A177-3AD203B41FA5}">
                      <a16:colId xmlns:a16="http://schemas.microsoft.com/office/drawing/2014/main" val="1608786371"/>
                    </a:ext>
                  </a:extLst>
                </a:gridCol>
              </a:tblGrid>
              <a:tr h="591386">
                <a:tc>
                  <a:txBody>
                    <a:bodyPr/>
                    <a:lstStyle/>
                    <a:p>
                      <a:pPr algn="l" fontAlgn="auto"/>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37" rtl="0" eaLnBrk="1" fontAlgn="base" latinLnBrk="0" hangingPunct="1"/>
                      <a:r>
                        <a:rPr lang="fr-FR" sz="1200" b="1" i="0" kern="1200" noProof="0" dirty="0">
                          <a:solidFill>
                            <a:schemeClr val="accent3">
                              <a:lumMod val="50000"/>
                            </a:schemeClr>
                          </a:solidFill>
                          <a:effectLst/>
                          <a:latin typeface="Arial" panose="020B0604020202020204" pitchFamily="34" charset="0"/>
                          <a:ea typeface="+mn-ea"/>
                          <a:cs typeface="Arial" panose="020B0604020202020204" pitchFamily="34" charset="0"/>
                        </a:rPr>
                        <a:t>2023</a:t>
                      </a:r>
                    </a:p>
                  </a:txBody>
                  <a:tcPr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1200" b="1" i="0" kern="1200" noProof="0" dirty="0">
                          <a:solidFill>
                            <a:schemeClr val="accent3">
                              <a:lumMod val="50000"/>
                            </a:schemeClr>
                          </a:solidFill>
                          <a:effectLst/>
                          <a:latin typeface="Arial" panose="020B0604020202020204" pitchFamily="34" charset="0"/>
                          <a:ea typeface="+mn-ea"/>
                          <a:cs typeface="Arial" panose="020B0604020202020204" pitchFamily="34" charset="0"/>
                        </a:rPr>
                        <a:t>Benchmark¹</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433910641"/>
                  </a:ext>
                </a:extLst>
              </a:tr>
              <a:tr h="354832">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Politique santé &amp; sécurité au travail  (O/N)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base"/>
                      <a:r>
                        <a:rPr lang="fr-FR" sz="1200" b="1" kern="1200" dirty="0">
                          <a:solidFill>
                            <a:schemeClr val="accent2"/>
                          </a:solidFill>
                          <a:latin typeface="Arial" panose="020B0604020202020204" pitchFamily="34" charset="0"/>
                          <a:ea typeface="+mn-ea"/>
                          <a:cs typeface="Arial" panose="020B0604020202020204" pitchFamily="34" charset="0"/>
                        </a:rPr>
                        <a:t>Oui</a:t>
                      </a:r>
                      <a:endPar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78%</a:t>
                      </a:r>
                      <a:r>
                        <a:rPr lang="fr-FR" sz="1050" b="0" i="0" u="none" strike="noStrike" kern="1200" noProof="0" dirty="0">
                          <a:solidFill>
                            <a:srgbClr val="000000"/>
                          </a:solidFill>
                          <a:effectLst/>
                          <a:latin typeface="Arial" panose="020B0604020202020204" pitchFamily="34" charset="0"/>
                          <a:ea typeface="+mn-ea"/>
                          <a:cs typeface="Arial" panose="020B0604020202020204" pitchFamily="34" charset="0"/>
                        </a:rPr>
                        <a:t> de oui</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extLst>
                  <a:ext uri="{0D108BD9-81ED-4DB2-BD59-A6C34878D82A}">
                    <a16:rowId xmlns:a16="http://schemas.microsoft.com/office/drawing/2014/main" val="2442216332"/>
                  </a:ext>
                </a:extLst>
              </a:tr>
              <a:tr h="354832">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Taux de fréquence des accidents du travail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base"/>
                      <a:r>
                        <a:rPr lang="fr-FR" sz="1200" b="1" i="0" u="none" strike="noStrike" kern="1200" noProof="0" dirty="0">
                          <a:solidFill>
                            <a:srgbClr val="000000"/>
                          </a:solidFill>
                          <a:effectLst/>
                          <a:latin typeface="Arial" panose="020B0604020202020204" pitchFamily="34" charset="0"/>
                          <a:ea typeface="+mn-ea"/>
                          <a:cs typeface="Arial" panose="020B0604020202020204" pitchFamily="34" charset="0"/>
                        </a:rPr>
                        <a:t>0</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fontAlgn="auto"/>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12,6 ³</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594100758"/>
                  </a:ext>
                </a:extLst>
              </a:tr>
              <a:tr h="354832">
                <a:tc>
                  <a:txBody>
                    <a:bodyPr/>
                    <a:lstStyle/>
                    <a:p>
                      <a:pPr algn="l" fontAlgn="base"/>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Taux de gravité des accidents du travail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37"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latin typeface="Arial" panose="020B0604020202020204" pitchFamily="34" charset="0"/>
                          <a:ea typeface="+mn-ea"/>
                          <a:cs typeface="Arial" panose="020B0604020202020204" pitchFamily="34" charset="0"/>
                        </a:rPr>
                        <a:t>0</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20000"/>
                        <a:lumOff val="80000"/>
                      </a:schemeClr>
                    </a:solidFill>
                  </a:tcPr>
                </a:tc>
                <a:tc>
                  <a:txBody>
                    <a:bodyPr/>
                    <a:lstStyle/>
                    <a:p>
                      <a:pPr algn="ctr" fontAlgn="auto"/>
                      <a:r>
                        <a:rPr lang="fr-FR" sz="1200" b="0" i="0" u="none" strike="noStrike" kern="1200" noProof="0" dirty="0">
                          <a:solidFill>
                            <a:srgbClr val="000000"/>
                          </a:solidFill>
                          <a:effectLst/>
                          <a:latin typeface="Arial" panose="020B0604020202020204" pitchFamily="34" charset="0"/>
                          <a:ea typeface="+mn-ea"/>
                          <a:cs typeface="Arial" panose="020B0604020202020204" pitchFamily="34" charset="0"/>
                        </a:rPr>
                        <a:t>1 ³</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extLst>
                  <a:ext uri="{0D108BD9-81ED-4DB2-BD59-A6C34878D82A}">
                    <a16:rowId xmlns:a16="http://schemas.microsoft.com/office/drawing/2014/main" val="1981827445"/>
                  </a:ext>
                </a:extLst>
              </a:tr>
            </a:tbl>
          </a:graphicData>
        </a:graphic>
      </p:graphicFrame>
      <p:graphicFrame>
        <p:nvGraphicFramePr>
          <p:cNvPr id="6" name="Tableau 5">
            <a:extLst>
              <a:ext uri="{FF2B5EF4-FFF2-40B4-BE49-F238E27FC236}">
                <a16:creationId xmlns:a16="http://schemas.microsoft.com/office/drawing/2014/main" id="{664C4CF0-DB89-79AE-44B6-1723CEB1622A}"/>
              </a:ext>
            </a:extLst>
          </p:cNvPr>
          <p:cNvGraphicFramePr>
            <a:graphicFrameLocks noGrp="1"/>
          </p:cNvGraphicFramePr>
          <p:nvPr>
            <p:extLst>
              <p:ext uri="{D42A27DB-BD31-4B8C-83A1-F6EECF244321}">
                <p14:modId xmlns:p14="http://schemas.microsoft.com/office/powerpoint/2010/main" val="3225873618"/>
              </p:ext>
            </p:extLst>
          </p:nvPr>
        </p:nvGraphicFramePr>
        <p:xfrm>
          <a:off x="326138" y="3660283"/>
          <a:ext cx="2882100" cy="312648"/>
        </p:xfrm>
        <a:graphic>
          <a:graphicData uri="http://schemas.openxmlformats.org/drawingml/2006/table">
            <a:tbl>
              <a:tblPr/>
              <a:tblGrid>
                <a:gridCol w="2882100">
                  <a:extLst>
                    <a:ext uri="{9D8B030D-6E8A-4147-A177-3AD203B41FA5}">
                      <a16:colId xmlns:a16="http://schemas.microsoft.com/office/drawing/2014/main" val="199946343"/>
                    </a:ext>
                  </a:extLst>
                </a:gridCol>
              </a:tblGrid>
              <a:tr h="312648">
                <a:tc>
                  <a:txBody>
                    <a:bodyPr/>
                    <a:lstStyle/>
                    <a:p>
                      <a:pPr algn="l" fontAlgn="base"/>
                      <a:r>
                        <a:rPr lang="en-GB" sz="1200" b="1" i="0" u="none" strike="noStrike" dirty="0" err="1">
                          <a:solidFill>
                            <a:schemeClr val="accent3"/>
                          </a:solidFill>
                          <a:effectLst/>
                          <a:latin typeface="Arial" panose="020B0604020202020204" pitchFamily="34" charset="0"/>
                          <a:cs typeface="Arial" panose="020B0604020202020204" pitchFamily="34" charset="0"/>
                        </a:rPr>
                        <a:t>Diversité</a:t>
                      </a:r>
                      <a:endParaRPr lang="en-GB" sz="1800" b="1" i="0" dirty="0">
                        <a:solidFill>
                          <a:schemeClr val="accent3"/>
                        </a:solidFill>
                        <a:effectLst/>
                        <a:latin typeface="Arial" panose="020B0604020202020204" pitchFamily="34" charset="0"/>
                        <a:cs typeface="Arial" panose="020B0604020202020204" pitchFamily="34" charset="0"/>
                      </a:endParaRPr>
                    </a:p>
                  </a:txBody>
                  <a:tcPr marL="91441" marR="9144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947618"/>
                  </a:ext>
                </a:extLst>
              </a:tr>
            </a:tbl>
          </a:graphicData>
        </a:graphic>
      </p:graphicFrame>
      <p:cxnSp>
        <p:nvCxnSpPr>
          <p:cNvPr id="16" name="Straight Connector 13">
            <a:extLst>
              <a:ext uri="{FF2B5EF4-FFF2-40B4-BE49-F238E27FC236}">
                <a16:creationId xmlns:a16="http://schemas.microsoft.com/office/drawing/2014/main" id="{9F900712-CBBC-60FC-C9A0-B76B6ADCE735}"/>
              </a:ext>
            </a:extLst>
          </p:cNvPr>
          <p:cNvCxnSpPr>
            <a:cxnSpLocks/>
          </p:cNvCxnSpPr>
          <p:nvPr/>
        </p:nvCxnSpPr>
        <p:spPr>
          <a:xfrm flipH="1">
            <a:off x="6348096" y="3548439"/>
            <a:ext cx="5383538" cy="2876"/>
          </a:xfrm>
          <a:prstGeom prst="line">
            <a:avLst/>
          </a:prstGeom>
          <a:ln>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18" name="Rectangle 17">
            <a:extLst>
              <a:ext uri="{FF2B5EF4-FFF2-40B4-BE49-F238E27FC236}">
                <a16:creationId xmlns:a16="http://schemas.microsoft.com/office/drawing/2014/main" id="{BD30B508-6C47-6B95-3B97-143D0166E204}"/>
              </a:ext>
            </a:extLst>
          </p:cNvPr>
          <p:cNvSpPr/>
          <p:nvPr/>
        </p:nvSpPr>
        <p:spPr>
          <a:xfrm>
            <a:off x="6229349" y="3258715"/>
            <a:ext cx="5591175" cy="1661993"/>
          </a:xfrm>
          <a:prstGeom prst="rect">
            <a:avLst/>
          </a:prstGeom>
        </p:spPr>
        <p:txBody>
          <a:bodyPr wrap="square" lIns="91440" tIns="45720" rIns="91440" bIns="45720" anchor="t">
            <a:spAutoFit/>
          </a:bodyPr>
          <a:lstStyle/>
          <a:p>
            <a:pPr marL="447675" marR="0" lvl="0" algn="just" defTabSz="742950" rtl="0" eaLnBrk="1" fontAlgn="ctr" latinLnBrk="0" hangingPunct="1">
              <a:lnSpc>
                <a:spcPct val="100000"/>
              </a:lnSpc>
              <a:spcBef>
                <a:spcPts val="0"/>
              </a:spcBef>
              <a:buClr>
                <a:schemeClr val="bg1"/>
              </a:buClr>
              <a:buSzTx/>
              <a:tabLst/>
              <a:defRPr/>
            </a:pPr>
            <a:r>
              <a:rPr kumimoji="0" lang="fr-FR" sz="1200" b="1" i="0" u="none" strike="noStrike" kern="1200" cap="none" spc="0" normalizeH="0" baseline="0" noProof="0" dirty="0">
                <a:ln>
                  <a:noFill/>
                </a:ln>
                <a:solidFill>
                  <a:srgbClr val="287366"/>
                </a:solidFill>
                <a:effectLst/>
                <a:uLnTx/>
                <a:uFillTx/>
                <a:latin typeface="Arial"/>
                <a:ea typeface="Malgun Gothic"/>
                <a:cs typeface="Arial"/>
              </a:rPr>
              <a:t>BONNES PRATIQUES ET ACTIONS EN COURS</a:t>
            </a:r>
          </a:p>
          <a:p>
            <a:pPr lvl="1" algn="just" defTabSz="742950" fontAlgn="ctr">
              <a:buClr>
                <a:srgbClr val="287366"/>
              </a:buClr>
              <a:defRPr/>
            </a:pPr>
            <a:endParaRPr lang="fr-FR" sz="900" b="1" u="sng" dirty="0">
              <a:solidFill>
                <a:prstClr val="black"/>
              </a:solidFill>
              <a:latin typeface="Arial"/>
              <a:ea typeface="Malgun Gothic"/>
              <a:cs typeface="Arial"/>
            </a:endParaRP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Performance sociale supérieure au benchmark, en particulier sur le turnover, l’absentéisme et les accidents du travail</a:t>
            </a: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Politique et initiatives de santé &amp; sécurité robustes et proactives : </a:t>
            </a:r>
          </a:p>
          <a:p>
            <a:pPr marL="6286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Réseau incendie complet (poteaux incendie, RIA, sprinklers) et détection sur tout le site </a:t>
            </a:r>
          </a:p>
          <a:p>
            <a:pPr marL="6286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Formations régulières (400h annuelles EHS) et nombreux contrôles (risques chimiques, ventilation, bruit, éclairage)</a:t>
            </a:r>
          </a:p>
          <a:p>
            <a:pPr marL="1714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Partage de la valeur en place (accord d’intéressement)</a:t>
            </a:r>
          </a:p>
          <a:p>
            <a:pPr marL="1714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Baromètre social déployé pour suivre le climat interne</a:t>
            </a:r>
          </a:p>
          <a:p>
            <a:pPr marL="1714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Objectifs RSE : mettre en place un groupe de travail QVCT et développer la culture sécurité</a:t>
            </a:r>
          </a:p>
        </p:txBody>
      </p:sp>
      <p:pic>
        <p:nvPicPr>
          <p:cNvPr id="21" name="Graphique 20" descr="Presse-papiers partiellement vérifié avec un remplissage uni">
            <a:extLst>
              <a:ext uri="{FF2B5EF4-FFF2-40B4-BE49-F238E27FC236}">
                <a16:creationId xmlns:a16="http://schemas.microsoft.com/office/drawing/2014/main" id="{F55DF740-EC80-8E68-5EE3-022A72BADC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9194" y="3229001"/>
            <a:ext cx="324000" cy="324000"/>
          </a:xfrm>
          <a:prstGeom prst="rect">
            <a:avLst/>
          </a:prstGeom>
        </p:spPr>
      </p:pic>
      <p:sp>
        <p:nvSpPr>
          <p:cNvPr id="22" name="Rectangle 21">
            <a:extLst>
              <a:ext uri="{FF2B5EF4-FFF2-40B4-BE49-F238E27FC236}">
                <a16:creationId xmlns:a16="http://schemas.microsoft.com/office/drawing/2014/main" id="{C4CA9DDE-D0CA-5163-4C0A-BAC6C19EF9F7}"/>
              </a:ext>
            </a:extLst>
          </p:cNvPr>
          <p:cNvSpPr/>
          <p:nvPr/>
        </p:nvSpPr>
        <p:spPr>
          <a:xfrm>
            <a:off x="6242172" y="4889451"/>
            <a:ext cx="5578352" cy="1107996"/>
          </a:xfrm>
          <a:prstGeom prst="rect">
            <a:avLst/>
          </a:prstGeom>
        </p:spPr>
        <p:txBody>
          <a:bodyPr wrap="square" lIns="91440" tIns="45720" rIns="91440" bIns="45720" anchor="t">
            <a:spAutoFit/>
          </a:bodyPr>
          <a:lstStyle/>
          <a:p>
            <a:pPr marL="447675" algn="just" defTabSz="742950" fontAlgn="ctr">
              <a:buClr>
                <a:schemeClr val="bg1"/>
              </a:buClr>
              <a:defRPr/>
            </a:pP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PISTES D’ACTION IDENTIFI</a:t>
            </a:r>
            <a:r>
              <a:rPr lang="fr-FR" sz="1200" b="1" dirty="0">
                <a:solidFill>
                  <a:srgbClr val="287366"/>
                </a:solidFill>
                <a:latin typeface="Arial" panose="020B0604020202020204" pitchFamily="34" charset="0"/>
                <a:ea typeface="Malgun Gothic" panose="020B0503020000020004" pitchFamily="34" charset="-127"/>
                <a:cs typeface="Arial" panose="020B0604020202020204" pitchFamily="34" charset="0"/>
              </a:rPr>
              <a:t>É</a:t>
            </a:r>
            <a:r>
              <a:rPr kumimoji="0" lang="fr-FR" sz="1200" b="1"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rPr>
              <a:t>ES</a:t>
            </a:r>
            <a:endParaRPr lang="fr-FR" sz="1200" b="0" i="0" u="none" strike="noStrike" kern="1200" cap="none" spc="0" normalizeH="0" baseline="0" noProof="0" dirty="0">
              <a:ln>
                <a:noFill/>
              </a:ln>
              <a:solidFill>
                <a:srgbClr val="287366"/>
              </a:solidFill>
              <a:effectLst/>
              <a:uLnTx/>
              <a:uFillTx/>
              <a:latin typeface="Arial" panose="020B0604020202020204" pitchFamily="34" charset="0"/>
              <a:ea typeface="Malgun Gothic" panose="020B0503020000020004" pitchFamily="34" charset="-127"/>
              <a:cs typeface="Arial" panose="020B0604020202020204" pitchFamily="34" charset="0"/>
            </a:endParaRPr>
          </a:p>
          <a:p>
            <a:pPr marL="628650" lvl="1" indent="-171450" algn="just" defTabSz="742950" fontAlgn="ctr">
              <a:buClr>
                <a:srgbClr val="287366"/>
              </a:buClr>
              <a:buFont typeface="Wingdings" panose="05000000000000000000" pitchFamily="2" charset="2"/>
              <a:buChar char="§"/>
              <a:defRPr/>
            </a:pPr>
            <a:endPar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endParaRP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Fixer un objectif chiffré annuel pour les heures de formation, aligné sur la moyenne du secteur, et formaliser cette démarche au travers d’un catalogue de formations pertinentes par exemple</a:t>
            </a:r>
          </a:p>
          <a:p>
            <a:pPr marL="171450" lvl="1"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Renforcer la mixité et la diversité :</a:t>
            </a:r>
          </a:p>
          <a:p>
            <a:pPr marL="6286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Élaborer une politique de lutte contre les discriminations et pour l’égalité des chances</a:t>
            </a:r>
          </a:p>
          <a:p>
            <a:pPr marL="628650" lvl="2" indent="-171450" algn="just" defTabSz="742950" fontAlgn="ctr">
              <a:buClr>
                <a:srgbClr val="287366"/>
              </a:buClr>
              <a:buFont typeface="Wingdings" panose="05000000000000000000" pitchFamily="2" charset="2"/>
              <a:buChar char="§"/>
              <a:defRPr/>
            </a:pPr>
            <a:r>
              <a:rPr lang="fr-FR" sz="900" dirty="0">
                <a:solidFill>
                  <a:prstClr val="black"/>
                </a:solidFill>
                <a:latin typeface="Arial" panose="020B0604020202020204" pitchFamily="34" charset="0"/>
                <a:ea typeface="Malgun Gothic" panose="020B0503020000020004" pitchFamily="34" charset="-127"/>
                <a:cs typeface="Arial" panose="020B0604020202020204" pitchFamily="34" charset="0"/>
              </a:rPr>
              <a:t>Mettre en place des actions de recrutement inclusif</a:t>
            </a:r>
          </a:p>
        </p:txBody>
      </p:sp>
      <p:pic>
        <p:nvPicPr>
          <p:cNvPr id="23" name="Graphique 22" descr="Flèches de chevron avec un remplissage uni">
            <a:extLst>
              <a:ext uri="{FF2B5EF4-FFF2-40B4-BE49-F238E27FC236}">
                <a16:creationId xmlns:a16="http://schemas.microsoft.com/office/drawing/2014/main" id="{159E6EE8-7082-85CC-C973-F98284C6F9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34356" y="4859712"/>
            <a:ext cx="324000" cy="325726"/>
          </a:xfrm>
          <a:prstGeom prst="rect">
            <a:avLst/>
          </a:prstGeom>
        </p:spPr>
      </p:pic>
      <p:pic>
        <p:nvPicPr>
          <p:cNvPr id="51" name="Picture 1" descr="A black background with green and grey text&#10;&#10;Description automatically generated">
            <a:extLst>
              <a:ext uri="{FF2B5EF4-FFF2-40B4-BE49-F238E27FC236}">
                <a16:creationId xmlns:a16="http://schemas.microsoft.com/office/drawing/2014/main" id="{EE9898D6-E713-44C7-DFB0-E0EC0036AE1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grpSp>
        <p:nvGrpSpPr>
          <p:cNvPr id="47" name="Group 46">
            <a:extLst>
              <a:ext uri="{FF2B5EF4-FFF2-40B4-BE49-F238E27FC236}">
                <a16:creationId xmlns:a16="http://schemas.microsoft.com/office/drawing/2014/main" id="{01704D65-7791-14DD-E9F3-D0419EB1333B}"/>
              </a:ext>
            </a:extLst>
          </p:cNvPr>
          <p:cNvGrpSpPr/>
          <p:nvPr/>
        </p:nvGrpSpPr>
        <p:grpSpPr>
          <a:xfrm>
            <a:off x="199635" y="6082494"/>
            <a:ext cx="11539156" cy="667483"/>
            <a:chOff x="199635" y="6179016"/>
            <a:chExt cx="11539156" cy="667483"/>
          </a:xfrm>
        </p:grpSpPr>
        <p:sp>
          <p:nvSpPr>
            <p:cNvPr id="8" name="TextBox 7">
              <a:extLst>
                <a:ext uri="{FF2B5EF4-FFF2-40B4-BE49-F238E27FC236}">
                  <a16:creationId xmlns:a16="http://schemas.microsoft.com/office/drawing/2014/main" id="{90B6C644-9B88-FA27-269C-35DACB5C48FD}"/>
                </a:ext>
              </a:extLst>
            </p:cNvPr>
            <p:cNvSpPr txBox="1"/>
            <p:nvPr/>
          </p:nvSpPr>
          <p:spPr>
            <a:xfrm>
              <a:off x="206792" y="6403411"/>
              <a:ext cx="11531999" cy="215444"/>
            </a:xfrm>
            <a:prstGeom prst="rect">
              <a:avLst/>
            </a:prstGeom>
            <a:noFill/>
          </p:spPr>
          <p:txBody>
            <a:bodyPr wrap="square" rtlCol="0">
              <a:spAutoFit/>
            </a:bodyPr>
            <a:lstStyle/>
            <a:p>
              <a:r>
                <a:rPr lang="fr-FR" sz="800" dirty="0">
                  <a:solidFill>
                    <a:schemeClr val="bg2">
                      <a:lumMod val="50000"/>
                    </a:schemeClr>
                  </a:solidFill>
                </a:rPr>
                <a:t>³Source: Assurance Maladie : Statistiques de sinistralité 2021 tous CTN et par CTN (données sur 2021). </a:t>
              </a:r>
              <a:r>
                <a:rPr lang="fr-FR" sz="800" dirty="0">
                  <a:solidFill>
                    <a:schemeClr val="bg2">
                      <a:lumMod val="50000"/>
                    </a:schemeClr>
                  </a:solidFill>
                  <a:hlinkClick r:id="rId8"/>
                </a:rPr>
                <a:t>https://www.assurance-maladie.ameli.fr/sites/default/files/2021_at-tr-mp-fiches-selon-ctn.pdf</a:t>
              </a:r>
              <a:r>
                <a:rPr lang="fr-FR" sz="800" dirty="0">
                  <a:solidFill>
                    <a:schemeClr val="bg2">
                      <a:lumMod val="50000"/>
                    </a:schemeClr>
                  </a:solidFill>
                </a:rPr>
                <a:t> </a:t>
              </a:r>
            </a:p>
          </p:txBody>
        </p:sp>
        <p:grpSp>
          <p:nvGrpSpPr>
            <p:cNvPr id="2" name="Group 1">
              <a:extLst>
                <a:ext uri="{FF2B5EF4-FFF2-40B4-BE49-F238E27FC236}">
                  <a16:creationId xmlns:a16="http://schemas.microsoft.com/office/drawing/2014/main" id="{76C1EB88-61B7-B85A-74E4-A7ABC61C64C7}"/>
                </a:ext>
              </a:extLst>
            </p:cNvPr>
            <p:cNvGrpSpPr/>
            <p:nvPr/>
          </p:nvGrpSpPr>
          <p:grpSpPr>
            <a:xfrm>
              <a:off x="199635" y="6179016"/>
              <a:ext cx="11539156" cy="667483"/>
              <a:chOff x="199635" y="6188160"/>
              <a:chExt cx="11539156" cy="667483"/>
            </a:xfrm>
          </p:grpSpPr>
          <p:sp>
            <p:nvSpPr>
              <p:cNvPr id="13" name="TextBox 54">
                <a:extLst>
                  <a:ext uri="{FF2B5EF4-FFF2-40B4-BE49-F238E27FC236}">
                    <a16:creationId xmlns:a16="http://schemas.microsoft.com/office/drawing/2014/main" id="{B8AA29B5-BEF1-E612-D29D-9403DE980F95}"/>
                  </a:ext>
                </a:extLst>
              </p:cNvPr>
              <p:cNvSpPr txBox="1"/>
              <p:nvPr/>
            </p:nvSpPr>
            <p:spPr>
              <a:xfrm>
                <a:off x="206792" y="6640199"/>
                <a:ext cx="11531999" cy="215444"/>
              </a:xfrm>
              <a:prstGeom prst="rect">
                <a:avLst/>
              </a:prstGeom>
              <a:noFill/>
            </p:spPr>
            <p:txBody>
              <a:bodyPr wrap="square" rtlCol="0">
                <a:spAutoFit/>
              </a:bodyPr>
              <a:lstStyle/>
              <a:p>
                <a:r>
                  <a:rPr lang="fr-FR" sz="800" b="1" baseline="30000" dirty="0">
                    <a:solidFill>
                      <a:schemeClr val="bg2">
                        <a:lumMod val="50000"/>
                      </a:schemeClr>
                    </a:solidFill>
                  </a:rPr>
                  <a:t>5</a:t>
                </a:r>
                <a:r>
                  <a:rPr lang="fr-FR" sz="800" dirty="0">
                    <a:solidFill>
                      <a:schemeClr val="bg2">
                        <a:lumMod val="50000"/>
                      </a:schemeClr>
                    </a:solidFill>
                  </a:rPr>
                  <a:t>Source: Observatoire de la performance sociale Diot-</a:t>
                </a:r>
                <a:r>
                  <a:rPr lang="fr-FR" sz="800" dirty="0" err="1">
                    <a:solidFill>
                      <a:schemeClr val="bg2">
                        <a:lumMod val="50000"/>
                      </a:schemeClr>
                    </a:solidFill>
                  </a:rPr>
                  <a:t>Siaci</a:t>
                </a:r>
                <a:r>
                  <a:rPr lang="fr-FR" sz="800" dirty="0">
                    <a:solidFill>
                      <a:schemeClr val="bg2">
                        <a:lumMod val="50000"/>
                      </a:schemeClr>
                    </a:solidFill>
                  </a:rPr>
                  <a:t>, 2022. </a:t>
                </a:r>
                <a:r>
                  <a:rPr lang="fr-FR" sz="800" dirty="0">
                    <a:solidFill>
                      <a:schemeClr val="bg2">
                        <a:lumMod val="50000"/>
                      </a:schemeClr>
                    </a:solidFill>
                    <a:hlinkClick r:id="rId9"/>
                  </a:rPr>
                  <a:t>https://www.ifop.com/wp-content/uploads/2022/03/syntheseobservatoireabsenteisme_2022.pdf</a:t>
                </a:r>
                <a:r>
                  <a:rPr lang="fr-FR" sz="800" dirty="0">
                    <a:solidFill>
                      <a:schemeClr val="bg2">
                        <a:lumMod val="50000"/>
                      </a:schemeClr>
                    </a:solidFill>
                  </a:rPr>
                  <a:t> </a:t>
                </a:r>
              </a:p>
            </p:txBody>
          </p:sp>
          <p:sp>
            <p:nvSpPr>
              <p:cNvPr id="3" name="TextBox 2">
                <a:extLst>
                  <a:ext uri="{FF2B5EF4-FFF2-40B4-BE49-F238E27FC236}">
                    <a16:creationId xmlns:a16="http://schemas.microsoft.com/office/drawing/2014/main" id="{C393D4A7-8B09-8760-A7AE-E85A243FC431}"/>
                  </a:ext>
                </a:extLst>
              </p:cNvPr>
              <p:cNvSpPr txBox="1"/>
              <p:nvPr/>
            </p:nvSpPr>
            <p:spPr>
              <a:xfrm>
                <a:off x="209551" y="6188160"/>
                <a:ext cx="10877549" cy="215444"/>
              </a:xfrm>
              <a:prstGeom prst="rect">
                <a:avLst/>
              </a:prstGeom>
              <a:noFill/>
            </p:spPr>
            <p:txBody>
              <a:bodyPr wrap="square" rtlCol="0">
                <a:spAutoFit/>
              </a:bodyPr>
              <a:lstStyle/>
              <a:p>
                <a:r>
                  <a:rPr lang="fr-FR" sz="800" dirty="0">
                    <a:solidFill>
                      <a:schemeClr val="bg2">
                        <a:lumMod val="50000"/>
                      </a:schemeClr>
                    </a:solidFill>
                  </a:rPr>
                  <a:t>¹Benchmark réalisé à partir de l’ensemble des données collectées sur le Portefeuille en 2023. Les informations présentées dans ce document ont été communiquées sur une base déclarative.</a:t>
                </a:r>
              </a:p>
            </p:txBody>
          </p:sp>
          <p:sp>
            <p:nvSpPr>
              <p:cNvPr id="7" name="TextBox 6">
                <a:extLst>
                  <a:ext uri="{FF2B5EF4-FFF2-40B4-BE49-F238E27FC236}">
                    <a16:creationId xmlns:a16="http://schemas.microsoft.com/office/drawing/2014/main" id="{F47716C4-943F-D93F-734F-BEAA1FEAC7B0}"/>
                  </a:ext>
                </a:extLst>
              </p:cNvPr>
              <p:cNvSpPr txBox="1"/>
              <p:nvPr/>
            </p:nvSpPr>
            <p:spPr>
              <a:xfrm>
                <a:off x="199635" y="6297124"/>
                <a:ext cx="11531999" cy="215444"/>
              </a:xfrm>
              <a:prstGeom prst="rect">
                <a:avLst/>
              </a:prstGeom>
              <a:noFill/>
            </p:spPr>
            <p:txBody>
              <a:bodyPr wrap="square" rtlCol="0">
                <a:spAutoFit/>
              </a:bodyPr>
              <a:lstStyle/>
              <a:p>
                <a:r>
                  <a:rPr lang="fr-FR" sz="800" dirty="0">
                    <a:solidFill>
                      <a:schemeClr val="bg2">
                        <a:lumMod val="50000"/>
                      </a:schemeClr>
                    </a:solidFill>
                  </a:rPr>
                  <a:t>²Source: Insee. L’indicateur représente le nombre moyen d'heures de formation dans l’année par salarié formé (en heures/an) dans le secteur industriel en 2023. </a:t>
                </a:r>
                <a:r>
                  <a:rPr lang="fr-FR" sz="800" dirty="0">
                    <a:solidFill>
                      <a:schemeClr val="bg2">
                        <a:lumMod val="50000"/>
                      </a:schemeClr>
                    </a:solidFill>
                    <a:hlinkClick r:id="rId10"/>
                  </a:rPr>
                  <a:t>https://www.insee.fr/fr/statistiques/8305548?sommaire=8306008</a:t>
                </a:r>
                <a:r>
                  <a:rPr lang="fr-FR" sz="800" dirty="0">
                    <a:solidFill>
                      <a:schemeClr val="bg2">
                        <a:lumMod val="50000"/>
                      </a:schemeClr>
                    </a:solidFill>
                  </a:rPr>
                  <a:t>  </a:t>
                </a:r>
              </a:p>
            </p:txBody>
          </p:sp>
          <p:sp>
            <p:nvSpPr>
              <p:cNvPr id="55" name="TextBox 54">
                <a:extLst>
                  <a:ext uri="{FF2B5EF4-FFF2-40B4-BE49-F238E27FC236}">
                    <a16:creationId xmlns:a16="http://schemas.microsoft.com/office/drawing/2014/main" id="{6A1BBBCE-132A-4872-36C9-F565DD74A0BF}"/>
                  </a:ext>
                </a:extLst>
              </p:cNvPr>
              <p:cNvSpPr txBox="1"/>
              <p:nvPr/>
            </p:nvSpPr>
            <p:spPr>
              <a:xfrm>
                <a:off x="206792" y="6517711"/>
                <a:ext cx="11531999" cy="215444"/>
              </a:xfrm>
              <a:prstGeom prst="rect">
                <a:avLst/>
              </a:prstGeom>
              <a:noFill/>
            </p:spPr>
            <p:txBody>
              <a:bodyPr wrap="square" rtlCol="0">
                <a:spAutoFit/>
              </a:bodyPr>
              <a:lstStyle/>
              <a:p>
                <a:r>
                  <a:rPr lang="fr-FR" sz="800" dirty="0">
                    <a:solidFill>
                      <a:schemeClr val="bg2">
                        <a:lumMod val="50000"/>
                      </a:schemeClr>
                    </a:solidFill>
                  </a:rPr>
                  <a:t>⁴Source: Insee: Caractéristique des emplois (données sur 2020 pour le secteur industriel). </a:t>
                </a:r>
                <a:r>
                  <a:rPr lang="fr-FR" sz="800" dirty="0">
                    <a:solidFill>
                      <a:schemeClr val="bg2">
                        <a:lumMod val="50000"/>
                      </a:schemeClr>
                    </a:solidFill>
                    <a:hlinkClick r:id="rId11"/>
                  </a:rPr>
                  <a:t>https://www.insee.fr/fr/statistiques/6047735?utm</a:t>
                </a:r>
                <a:r>
                  <a:rPr lang="fr-FR" sz="800" dirty="0">
                    <a:solidFill>
                      <a:schemeClr val="bg2">
                        <a:lumMod val="50000"/>
                      </a:schemeClr>
                    </a:solidFill>
                  </a:rPr>
                  <a:t> </a:t>
                </a:r>
              </a:p>
            </p:txBody>
          </p:sp>
        </p:grpSp>
      </p:grpSp>
      <p:sp>
        <p:nvSpPr>
          <p:cNvPr id="11" name="Title 2">
            <a:extLst>
              <a:ext uri="{FF2B5EF4-FFF2-40B4-BE49-F238E27FC236}">
                <a16:creationId xmlns:a16="http://schemas.microsoft.com/office/drawing/2014/main" id="{26AB3024-CE4C-A81C-32A4-34EA111A5C74}"/>
              </a:ext>
            </a:extLst>
          </p:cNvPr>
          <p:cNvSpPr txBox="1">
            <a:spLocks/>
          </p:cNvSpPr>
          <p:nvPr/>
        </p:nvSpPr>
        <p:spPr>
          <a:xfrm>
            <a:off x="334963" y="296863"/>
            <a:ext cx="7344031" cy="534446"/>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dirty="0">
                <a:latin typeface="Arial Black" panose="020B0604020202020204" pitchFamily="34" charset="0"/>
              </a:rPr>
              <a:t>ORRION CHEMICALS ORGAFORM (OCO)</a:t>
            </a:r>
            <a:endParaRPr lang="fr-FR" dirty="0"/>
          </a:p>
        </p:txBody>
      </p:sp>
      <p:graphicFrame>
        <p:nvGraphicFramePr>
          <p:cNvPr id="24" name="Graphique 13">
            <a:extLst>
              <a:ext uri="{FF2B5EF4-FFF2-40B4-BE49-F238E27FC236}">
                <a16:creationId xmlns:a16="http://schemas.microsoft.com/office/drawing/2014/main" id="{A78C05C5-AF17-B3D7-737E-B38D63C13EBA}"/>
              </a:ext>
            </a:extLst>
          </p:cNvPr>
          <p:cNvGraphicFramePr/>
          <p:nvPr>
            <p:extLst>
              <p:ext uri="{D42A27DB-BD31-4B8C-83A1-F6EECF244321}">
                <p14:modId xmlns:p14="http://schemas.microsoft.com/office/powerpoint/2010/main" val="741958573"/>
              </p:ext>
            </p:extLst>
          </p:nvPr>
        </p:nvGraphicFramePr>
        <p:xfrm>
          <a:off x="199635" y="5152243"/>
          <a:ext cx="3824740" cy="1335052"/>
        </p:xfrm>
        <a:graphic>
          <a:graphicData uri="http://schemas.openxmlformats.org/drawingml/2006/chart">
            <c:chart xmlns:c="http://schemas.openxmlformats.org/drawingml/2006/chart" xmlns:r="http://schemas.openxmlformats.org/officeDocument/2006/relationships" r:id="rId12"/>
          </a:graphicData>
        </a:graphic>
      </p:graphicFrame>
      <p:sp>
        <p:nvSpPr>
          <p:cNvPr id="25" name="TextBox 24">
            <a:extLst>
              <a:ext uri="{FF2B5EF4-FFF2-40B4-BE49-F238E27FC236}">
                <a16:creationId xmlns:a16="http://schemas.microsoft.com/office/drawing/2014/main" id="{4A93A299-14EB-0F6F-20FB-8BB775C16815}"/>
              </a:ext>
            </a:extLst>
          </p:cNvPr>
          <p:cNvSpPr txBox="1"/>
          <p:nvPr/>
        </p:nvSpPr>
        <p:spPr>
          <a:xfrm>
            <a:off x="1401226" y="5654736"/>
            <a:ext cx="1733551" cy="307777"/>
          </a:xfrm>
          <a:prstGeom prst="rect">
            <a:avLst/>
          </a:prstGeom>
          <a:noFill/>
        </p:spPr>
        <p:txBody>
          <a:bodyPr wrap="square" rtlCol="0">
            <a:spAutoFit/>
          </a:bodyPr>
          <a:lstStyle/>
          <a:p>
            <a:r>
              <a:rPr lang="fr-FR" sz="1400" b="1" dirty="0">
                <a:solidFill>
                  <a:srgbClr val="287366"/>
                </a:solidFill>
                <a:latin typeface="Arial" panose="020B0604020202020204" pitchFamily="34" charset="0"/>
                <a:cs typeface="Arial" panose="020B0604020202020204" pitchFamily="34" charset="0"/>
              </a:rPr>
              <a:t>29% ⁴</a:t>
            </a:r>
          </a:p>
        </p:txBody>
      </p:sp>
      <p:cxnSp>
        <p:nvCxnSpPr>
          <p:cNvPr id="26" name="Straight Connector 25">
            <a:extLst>
              <a:ext uri="{FF2B5EF4-FFF2-40B4-BE49-F238E27FC236}">
                <a16:creationId xmlns:a16="http://schemas.microsoft.com/office/drawing/2014/main" id="{CE889EBC-4870-176B-107D-82A3CD398ABE}"/>
              </a:ext>
            </a:extLst>
          </p:cNvPr>
          <p:cNvCxnSpPr>
            <a:cxnSpLocks/>
          </p:cNvCxnSpPr>
          <p:nvPr/>
        </p:nvCxnSpPr>
        <p:spPr>
          <a:xfrm>
            <a:off x="1374784" y="5590540"/>
            <a:ext cx="0" cy="426810"/>
          </a:xfrm>
          <a:prstGeom prst="line">
            <a:avLst/>
          </a:prstGeom>
          <a:ln w="28575">
            <a:solidFill>
              <a:srgbClr val="287366"/>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2176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6</a:t>
            </a:fld>
            <a:endParaRPr lang="fr-FR">
              <a:solidFill>
                <a:srgbClr val="1C1C1C"/>
              </a:solidFill>
              <a:latin typeface="Poppins" panose="00000500000000000000" pitchFamily="2" charset="0"/>
              <a:cs typeface="Poppins" panose="00000500000000000000" pitchFamily="2" charset="0"/>
            </a:endParaRPr>
          </a:p>
        </p:txBody>
      </p:sp>
      <p:graphicFrame>
        <p:nvGraphicFramePr>
          <p:cNvPr id="2" name="Tableau 1">
            <a:extLst>
              <a:ext uri="{FF2B5EF4-FFF2-40B4-BE49-F238E27FC236}">
                <a16:creationId xmlns:a16="http://schemas.microsoft.com/office/drawing/2014/main" id="{29A7A004-754B-1451-0F36-0F5D773CC907}"/>
              </a:ext>
            </a:extLst>
          </p:cNvPr>
          <p:cNvGraphicFramePr>
            <a:graphicFrameLocks noGrp="1"/>
          </p:cNvGraphicFramePr>
          <p:nvPr>
            <p:extLst>
              <p:ext uri="{D42A27DB-BD31-4B8C-83A1-F6EECF244321}">
                <p14:modId xmlns:p14="http://schemas.microsoft.com/office/powerpoint/2010/main" val="3503579553"/>
              </p:ext>
            </p:extLst>
          </p:nvPr>
        </p:nvGraphicFramePr>
        <p:xfrm>
          <a:off x="334963" y="1640759"/>
          <a:ext cx="11485562" cy="4546469"/>
        </p:xfrm>
        <a:graphic>
          <a:graphicData uri="http://schemas.openxmlformats.org/drawingml/2006/table">
            <a:tbl>
              <a:tblPr firstRow="1">
                <a:tableStyleId>{5C22544A-7EE6-4342-B048-85BDC9FD1C3A}</a:tableStyleId>
              </a:tblPr>
              <a:tblGrid>
                <a:gridCol w="450669">
                  <a:extLst>
                    <a:ext uri="{9D8B030D-6E8A-4147-A177-3AD203B41FA5}">
                      <a16:colId xmlns:a16="http://schemas.microsoft.com/office/drawing/2014/main" val="3919630022"/>
                    </a:ext>
                  </a:extLst>
                </a:gridCol>
                <a:gridCol w="10170386">
                  <a:extLst>
                    <a:ext uri="{9D8B030D-6E8A-4147-A177-3AD203B41FA5}">
                      <a16:colId xmlns:a16="http://schemas.microsoft.com/office/drawing/2014/main" val="67019984"/>
                    </a:ext>
                  </a:extLst>
                </a:gridCol>
                <a:gridCol w="864507">
                  <a:extLst>
                    <a:ext uri="{9D8B030D-6E8A-4147-A177-3AD203B41FA5}">
                      <a16:colId xmlns:a16="http://schemas.microsoft.com/office/drawing/2014/main" val="3411946555"/>
                    </a:ext>
                  </a:extLst>
                </a:gridCol>
              </a:tblGrid>
              <a:tr h="340596">
                <a:tc>
                  <a:txBody>
                    <a:bodyPr/>
                    <a:lstStyle/>
                    <a:p>
                      <a:pPr algn="ctr" fontAlgn="base"/>
                      <a:r>
                        <a:rPr lang="en-US" sz="1200" b="1" i="1">
                          <a:solidFill>
                            <a:srgbClr val="FFFFFF"/>
                          </a:solidFill>
                          <a:effectLst/>
                          <a:latin typeface="Arial"/>
                          <a:cs typeface="Arial"/>
                        </a:rPr>
                        <a:t>#</a:t>
                      </a:r>
                    </a:p>
                  </a:txBody>
                  <a:tcPr marL="65598" marR="65598" marT="32799" marB="32799" anchor="ctr"/>
                </a:tc>
                <a:tc>
                  <a:txBody>
                    <a:bodyPr/>
                    <a:lstStyle/>
                    <a:p>
                      <a:pPr algn="l" fontAlgn="base"/>
                      <a:r>
                        <a:rPr lang="en-US" sz="1200" b="1">
                          <a:solidFill>
                            <a:srgbClr val="FFFFFF"/>
                          </a:solidFill>
                          <a:effectLst/>
                          <a:latin typeface="Arial"/>
                          <a:cs typeface="Arial"/>
                        </a:rPr>
                        <a:t>SFDR – </a:t>
                      </a:r>
                      <a:r>
                        <a:rPr lang="en-US" sz="1200" b="1" err="1">
                          <a:solidFill>
                            <a:srgbClr val="FFFFFF"/>
                          </a:solidFill>
                          <a:effectLst/>
                          <a:latin typeface="Arial"/>
                          <a:cs typeface="Arial"/>
                        </a:rPr>
                        <a:t>Indicateurs</a:t>
                      </a:r>
                      <a:r>
                        <a:rPr lang="en-US" sz="1200" b="1">
                          <a:solidFill>
                            <a:srgbClr val="FFFFFF"/>
                          </a:solidFill>
                          <a:effectLst/>
                          <a:latin typeface="Arial"/>
                          <a:cs typeface="Arial"/>
                        </a:rPr>
                        <a:t> PAI</a:t>
                      </a:r>
                      <a:endParaRPr lang="en-US" sz="1200" b="1" i="0">
                        <a:solidFill>
                          <a:srgbClr val="FFFFFF"/>
                        </a:solidFill>
                        <a:effectLst/>
                        <a:latin typeface="Arial"/>
                        <a:cs typeface="Arial"/>
                      </a:endParaRPr>
                    </a:p>
                  </a:txBody>
                  <a:tcPr marL="65598" marR="65598" marT="32799" marB="32799" anchor="ctr"/>
                </a:tc>
                <a:tc>
                  <a:txBody>
                    <a:bodyPr/>
                    <a:lstStyle/>
                    <a:p>
                      <a:pPr algn="ctr" fontAlgn="base"/>
                      <a:r>
                        <a:rPr lang="en-US" sz="1100" b="1">
                          <a:solidFill>
                            <a:srgbClr val="FFFFFF"/>
                          </a:solidFill>
                          <a:effectLst/>
                          <a:latin typeface="Arial"/>
                          <a:cs typeface="Arial"/>
                        </a:rPr>
                        <a:t>N​</a:t>
                      </a:r>
                      <a:endParaRPr lang="en-US" sz="1100" b="1" i="0">
                        <a:solidFill>
                          <a:srgbClr val="FFFFFF"/>
                        </a:solidFill>
                        <a:effectLst/>
                        <a:latin typeface="Arial"/>
                        <a:cs typeface="Arial"/>
                      </a:endParaRPr>
                    </a:p>
                  </a:txBody>
                  <a:tcPr marL="65598" marR="65598" marT="32799" marB="32799" anchor="ctr"/>
                </a:tc>
                <a:extLst>
                  <a:ext uri="{0D108BD9-81ED-4DB2-BD59-A6C34878D82A}">
                    <a16:rowId xmlns:a16="http://schemas.microsoft.com/office/drawing/2014/main" val="465917972"/>
                  </a:ext>
                </a:extLst>
              </a:tr>
              <a:tr h="237648">
                <a:tc>
                  <a:txBody>
                    <a:bodyPr/>
                    <a:lstStyle/>
                    <a:p>
                      <a:pPr algn="ctr" fontAlgn="base"/>
                      <a:r>
                        <a:rPr lang="en-US" sz="1100" b="1" i="1">
                          <a:solidFill>
                            <a:schemeClr val="accent1"/>
                          </a:solidFill>
                          <a:latin typeface="Arial"/>
                          <a:cs typeface="Arial"/>
                        </a:rPr>
                        <a:t>1.1</a:t>
                      </a:r>
                    </a:p>
                  </a:txBody>
                  <a:tcPr marL="65598" marR="65598" marT="32799" marB="32799" anchor="ctr"/>
                </a:tc>
                <a:tc>
                  <a:txBody>
                    <a:bodyPr/>
                    <a:lstStyle/>
                    <a:p>
                      <a:pPr algn="l" fontAlgn="base"/>
                      <a:r>
                        <a:rPr lang="en-US" sz="1000" b="0" dirty="0" err="1">
                          <a:solidFill>
                            <a:srgbClr val="000000"/>
                          </a:solidFill>
                          <a:effectLst/>
                          <a:latin typeface="Arial"/>
                          <a:cs typeface="Arial"/>
                        </a:rPr>
                        <a:t>Émissions</a:t>
                      </a:r>
                      <a:r>
                        <a:rPr lang="en-US" sz="1000" b="0" dirty="0">
                          <a:solidFill>
                            <a:srgbClr val="000000"/>
                          </a:solidFill>
                          <a:effectLst/>
                          <a:latin typeface="Arial"/>
                          <a:cs typeface="Arial"/>
                        </a:rPr>
                        <a:t> GES (Scope 1) </a:t>
                      </a:r>
                      <a:r>
                        <a:rPr lang="en-US" sz="1000" b="0" dirty="0">
                          <a:solidFill>
                            <a:srgbClr val="A6A6A6"/>
                          </a:solidFill>
                          <a:effectLst/>
                          <a:latin typeface="Arial"/>
                          <a:cs typeface="Arial"/>
                        </a:rPr>
                        <a:t>(tCO2eq)​</a:t>
                      </a:r>
                      <a:endParaRPr lang="en-US" sz="1900" b="0" i="0" dirty="0">
                        <a:solidFill>
                          <a:srgbClr val="000000"/>
                        </a:solidFill>
                        <a:effectLst/>
                        <a:latin typeface="Arial"/>
                        <a:cs typeface="Arial"/>
                      </a:endParaRPr>
                    </a:p>
                  </a:txBody>
                  <a:tcPr marL="65598" marR="65598" marT="32799" marB="32799" anchor="ct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958</a:t>
                      </a:r>
                    </a:p>
                  </a:txBody>
                  <a:tcPr marL="65598" marR="65598" marT="32799" marB="32799" anchor="ctr"/>
                </a:tc>
                <a:extLst>
                  <a:ext uri="{0D108BD9-81ED-4DB2-BD59-A6C34878D82A}">
                    <a16:rowId xmlns:a16="http://schemas.microsoft.com/office/drawing/2014/main" val="4239340206"/>
                  </a:ext>
                </a:extLst>
              </a:tr>
              <a:tr h="237648">
                <a:tc>
                  <a:txBody>
                    <a:bodyPr/>
                    <a:lstStyle/>
                    <a:p>
                      <a:pPr algn="ctr" fontAlgn="base"/>
                      <a:r>
                        <a:rPr lang="en-US" sz="1100" b="1" i="1">
                          <a:solidFill>
                            <a:schemeClr val="accent1"/>
                          </a:solidFill>
                          <a:latin typeface="Arial"/>
                          <a:cs typeface="Arial"/>
                        </a:rPr>
                        <a:t>1.2</a:t>
                      </a:r>
                    </a:p>
                  </a:txBody>
                  <a:tcPr marL="65598" marR="65598" marT="32799" marB="32799" anchor="ctr"/>
                </a:tc>
                <a:tc>
                  <a:txBody>
                    <a:bodyPr/>
                    <a:lstStyle/>
                    <a:p>
                      <a:pPr algn="l" fontAlgn="base"/>
                      <a:r>
                        <a:rPr lang="en-US" sz="1000" b="0">
                          <a:solidFill>
                            <a:srgbClr val="000000"/>
                          </a:solidFill>
                          <a:effectLst/>
                          <a:latin typeface="Arial"/>
                          <a:cs typeface="Arial"/>
                        </a:rPr>
                        <a:t>Émissions GES (Scope 2) </a:t>
                      </a:r>
                      <a:r>
                        <a:rPr lang="en-US" sz="1000" b="0">
                          <a:solidFill>
                            <a:srgbClr val="A6A6A6"/>
                          </a:solidFill>
                          <a:effectLst/>
                          <a:latin typeface="Arial"/>
                          <a:cs typeface="Arial"/>
                        </a:rPr>
                        <a:t>(tCO2eq)​</a:t>
                      </a:r>
                      <a:endParaRPr lang="en-US" sz="1900" b="0" i="0">
                        <a:solidFill>
                          <a:srgbClr val="000000"/>
                        </a:solidFill>
                        <a:effectLst/>
                        <a:latin typeface="Arial"/>
                        <a:cs typeface="Arial"/>
                      </a:endParaRPr>
                    </a:p>
                  </a:txBody>
                  <a:tcPr marL="65598" marR="65598" marT="32799" marB="32799" anchor="ctr"/>
                </a:tc>
                <a:tc>
                  <a:txBody>
                    <a:bodyPr/>
                    <a:lstStyle/>
                    <a:p>
                      <a:pPr marL="0" marR="0" lvl="0" indent="0" algn="ctr" defTabSz="914437"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845</a:t>
                      </a:r>
                    </a:p>
                  </a:txBody>
                  <a:tcPr marL="65598" marR="65598" marT="32799" marB="32799" anchor="ctr"/>
                </a:tc>
                <a:extLst>
                  <a:ext uri="{0D108BD9-81ED-4DB2-BD59-A6C34878D82A}">
                    <a16:rowId xmlns:a16="http://schemas.microsoft.com/office/drawing/2014/main" val="4185248959"/>
                  </a:ext>
                </a:extLst>
              </a:tr>
              <a:tr h="237648">
                <a:tc>
                  <a:txBody>
                    <a:bodyPr/>
                    <a:lstStyle/>
                    <a:p>
                      <a:pPr algn="ctr" fontAlgn="base"/>
                      <a:r>
                        <a:rPr lang="en-US" sz="1100" b="1" i="1">
                          <a:solidFill>
                            <a:schemeClr val="accent1"/>
                          </a:solidFill>
                          <a:latin typeface="Arial"/>
                          <a:cs typeface="Arial"/>
                        </a:rPr>
                        <a:t>1.3</a:t>
                      </a:r>
                    </a:p>
                  </a:txBody>
                  <a:tcPr marL="65598" marR="65598" marT="32799" marB="32799" anchor="ctr"/>
                </a:tc>
                <a:tc>
                  <a:txBody>
                    <a:bodyPr/>
                    <a:lstStyle/>
                    <a:p>
                      <a:pPr algn="l" fontAlgn="base"/>
                      <a:r>
                        <a:rPr lang="en-US" sz="1000" b="0" dirty="0" err="1">
                          <a:solidFill>
                            <a:srgbClr val="000000"/>
                          </a:solidFill>
                          <a:effectLst/>
                          <a:latin typeface="Arial"/>
                          <a:cs typeface="Arial"/>
                        </a:rPr>
                        <a:t>Émissions</a:t>
                      </a:r>
                      <a:r>
                        <a:rPr lang="en-US" sz="1000" b="0" dirty="0">
                          <a:solidFill>
                            <a:srgbClr val="000000"/>
                          </a:solidFill>
                          <a:effectLst/>
                          <a:latin typeface="Arial"/>
                          <a:cs typeface="Arial"/>
                        </a:rPr>
                        <a:t> GES (Scope 3) </a:t>
                      </a:r>
                      <a:r>
                        <a:rPr lang="en-US" sz="1000" b="0" dirty="0">
                          <a:solidFill>
                            <a:srgbClr val="A6A6A6"/>
                          </a:solidFill>
                          <a:effectLst/>
                          <a:latin typeface="Arial"/>
                          <a:cs typeface="Arial"/>
                        </a:rPr>
                        <a:t>(tCO2eq)​</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2253</a:t>
                      </a:r>
                    </a:p>
                  </a:txBody>
                  <a:tcPr marL="65598" marR="65598" marT="32799" marB="32799" anchor="ctr"/>
                </a:tc>
                <a:extLst>
                  <a:ext uri="{0D108BD9-81ED-4DB2-BD59-A6C34878D82A}">
                    <a16:rowId xmlns:a16="http://schemas.microsoft.com/office/drawing/2014/main" val="1006454054"/>
                  </a:ext>
                </a:extLst>
              </a:tr>
              <a:tr h="237648">
                <a:tc>
                  <a:txBody>
                    <a:bodyPr/>
                    <a:lstStyle/>
                    <a:p>
                      <a:pPr algn="ctr" fontAlgn="base"/>
                      <a:r>
                        <a:rPr lang="en-US" sz="1100" b="1" i="1">
                          <a:solidFill>
                            <a:schemeClr val="accent1"/>
                          </a:solidFill>
                          <a:latin typeface="Arial"/>
                          <a:cs typeface="Arial"/>
                        </a:rPr>
                        <a:t>2</a:t>
                      </a:r>
                    </a:p>
                  </a:txBody>
                  <a:tcPr marL="65598" marR="65598" marT="32799" marB="32799" anchor="ctr"/>
                </a:tc>
                <a:tc>
                  <a:txBody>
                    <a:bodyPr/>
                    <a:lstStyle/>
                    <a:p>
                      <a:pPr algn="l" fontAlgn="base"/>
                      <a:r>
                        <a:rPr lang="en-US" sz="1000" b="0" dirty="0" err="1">
                          <a:solidFill>
                            <a:srgbClr val="000000"/>
                          </a:solidFill>
                          <a:effectLst/>
                          <a:latin typeface="Arial"/>
                          <a:cs typeface="Arial"/>
                        </a:rPr>
                        <a:t>Empreinte</a:t>
                      </a:r>
                      <a:r>
                        <a:rPr lang="en-US" sz="1000" b="0" dirty="0">
                          <a:solidFill>
                            <a:srgbClr val="000000"/>
                          </a:solidFill>
                          <a:effectLst/>
                          <a:latin typeface="Arial"/>
                          <a:cs typeface="Arial"/>
                        </a:rPr>
                        <a:t> </a:t>
                      </a:r>
                      <a:r>
                        <a:rPr lang="en-US" sz="1000" b="0" dirty="0" err="1">
                          <a:solidFill>
                            <a:srgbClr val="000000"/>
                          </a:solidFill>
                          <a:effectLst/>
                          <a:latin typeface="Arial"/>
                          <a:cs typeface="Arial"/>
                        </a:rPr>
                        <a:t>carbone</a:t>
                      </a:r>
                      <a:r>
                        <a:rPr lang="en-US" sz="1000" b="0" dirty="0">
                          <a:solidFill>
                            <a:srgbClr val="000000"/>
                          </a:solidFill>
                          <a:effectLst/>
                          <a:latin typeface="Arial"/>
                          <a:cs typeface="Arial"/>
                        </a:rPr>
                        <a:t> </a:t>
                      </a:r>
                      <a:r>
                        <a:rPr lang="en-US" sz="1000" b="0" dirty="0">
                          <a:solidFill>
                            <a:srgbClr val="A6A6A6"/>
                          </a:solidFill>
                          <a:effectLst/>
                          <a:latin typeface="Arial"/>
                          <a:cs typeface="Arial"/>
                        </a:rPr>
                        <a:t>(tCO2eq)​</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4056 </a:t>
                      </a:r>
                    </a:p>
                  </a:txBody>
                  <a:tcPr marL="65598" marR="65598" marT="32799" marB="32799" anchor="ctr"/>
                </a:tc>
                <a:extLst>
                  <a:ext uri="{0D108BD9-81ED-4DB2-BD59-A6C34878D82A}">
                    <a16:rowId xmlns:a16="http://schemas.microsoft.com/office/drawing/2014/main" val="4015694830"/>
                  </a:ext>
                </a:extLst>
              </a:tr>
              <a:tr h="237648">
                <a:tc>
                  <a:txBody>
                    <a:bodyPr/>
                    <a:lstStyle/>
                    <a:p>
                      <a:pPr algn="ctr" fontAlgn="base"/>
                      <a:r>
                        <a:rPr lang="en-US" sz="1100" b="1" i="1">
                          <a:solidFill>
                            <a:schemeClr val="accent1"/>
                          </a:solidFill>
                          <a:latin typeface="Arial"/>
                          <a:cs typeface="Arial"/>
                        </a:rPr>
                        <a:t>3</a:t>
                      </a:r>
                    </a:p>
                  </a:txBody>
                  <a:tcPr marL="65598" marR="65598" marT="32799" marB="32799" anchor="ctr"/>
                </a:tc>
                <a:tc>
                  <a:txBody>
                    <a:bodyPr/>
                    <a:lstStyle/>
                    <a:p>
                      <a:pPr algn="l" fontAlgn="base"/>
                      <a:r>
                        <a:rPr lang="en-US" sz="1000" b="0">
                          <a:solidFill>
                            <a:srgbClr val="000000"/>
                          </a:solidFill>
                          <a:effectLst/>
                          <a:latin typeface="Arial"/>
                          <a:cs typeface="Arial"/>
                        </a:rPr>
                        <a:t>Intensité carbone </a:t>
                      </a:r>
                      <a:r>
                        <a:rPr lang="en-US" sz="1000" b="0">
                          <a:solidFill>
                            <a:srgbClr val="A6A6A6"/>
                          </a:solidFill>
                          <a:effectLst/>
                          <a:latin typeface="Arial"/>
                          <a:cs typeface="Arial"/>
                        </a:rPr>
                        <a:t>(tCO2eq/M€ de CA)​</a:t>
                      </a:r>
                      <a:endParaRPr lang="en-US" sz="1900" b="0" i="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267</a:t>
                      </a:r>
                    </a:p>
                  </a:txBody>
                  <a:tcPr marL="65598" marR="65598" marT="32799" marB="32799" anchor="ctr"/>
                </a:tc>
                <a:extLst>
                  <a:ext uri="{0D108BD9-81ED-4DB2-BD59-A6C34878D82A}">
                    <a16:rowId xmlns:a16="http://schemas.microsoft.com/office/drawing/2014/main" val="1378494546"/>
                  </a:ext>
                </a:extLst>
              </a:tr>
              <a:tr h="237648">
                <a:tc>
                  <a:txBody>
                    <a:bodyPr/>
                    <a:lstStyle/>
                    <a:p>
                      <a:pPr algn="ctr" fontAlgn="base"/>
                      <a:r>
                        <a:rPr lang="en-US" sz="1100" b="1" i="1">
                          <a:solidFill>
                            <a:schemeClr val="accent1"/>
                          </a:solidFill>
                          <a:latin typeface="Arial"/>
                          <a:cs typeface="Arial"/>
                        </a:rPr>
                        <a:t>4</a:t>
                      </a:r>
                    </a:p>
                  </a:txBody>
                  <a:tcPr marL="65598" marR="65598" marT="32799" marB="32799" anchor="ctr"/>
                </a:tc>
                <a:tc>
                  <a:txBody>
                    <a:bodyPr/>
                    <a:lstStyle/>
                    <a:p>
                      <a:pPr algn="l" fontAlgn="base"/>
                      <a:r>
                        <a:rPr lang="fr-FR" sz="1000" b="0" dirty="0">
                          <a:solidFill>
                            <a:srgbClr val="000000"/>
                          </a:solidFill>
                          <a:effectLst/>
                          <a:latin typeface="Arial"/>
                          <a:cs typeface="Arial"/>
                        </a:rPr>
                        <a:t>Exposition des entreprises actives dans le secteur des combustibles fossiles </a:t>
                      </a:r>
                      <a:r>
                        <a:rPr lang="en-US" sz="1000" b="0" dirty="0">
                          <a:solidFill>
                            <a:srgbClr val="A6A6A6"/>
                          </a:solidFill>
                          <a:effectLst/>
                          <a:latin typeface="Arial"/>
                          <a:cs typeface="Arial"/>
                        </a:rPr>
                        <a:t>(Oui/Non)​</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Non</a:t>
                      </a:r>
                    </a:p>
                  </a:txBody>
                  <a:tcPr marL="65598" marR="65598" marT="32799" marB="32799" anchor="ctr"/>
                </a:tc>
                <a:extLst>
                  <a:ext uri="{0D108BD9-81ED-4DB2-BD59-A6C34878D82A}">
                    <a16:rowId xmlns:a16="http://schemas.microsoft.com/office/drawing/2014/main" val="1350334993"/>
                  </a:ext>
                </a:extLst>
              </a:tr>
              <a:tr h="237648">
                <a:tc>
                  <a:txBody>
                    <a:bodyPr/>
                    <a:lstStyle/>
                    <a:p>
                      <a:pPr algn="ctr" fontAlgn="base"/>
                      <a:r>
                        <a:rPr lang="en-US" sz="1100" b="1" i="1">
                          <a:solidFill>
                            <a:schemeClr val="accent1"/>
                          </a:solidFill>
                          <a:latin typeface="Arial"/>
                          <a:cs typeface="Arial"/>
                        </a:rPr>
                        <a:t>5.1</a:t>
                      </a:r>
                    </a:p>
                  </a:txBody>
                  <a:tcPr marL="65598" marR="65598" marT="32799" marB="32799" anchor="ctr"/>
                </a:tc>
                <a:tc>
                  <a:txBody>
                    <a:bodyPr/>
                    <a:lstStyle/>
                    <a:p>
                      <a:pPr algn="l" fontAlgn="base"/>
                      <a:r>
                        <a:rPr lang="fr-FR" sz="1000" b="0">
                          <a:solidFill>
                            <a:srgbClr val="000000"/>
                          </a:solidFill>
                          <a:effectLst/>
                          <a:latin typeface="Arial"/>
                          <a:cs typeface="Arial"/>
                        </a:rPr>
                        <a:t>Part de la consommation d'énergie non renouvelable </a:t>
                      </a:r>
                      <a:r>
                        <a:rPr lang="en-US" sz="1000" b="0">
                          <a:solidFill>
                            <a:srgbClr val="A6A6A6"/>
                          </a:solidFill>
                          <a:effectLst/>
                          <a:latin typeface="Arial"/>
                          <a:cs typeface="Arial"/>
                        </a:rPr>
                        <a:t>(%)​</a:t>
                      </a:r>
                      <a:endParaRPr lang="en-US" sz="1900" b="0" i="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99,6</a:t>
                      </a:r>
                    </a:p>
                  </a:txBody>
                  <a:tcPr marL="65598" marR="65598" marT="32799" marB="32799" anchor="ctr"/>
                </a:tc>
                <a:extLst>
                  <a:ext uri="{0D108BD9-81ED-4DB2-BD59-A6C34878D82A}">
                    <a16:rowId xmlns:a16="http://schemas.microsoft.com/office/drawing/2014/main" val="748494946"/>
                  </a:ext>
                </a:extLst>
              </a:tr>
              <a:tr h="237648">
                <a:tc>
                  <a:txBody>
                    <a:bodyPr/>
                    <a:lstStyle/>
                    <a:p>
                      <a:pPr algn="ctr" fontAlgn="base"/>
                      <a:r>
                        <a:rPr lang="en-US" sz="1100" b="1" i="1">
                          <a:solidFill>
                            <a:schemeClr val="accent1"/>
                          </a:solidFill>
                          <a:latin typeface="Arial"/>
                          <a:cs typeface="Arial"/>
                        </a:rPr>
                        <a:t>5.2</a:t>
                      </a:r>
                    </a:p>
                  </a:txBody>
                  <a:tcPr marL="65598" marR="65598" marT="32799" marB="32799" anchor="ct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rgbClr val="000000"/>
                          </a:solidFill>
                          <a:effectLst/>
                          <a:uLnTx/>
                          <a:uFillTx/>
                          <a:latin typeface="Arial"/>
                          <a:ea typeface="+mn-ea"/>
                          <a:cs typeface="Arial"/>
                        </a:rPr>
                        <a:t>Part de la production d'énergie non renouvelable </a:t>
                      </a:r>
                      <a:r>
                        <a:rPr kumimoji="0" lang="en-US" sz="1000" b="0" i="0" u="none" strike="noStrike" kern="1200" cap="none" spc="0" normalizeH="0" baseline="0" noProof="0" dirty="0">
                          <a:ln>
                            <a:noFill/>
                          </a:ln>
                          <a:solidFill>
                            <a:srgbClr val="A6A6A6"/>
                          </a:solidFill>
                          <a:effectLst/>
                          <a:uLnTx/>
                          <a:uFillTx/>
                          <a:latin typeface="Arial"/>
                          <a:ea typeface="+mn-ea"/>
                          <a:cs typeface="Arial"/>
                        </a:rPr>
                        <a:t>(%)​</a:t>
                      </a:r>
                      <a:endParaRPr kumimoji="0" lang="en-US" sz="1900" b="0" i="0" u="none" strike="noStrike" kern="1200" cap="none" spc="0" normalizeH="0" baseline="0" noProof="0" dirty="0">
                        <a:ln>
                          <a:noFill/>
                        </a:ln>
                        <a:solidFill>
                          <a:srgbClr val="000000"/>
                        </a:solidFill>
                        <a:effectLst/>
                        <a:uLnTx/>
                        <a:uFillTx/>
                        <a:latin typeface="Arial"/>
                        <a:ea typeface="+mn-ea"/>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0</a:t>
                      </a:r>
                    </a:p>
                  </a:txBody>
                  <a:tcPr marL="65598" marR="65598" marT="32799" marB="32799" anchor="ctr"/>
                </a:tc>
                <a:extLst>
                  <a:ext uri="{0D108BD9-81ED-4DB2-BD59-A6C34878D82A}">
                    <a16:rowId xmlns:a16="http://schemas.microsoft.com/office/drawing/2014/main" val="3755676185"/>
                  </a:ext>
                </a:extLst>
              </a:tr>
              <a:tr h="237648">
                <a:tc>
                  <a:txBody>
                    <a:bodyPr/>
                    <a:lstStyle/>
                    <a:p>
                      <a:pPr algn="ctr" fontAlgn="base"/>
                      <a:r>
                        <a:rPr lang="en-US" sz="1100" b="1" i="1">
                          <a:solidFill>
                            <a:schemeClr val="accent1"/>
                          </a:solidFill>
                          <a:latin typeface="Arial"/>
                          <a:cs typeface="Arial"/>
                        </a:rPr>
                        <a:t>6</a:t>
                      </a:r>
                    </a:p>
                  </a:txBody>
                  <a:tcPr marL="65598" marR="65598" marT="32799" marB="32799" anchor="ctr"/>
                </a:tc>
                <a:tc>
                  <a:txBody>
                    <a:bodyPr/>
                    <a:lstStyle/>
                    <a:p>
                      <a:pPr algn="l" fontAlgn="base"/>
                      <a:r>
                        <a:rPr lang="fr-FR" sz="1000" b="0" dirty="0">
                          <a:solidFill>
                            <a:srgbClr val="000000"/>
                          </a:solidFill>
                          <a:effectLst/>
                          <a:latin typeface="Arial"/>
                          <a:cs typeface="Arial"/>
                        </a:rPr>
                        <a:t>Intensité de consommation d'énergie par secteur à fort impact climatique </a:t>
                      </a:r>
                      <a:r>
                        <a:rPr lang="en-US" sz="1000" b="0" dirty="0">
                          <a:solidFill>
                            <a:srgbClr val="A6A6A6"/>
                          </a:solidFill>
                          <a:effectLst/>
                          <a:latin typeface="Arial"/>
                          <a:cs typeface="Arial"/>
                        </a:rPr>
                        <a:t>(MWh/M€ de CA)​</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479</a:t>
                      </a:r>
                    </a:p>
                  </a:txBody>
                  <a:tcPr marL="65598" marR="65598" marT="32799" marB="32799" anchor="ctr"/>
                </a:tc>
                <a:extLst>
                  <a:ext uri="{0D108BD9-81ED-4DB2-BD59-A6C34878D82A}">
                    <a16:rowId xmlns:a16="http://schemas.microsoft.com/office/drawing/2014/main" val="2757490238"/>
                  </a:ext>
                </a:extLst>
              </a:tr>
              <a:tr h="237648">
                <a:tc>
                  <a:txBody>
                    <a:bodyPr/>
                    <a:lstStyle/>
                    <a:p>
                      <a:pPr algn="ctr" fontAlgn="base"/>
                      <a:r>
                        <a:rPr lang="en-US" sz="1100" b="1" i="1">
                          <a:solidFill>
                            <a:schemeClr val="accent1"/>
                          </a:solidFill>
                          <a:latin typeface="Arial"/>
                          <a:cs typeface="Arial"/>
                        </a:rPr>
                        <a:t>7</a:t>
                      </a:r>
                    </a:p>
                  </a:txBody>
                  <a:tcPr marL="65598" marR="65598" marT="32799" marB="32799" anchor="ctr"/>
                </a:tc>
                <a:tc>
                  <a:txBody>
                    <a:bodyPr/>
                    <a:lstStyle/>
                    <a:p>
                      <a:pPr algn="l" fontAlgn="base"/>
                      <a:r>
                        <a:rPr lang="fr-FR" sz="1000" b="0" dirty="0">
                          <a:solidFill>
                            <a:srgbClr val="000000"/>
                          </a:solidFill>
                          <a:effectLst/>
                          <a:latin typeface="Arial"/>
                          <a:cs typeface="Arial"/>
                        </a:rPr>
                        <a:t>Activités ayant une incidence négative sur les zones sensibles sur le plan de la biodiversité </a:t>
                      </a:r>
                      <a:r>
                        <a:rPr lang="fr-FR" sz="1000" b="0" kern="1200" dirty="0">
                          <a:solidFill>
                            <a:srgbClr val="A6A6A6"/>
                          </a:solidFill>
                          <a:effectLst/>
                          <a:latin typeface="Arial"/>
                          <a:ea typeface="+mn-ea"/>
                          <a:cs typeface="Arial"/>
                        </a:rPr>
                        <a:t>(Oui/Non)</a:t>
                      </a:r>
                      <a:endParaRPr lang="en-US" sz="1000" b="0" kern="1200" dirty="0">
                        <a:solidFill>
                          <a:srgbClr val="A6A6A6"/>
                        </a:solidFill>
                        <a:effectLst/>
                        <a:latin typeface="Arial"/>
                        <a:ea typeface="+mn-ea"/>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Non</a:t>
                      </a:r>
                    </a:p>
                  </a:txBody>
                  <a:tcPr marL="65598" marR="65598" marT="32799" marB="32799" anchor="ctr"/>
                </a:tc>
                <a:extLst>
                  <a:ext uri="{0D108BD9-81ED-4DB2-BD59-A6C34878D82A}">
                    <a16:rowId xmlns:a16="http://schemas.microsoft.com/office/drawing/2014/main" val="3506765003"/>
                  </a:ext>
                </a:extLst>
              </a:tr>
              <a:tr h="237648">
                <a:tc>
                  <a:txBody>
                    <a:bodyPr/>
                    <a:lstStyle/>
                    <a:p>
                      <a:pPr algn="ctr" fontAlgn="base"/>
                      <a:r>
                        <a:rPr lang="en-US" sz="1100" b="1" i="1">
                          <a:solidFill>
                            <a:schemeClr val="accent1"/>
                          </a:solidFill>
                          <a:latin typeface="Arial"/>
                          <a:cs typeface="Arial"/>
                        </a:rPr>
                        <a:t>8</a:t>
                      </a:r>
                    </a:p>
                  </a:txBody>
                  <a:tcPr marL="65598" marR="65598" marT="32799" marB="32799" anchor="ctr"/>
                </a:tc>
                <a:tc>
                  <a:txBody>
                    <a:bodyPr/>
                    <a:lstStyle/>
                    <a:p>
                      <a:pPr algn="l" fontAlgn="base"/>
                      <a:r>
                        <a:rPr lang="en-US" sz="1000" b="0" dirty="0" err="1">
                          <a:solidFill>
                            <a:srgbClr val="000000"/>
                          </a:solidFill>
                          <a:effectLst/>
                          <a:latin typeface="Arial"/>
                          <a:cs typeface="Arial"/>
                        </a:rPr>
                        <a:t>Rejets</a:t>
                      </a:r>
                      <a:r>
                        <a:rPr lang="en-US" sz="1000" b="0" dirty="0">
                          <a:solidFill>
                            <a:srgbClr val="000000"/>
                          </a:solidFill>
                          <a:effectLst/>
                          <a:latin typeface="Arial"/>
                          <a:cs typeface="Arial"/>
                        </a:rPr>
                        <a:t> dans </a:t>
                      </a:r>
                      <a:r>
                        <a:rPr lang="en-US" sz="1000" b="0" dirty="0" err="1">
                          <a:solidFill>
                            <a:srgbClr val="000000"/>
                          </a:solidFill>
                          <a:effectLst/>
                          <a:latin typeface="Arial"/>
                          <a:cs typeface="Arial"/>
                        </a:rPr>
                        <a:t>l’eau</a:t>
                      </a:r>
                      <a:r>
                        <a:rPr lang="en-US" sz="1000" b="0" dirty="0">
                          <a:solidFill>
                            <a:srgbClr val="000000"/>
                          </a:solidFill>
                          <a:effectLst/>
                          <a:latin typeface="Arial"/>
                          <a:cs typeface="Arial"/>
                        </a:rPr>
                        <a:t> </a:t>
                      </a:r>
                      <a:r>
                        <a:rPr lang="en-US" sz="1000" b="0" dirty="0">
                          <a:solidFill>
                            <a:srgbClr val="A6A6A6"/>
                          </a:solidFill>
                          <a:effectLst/>
                          <a:latin typeface="Arial"/>
                          <a:cs typeface="Arial"/>
                        </a:rPr>
                        <a:t>(t/M€ de CA)​</a:t>
                      </a:r>
                      <a:endParaRPr lang="en-US" sz="1900" b="0" i="0" dirty="0">
                        <a:solidFill>
                          <a:srgbClr val="000000"/>
                        </a:solidFill>
                        <a:effectLst/>
                        <a:latin typeface="Arial"/>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5,3</a:t>
                      </a:r>
                    </a:p>
                  </a:txBody>
                  <a:tcPr marL="65598" marR="65598" marT="32799" marB="32799" anchor="ctr"/>
                </a:tc>
                <a:extLst>
                  <a:ext uri="{0D108BD9-81ED-4DB2-BD59-A6C34878D82A}">
                    <a16:rowId xmlns:a16="http://schemas.microsoft.com/office/drawing/2014/main" val="702709123"/>
                  </a:ext>
                </a:extLst>
              </a:tr>
              <a:tr h="237648">
                <a:tc>
                  <a:txBody>
                    <a:bodyPr/>
                    <a:lstStyle/>
                    <a:p>
                      <a:pPr algn="ctr" fontAlgn="base"/>
                      <a:r>
                        <a:rPr lang="en-US" sz="1100" b="1" i="1">
                          <a:solidFill>
                            <a:schemeClr val="accent1"/>
                          </a:solidFill>
                          <a:latin typeface="Arial"/>
                          <a:cs typeface="Arial"/>
                        </a:rPr>
                        <a:t>9</a:t>
                      </a:r>
                    </a:p>
                  </a:txBody>
                  <a:tcPr marL="65598" marR="65598" marT="32799" marB="32799" anchor="ctr"/>
                </a:tc>
                <a:tc>
                  <a:txBody>
                    <a:bodyPr/>
                    <a:lstStyle/>
                    <a:p>
                      <a:pPr algn="l" fontAlgn="base"/>
                      <a:r>
                        <a:rPr lang="en-US" sz="1000" b="0">
                          <a:solidFill>
                            <a:srgbClr val="000000"/>
                          </a:solidFill>
                          <a:effectLst/>
                          <a:latin typeface="Arial"/>
                          <a:cs typeface="Arial"/>
                        </a:rPr>
                        <a:t>Ratio de déchets dangereux et de déchets radioactifs </a:t>
                      </a:r>
                      <a:r>
                        <a:rPr lang="en-US" sz="1000" b="0">
                          <a:solidFill>
                            <a:srgbClr val="A6A6A6"/>
                          </a:solidFill>
                          <a:effectLst/>
                          <a:latin typeface="Arial"/>
                          <a:cs typeface="Arial"/>
                        </a:rPr>
                        <a:t>(t/M€ de CA)​</a:t>
                      </a:r>
                      <a:endParaRPr lang="en-US" sz="1900" b="0" i="0">
                        <a:solidFill>
                          <a:srgbClr val="000000"/>
                        </a:solidFill>
                        <a:effectLst/>
                        <a:latin typeface="Arial"/>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26,5</a:t>
                      </a:r>
                    </a:p>
                  </a:txBody>
                  <a:tcPr marL="65598" marR="65598" marT="32799" marB="32799" anchor="ctr"/>
                </a:tc>
                <a:extLst>
                  <a:ext uri="{0D108BD9-81ED-4DB2-BD59-A6C34878D82A}">
                    <a16:rowId xmlns:a16="http://schemas.microsoft.com/office/drawing/2014/main" val="1030715125"/>
                  </a:ext>
                </a:extLst>
              </a:tr>
              <a:tr h="262744">
                <a:tc>
                  <a:txBody>
                    <a:bodyPr/>
                    <a:lstStyle/>
                    <a:p>
                      <a:pPr algn="ctr" fontAlgn="base"/>
                      <a:r>
                        <a:rPr lang="en-US" sz="1100" b="1" i="1">
                          <a:solidFill>
                            <a:schemeClr val="accent1"/>
                          </a:solidFill>
                          <a:latin typeface="Arial"/>
                          <a:cs typeface="Arial"/>
                        </a:rPr>
                        <a:t>10</a:t>
                      </a:r>
                    </a:p>
                  </a:txBody>
                  <a:tcPr marL="65598" marR="65598" marT="32799" marB="32799" anchor="ctr"/>
                </a:tc>
                <a:tc>
                  <a:txBody>
                    <a:bodyPr/>
                    <a:lstStyle/>
                    <a:p>
                      <a:pPr algn="l" fontAlgn="base"/>
                      <a:r>
                        <a:rPr lang="fr-FR" sz="1000" b="0" dirty="0">
                          <a:solidFill>
                            <a:srgbClr val="000000"/>
                          </a:solidFill>
                          <a:effectLst/>
                          <a:latin typeface="Arial"/>
                          <a:cs typeface="Arial"/>
                        </a:rPr>
                        <a:t>Violations des principes du Pacte mondial des Nations unies et des principes directeurs de l’OCDE pour les entreprises multinationales </a:t>
                      </a:r>
                      <a:r>
                        <a:rPr lang="en-US" sz="1000" b="0" dirty="0">
                          <a:solidFill>
                            <a:srgbClr val="A6A6A6"/>
                          </a:solidFill>
                          <a:effectLst/>
                          <a:latin typeface="Arial"/>
                          <a:cs typeface="Arial"/>
                        </a:rPr>
                        <a:t>(</a:t>
                      </a:r>
                      <a:r>
                        <a:rPr lang="fr-FR" sz="1000" b="0" kern="1200" dirty="0">
                          <a:solidFill>
                            <a:srgbClr val="A6A6A6"/>
                          </a:solidFill>
                          <a:effectLst/>
                          <a:latin typeface="Arial"/>
                          <a:ea typeface="+mn-ea"/>
                          <a:cs typeface="Arial"/>
                        </a:rPr>
                        <a:t>Oui/Non)</a:t>
                      </a:r>
                      <a:endParaRPr lang="en-US" sz="1900" b="0" i="0" dirty="0">
                        <a:solidFill>
                          <a:srgbClr val="000000"/>
                        </a:solidFill>
                        <a:effectLst/>
                        <a:latin typeface="Arial"/>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b="0" i="0" dirty="0">
                          <a:solidFill>
                            <a:srgbClr val="000000"/>
                          </a:solidFill>
                          <a:effectLst/>
                          <a:latin typeface="Arial" panose="020B0604020202020204" pitchFamily="34" charset="0"/>
                          <a:cs typeface="Arial" panose="020B0604020202020204" pitchFamily="34" charset="0"/>
                        </a:rPr>
                        <a:t>N/A</a:t>
                      </a:r>
                    </a:p>
                  </a:txBody>
                  <a:tcPr marL="65598" marR="65598" marT="32799" marB="32799" anchor="ctr"/>
                </a:tc>
                <a:extLst>
                  <a:ext uri="{0D108BD9-81ED-4DB2-BD59-A6C34878D82A}">
                    <a16:rowId xmlns:a16="http://schemas.microsoft.com/office/drawing/2014/main" val="2718881473"/>
                  </a:ext>
                </a:extLst>
              </a:tr>
              <a:tr h="378409">
                <a:tc>
                  <a:txBody>
                    <a:bodyPr/>
                    <a:lstStyle/>
                    <a:p>
                      <a:pPr algn="ctr" fontAlgn="base"/>
                      <a:r>
                        <a:rPr lang="en-US" sz="1100" b="1" i="1">
                          <a:solidFill>
                            <a:schemeClr val="accent1"/>
                          </a:solidFill>
                          <a:latin typeface="Arial"/>
                          <a:cs typeface="Arial"/>
                        </a:rPr>
                        <a:t>11</a:t>
                      </a:r>
                    </a:p>
                  </a:txBody>
                  <a:tcPr marL="65598" marR="65598" marT="32799" marB="32799" anchor="ctr"/>
                </a:tc>
                <a:tc>
                  <a:txBody>
                    <a:bodyPr/>
                    <a:lstStyle/>
                    <a:p>
                      <a:pPr algn="l" fontAlgn="base"/>
                      <a:r>
                        <a:rPr lang="fr-FR" sz="1000" b="0">
                          <a:solidFill>
                            <a:srgbClr val="000000"/>
                          </a:solidFill>
                          <a:effectLst/>
                          <a:latin typeface="Arial"/>
                          <a:cs typeface="Arial"/>
                        </a:rPr>
                        <a:t>Absence de processus et de mécanismes de conformité permettant de contrôler le respect des principes du Pacte mondial des Nations unies et des principes directeurs de l'OCDE à l'intention des entreprises multinationales </a:t>
                      </a:r>
                      <a:r>
                        <a:rPr lang="en-US" sz="1000" b="0">
                          <a:solidFill>
                            <a:srgbClr val="A6A6A6"/>
                          </a:solidFill>
                          <a:effectLst/>
                          <a:latin typeface="Arial"/>
                          <a:cs typeface="Arial"/>
                        </a:rPr>
                        <a:t>(Oui/Non)</a:t>
                      </a:r>
                      <a:endParaRPr lang="en-US" sz="1900" b="0" i="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N/A</a:t>
                      </a:r>
                    </a:p>
                  </a:txBody>
                  <a:tcPr marL="65598" marR="65598" marT="32799" marB="32799" anchor="ctr"/>
                </a:tc>
                <a:extLst>
                  <a:ext uri="{0D108BD9-81ED-4DB2-BD59-A6C34878D82A}">
                    <a16:rowId xmlns:a16="http://schemas.microsoft.com/office/drawing/2014/main" val="3792959509"/>
                  </a:ext>
                </a:extLst>
              </a:tr>
              <a:tr h="237648">
                <a:tc>
                  <a:txBody>
                    <a:bodyPr/>
                    <a:lstStyle/>
                    <a:p>
                      <a:pPr algn="ctr" fontAlgn="base"/>
                      <a:r>
                        <a:rPr lang="en-US" sz="1100" b="1" i="1">
                          <a:solidFill>
                            <a:schemeClr val="accent1"/>
                          </a:solidFill>
                          <a:latin typeface="Arial"/>
                          <a:cs typeface="Arial"/>
                        </a:rPr>
                        <a:t>12</a:t>
                      </a:r>
                    </a:p>
                  </a:txBody>
                  <a:tcPr marL="65598" marR="65598" marT="32799" marB="32799" anchor="ctr"/>
                </a:tc>
                <a:tc>
                  <a:txBody>
                    <a:bodyPr/>
                    <a:lstStyle/>
                    <a:p>
                      <a:pPr algn="l" fontAlgn="base"/>
                      <a:r>
                        <a:rPr lang="fr-FR" sz="1000" b="0" dirty="0">
                          <a:solidFill>
                            <a:srgbClr val="000000"/>
                          </a:solidFill>
                          <a:effectLst/>
                          <a:latin typeface="Arial"/>
                          <a:cs typeface="Arial"/>
                        </a:rPr>
                        <a:t>Écart de rémunération non ajusté hommes/femmes</a:t>
                      </a:r>
                      <a:r>
                        <a:rPr lang="en-US" sz="1000" b="0" dirty="0">
                          <a:solidFill>
                            <a:srgbClr val="A6A6A6"/>
                          </a:solidFill>
                          <a:effectLst/>
                          <a:latin typeface="Arial"/>
                          <a:cs typeface="Arial"/>
                        </a:rPr>
                        <a:t>(%)​</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N/D</a:t>
                      </a:r>
                    </a:p>
                  </a:txBody>
                  <a:tcPr marL="65598" marR="65598" marT="32799" marB="32799" anchor="ctr"/>
                </a:tc>
                <a:extLst>
                  <a:ext uri="{0D108BD9-81ED-4DB2-BD59-A6C34878D82A}">
                    <a16:rowId xmlns:a16="http://schemas.microsoft.com/office/drawing/2014/main" val="1266318193"/>
                  </a:ext>
                </a:extLst>
              </a:tr>
              <a:tr h="237648">
                <a:tc>
                  <a:txBody>
                    <a:bodyPr/>
                    <a:lstStyle/>
                    <a:p>
                      <a:pPr algn="ctr" fontAlgn="base"/>
                      <a:r>
                        <a:rPr lang="en-US" sz="1100" b="1" i="1">
                          <a:solidFill>
                            <a:schemeClr val="accent1"/>
                          </a:solidFill>
                          <a:latin typeface="Arial"/>
                          <a:cs typeface="Arial"/>
                        </a:rPr>
                        <a:t>13</a:t>
                      </a:r>
                    </a:p>
                  </a:txBody>
                  <a:tcPr marL="65598" marR="65598" marT="32799" marB="32799" anchor="ctr"/>
                </a:tc>
                <a:tc>
                  <a:txBody>
                    <a:bodyPr/>
                    <a:lstStyle/>
                    <a:p>
                      <a:pPr algn="l" fontAlgn="base"/>
                      <a:r>
                        <a:rPr lang="fr-FR" sz="1000" b="0" dirty="0">
                          <a:solidFill>
                            <a:srgbClr val="000000"/>
                          </a:solidFill>
                          <a:effectLst/>
                          <a:latin typeface="Arial"/>
                          <a:cs typeface="Arial"/>
                        </a:rPr>
                        <a:t>Mixité au sein des organes de gouvernance </a:t>
                      </a:r>
                      <a:r>
                        <a:rPr lang="en-US" sz="1000" b="0" dirty="0">
                          <a:solidFill>
                            <a:srgbClr val="A6A6A6"/>
                          </a:solidFill>
                          <a:effectLst/>
                          <a:latin typeface="Arial"/>
                          <a:cs typeface="Arial"/>
                        </a:rPr>
                        <a:t>(%)​</a:t>
                      </a:r>
                      <a:endParaRPr lang="en-US" sz="1900" b="0" i="0" dirty="0">
                        <a:solidFill>
                          <a:srgbClr val="000000"/>
                        </a:solidFill>
                        <a:effectLst/>
                        <a:latin typeface="Arial"/>
                        <a:cs typeface="Arial"/>
                      </a:endParaRPr>
                    </a:p>
                  </a:txBody>
                  <a:tcPr marL="65598" marR="65598" marT="32799" marB="32799"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fr-FR" sz="900" dirty="0">
                          <a:solidFill>
                            <a:schemeClr val="tx1"/>
                          </a:solidFill>
                          <a:latin typeface="Arial" panose="020B0604020202020204" pitchFamily="34" charset="0"/>
                          <a:cs typeface="Arial" panose="020B0604020202020204" pitchFamily="34" charset="0"/>
                        </a:rPr>
                        <a:t>25</a:t>
                      </a:r>
                    </a:p>
                  </a:txBody>
                  <a:tcPr marL="65598" marR="65598" marT="32799" marB="32799" anchor="ctr"/>
                </a:tc>
                <a:extLst>
                  <a:ext uri="{0D108BD9-81ED-4DB2-BD59-A6C34878D82A}">
                    <a16:rowId xmlns:a16="http://schemas.microsoft.com/office/drawing/2014/main" val="1389413719"/>
                  </a:ext>
                </a:extLst>
              </a:tr>
              <a:tr h="237648">
                <a:tc>
                  <a:txBody>
                    <a:bodyPr/>
                    <a:lstStyle/>
                    <a:p>
                      <a:pPr algn="ctr" fontAlgn="base"/>
                      <a:r>
                        <a:rPr lang="en-US" sz="1100" b="1" i="1">
                          <a:solidFill>
                            <a:schemeClr val="accent1"/>
                          </a:solidFill>
                          <a:latin typeface="Arial"/>
                          <a:cs typeface="Arial"/>
                        </a:rPr>
                        <a:t>14</a:t>
                      </a:r>
                    </a:p>
                  </a:txBody>
                  <a:tcPr marL="65598" marR="65598" marT="32799" marB="32799" anchor="ctr"/>
                </a:tc>
                <a:tc>
                  <a:txBody>
                    <a:bodyPr/>
                    <a:lstStyle/>
                    <a:p>
                      <a:pPr algn="l" fontAlgn="base"/>
                      <a:r>
                        <a:rPr lang="fr-FR" sz="1000" b="0" dirty="0">
                          <a:solidFill>
                            <a:srgbClr val="000000"/>
                          </a:solidFill>
                          <a:effectLst/>
                          <a:latin typeface="Arial"/>
                          <a:cs typeface="Arial"/>
                        </a:rPr>
                        <a:t>Exposition à des armes controversées (mines antipersonnel, armes à sous-munitions, armes chimiques et biologiques)</a:t>
                      </a:r>
                      <a:r>
                        <a:rPr lang="en-US" sz="1000" b="0" dirty="0">
                          <a:solidFill>
                            <a:srgbClr val="000000"/>
                          </a:solidFill>
                          <a:effectLst/>
                          <a:latin typeface="Arial"/>
                          <a:cs typeface="Arial"/>
                        </a:rPr>
                        <a:t> </a:t>
                      </a:r>
                      <a:r>
                        <a:rPr lang="en-US" sz="1000" b="0" dirty="0">
                          <a:solidFill>
                            <a:srgbClr val="A6A6A6"/>
                          </a:solidFill>
                          <a:effectLst/>
                          <a:latin typeface="Arial"/>
                          <a:cs typeface="Arial"/>
                        </a:rPr>
                        <a:t>(%)​</a:t>
                      </a:r>
                      <a:endParaRPr lang="en-US" sz="1900" b="0" i="0" dirty="0">
                        <a:solidFill>
                          <a:srgbClr val="000000"/>
                        </a:solidFill>
                        <a:effectLst/>
                        <a:latin typeface="Arial"/>
                        <a:cs typeface="Arial"/>
                      </a:endParaRPr>
                    </a:p>
                  </a:txBody>
                  <a:tcPr marL="65598" marR="65598" marT="32799" marB="32799" anchor="ctr"/>
                </a:tc>
                <a:tc>
                  <a:txBody>
                    <a:bodyPr/>
                    <a:lstStyle/>
                    <a:p>
                      <a:pPr algn="ctr" fontAlgn="base"/>
                      <a:r>
                        <a:rPr lang="fr-FR" sz="900" b="0" i="0" dirty="0">
                          <a:solidFill>
                            <a:srgbClr val="000000"/>
                          </a:solidFill>
                          <a:effectLst/>
                          <a:latin typeface="Arial" panose="020B0604020202020204" pitchFamily="34" charset="0"/>
                          <a:cs typeface="Arial" panose="020B0604020202020204" pitchFamily="34" charset="0"/>
                        </a:rPr>
                        <a:t>0</a:t>
                      </a:r>
                    </a:p>
                  </a:txBody>
                  <a:tcPr marL="65598" marR="65598" marT="32799" marB="32799" anchor="ctr"/>
                </a:tc>
                <a:extLst>
                  <a:ext uri="{0D108BD9-81ED-4DB2-BD59-A6C34878D82A}">
                    <a16:rowId xmlns:a16="http://schemas.microsoft.com/office/drawing/2014/main" val="3098680030"/>
                  </a:ext>
                </a:extLst>
              </a:tr>
            </a:tbl>
          </a:graphicData>
        </a:graphic>
      </p:graphicFrame>
      <p:sp>
        <p:nvSpPr>
          <p:cNvPr id="6" name="Rectangle 5">
            <a:extLst>
              <a:ext uri="{FF2B5EF4-FFF2-40B4-BE49-F238E27FC236}">
                <a16:creationId xmlns:a16="http://schemas.microsoft.com/office/drawing/2014/main" id="{0E48C41A-6FE9-E553-55BB-76D565B17628}"/>
              </a:ext>
            </a:extLst>
          </p:cNvPr>
          <p:cNvSpPr/>
          <p:nvPr/>
        </p:nvSpPr>
        <p:spPr>
          <a:xfrm>
            <a:off x="334963" y="892327"/>
            <a:ext cx="11485562" cy="302400"/>
          </a:xfrm>
          <a:prstGeom prst="rect">
            <a:avLst/>
          </a:prstGeom>
          <a:solidFill>
            <a:srgbClr val="008C93"/>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a:latin typeface="Arial" panose="020B0604020202020204" pitchFamily="34" charset="0"/>
                <a:ea typeface="DejaVu Sans" panose="020B0603030804020204" pitchFamily="34" charset="0"/>
                <a:cs typeface="Arial" panose="020B0604020202020204" pitchFamily="34" charset="0"/>
              </a:rPr>
              <a:t>Taxonomie Verte Européenne</a:t>
            </a:r>
          </a:p>
        </p:txBody>
      </p:sp>
      <p:sp>
        <p:nvSpPr>
          <p:cNvPr id="7" name="ZoneTexte 6">
            <a:extLst>
              <a:ext uri="{FF2B5EF4-FFF2-40B4-BE49-F238E27FC236}">
                <a16:creationId xmlns:a16="http://schemas.microsoft.com/office/drawing/2014/main" id="{87D67526-7471-7360-CFEB-639E6DD59F59}"/>
              </a:ext>
            </a:extLst>
          </p:cNvPr>
          <p:cNvSpPr txBox="1"/>
          <p:nvPr/>
        </p:nvSpPr>
        <p:spPr>
          <a:xfrm>
            <a:off x="1168591" y="1199808"/>
            <a:ext cx="1058779" cy="369332"/>
          </a:xfrm>
          <a:prstGeom prst="rect">
            <a:avLst/>
          </a:prstGeom>
          <a:noFill/>
        </p:spPr>
        <p:txBody>
          <a:bodyPr wrap="square" rtlCol="0">
            <a:spAutoFit/>
          </a:bodyPr>
          <a:lstStyle/>
          <a:p>
            <a:r>
              <a:rPr lang="fr-FR" b="1">
                <a:solidFill>
                  <a:schemeClr val="accent1"/>
                </a:solidFill>
                <a:latin typeface="Arial" panose="020B0604020202020204" pitchFamily="34" charset="0"/>
                <a:cs typeface="Arial" panose="020B0604020202020204" pitchFamily="34" charset="0"/>
              </a:rPr>
              <a:t>Pas</a:t>
            </a:r>
          </a:p>
        </p:txBody>
      </p:sp>
      <p:sp>
        <p:nvSpPr>
          <p:cNvPr id="8" name="ZoneTexte 7">
            <a:extLst>
              <a:ext uri="{FF2B5EF4-FFF2-40B4-BE49-F238E27FC236}">
                <a16:creationId xmlns:a16="http://schemas.microsoft.com/office/drawing/2014/main" id="{5A2CB424-0B9E-DDF6-1BF9-5AB7E4F791F3}"/>
              </a:ext>
            </a:extLst>
          </p:cNvPr>
          <p:cNvSpPr txBox="1"/>
          <p:nvPr/>
        </p:nvSpPr>
        <p:spPr>
          <a:xfrm>
            <a:off x="1646662" y="1275745"/>
            <a:ext cx="6735337" cy="276999"/>
          </a:xfrm>
          <a:prstGeom prst="rect">
            <a:avLst/>
          </a:prstGeom>
          <a:noFill/>
        </p:spPr>
        <p:txBody>
          <a:bodyPr wrap="square" rtlCol="0">
            <a:spAutoFit/>
          </a:bodyPr>
          <a:lstStyle/>
          <a:p>
            <a:r>
              <a:rPr lang="fr-FR" sz="1200" dirty="0">
                <a:latin typeface="Arial" panose="020B0604020202020204" pitchFamily="34" charset="0"/>
                <a:cs typeface="Arial" panose="020B0604020202020204" pitchFamily="34" charset="0"/>
              </a:rPr>
              <a:t>d’évaluation de la part d'activités alignées sur la taxonomie de l’UE.</a:t>
            </a:r>
          </a:p>
        </p:txBody>
      </p:sp>
      <p:pic>
        <p:nvPicPr>
          <p:cNvPr id="9" name="Picture 1" descr="A black background with green and grey text&#10;&#10;Description automatically generated">
            <a:extLst>
              <a:ext uri="{FF2B5EF4-FFF2-40B4-BE49-F238E27FC236}">
                <a16:creationId xmlns:a16="http://schemas.microsoft.com/office/drawing/2014/main" id="{7FC9317E-194D-4027-B925-73EF493554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sp>
        <p:nvSpPr>
          <p:cNvPr id="3" name="Title 2">
            <a:extLst>
              <a:ext uri="{FF2B5EF4-FFF2-40B4-BE49-F238E27FC236}">
                <a16:creationId xmlns:a16="http://schemas.microsoft.com/office/drawing/2014/main" id="{A0C7CA80-C56B-9F63-A539-260972F1236D}"/>
              </a:ext>
            </a:extLst>
          </p:cNvPr>
          <p:cNvSpPr txBox="1">
            <a:spLocks/>
          </p:cNvSpPr>
          <p:nvPr/>
        </p:nvSpPr>
        <p:spPr>
          <a:xfrm>
            <a:off x="334963" y="296863"/>
            <a:ext cx="7344031" cy="534446"/>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dirty="0">
                <a:latin typeface="Arial Black" panose="020B0604020202020204" pitchFamily="34" charset="0"/>
              </a:rPr>
              <a:t>ORRION CHEMICALS ORGAFORM (OCO)</a:t>
            </a:r>
            <a:endParaRPr lang="fr-FR" dirty="0"/>
          </a:p>
        </p:txBody>
      </p:sp>
    </p:spTree>
    <p:extLst>
      <p:ext uri="{BB962C8B-B14F-4D97-AF65-F5344CB8AC3E}">
        <p14:creationId xmlns:p14="http://schemas.microsoft.com/office/powerpoint/2010/main" val="284323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750BF-1BD6-7630-5855-2DE2CC911BBE}"/>
            </a:ext>
          </a:extLst>
        </p:cNvPr>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E9713AB5-41A8-DFEB-9043-2C95D9970B48}"/>
              </a:ext>
            </a:extLst>
          </p:cNvPr>
          <p:cNvSpPr/>
          <p:nvPr/>
        </p:nvSpPr>
        <p:spPr>
          <a:xfrm>
            <a:off x="-308263" y="4081748"/>
            <a:ext cx="4779626" cy="1646039"/>
          </a:xfrm>
          <a:prstGeom prst="roundRect">
            <a:avLst/>
          </a:prstGeom>
          <a:solidFill>
            <a:schemeClr val="tx2">
              <a:lumMod val="20000"/>
              <a:lumOff val="80000"/>
            </a:scheme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l" defTabSz="914217" rtl="0" eaLnBrk="1" fontAlgn="auto" latinLnBrk="0" hangingPunct="1">
              <a:lnSpc>
                <a:spcPct val="100000"/>
              </a:lnSpc>
              <a:spcBef>
                <a:spcPts val="0"/>
              </a:spcBef>
              <a:spcAft>
                <a:spcPts val="0"/>
              </a:spcAft>
              <a:buClrTx/>
              <a:buSzTx/>
              <a:buFontTx/>
              <a:buNone/>
              <a:tabLst/>
              <a:defRPr/>
            </a:pPr>
            <a:endParaRPr kumimoji="0" lang="fr-FR" sz="24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2" name="Titre 1">
            <a:extLst>
              <a:ext uri="{FF2B5EF4-FFF2-40B4-BE49-F238E27FC236}">
                <a16:creationId xmlns:a16="http://schemas.microsoft.com/office/drawing/2014/main" id="{7BFF25E5-333B-C439-930F-33BDB40DB849}"/>
              </a:ext>
            </a:extLst>
          </p:cNvPr>
          <p:cNvSpPr>
            <a:spLocks noGrp="1"/>
          </p:cNvSpPr>
          <p:nvPr>
            <p:ph type="ctrTitle"/>
            <p:custDataLst>
              <p:tags r:id="rId1"/>
            </p:custDataLst>
          </p:nvPr>
        </p:nvSpPr>
        <p:spPr>
          <a:xfrm>
            <a:off x="269875" y="2270692"/>
            <a:ext cx="4977243" cy="2538643"/>
          </a:xfrm>
        </p:spPr>
        <p:txBody>
          <a:bodyPr/>
          <a:lstStyle/>
          <a:p>
            <a:r>
              <a:rPr lang="fr-FR">
                <a:solidFill>
                  <a:schemeClr val="accent1"/>
                </a:solidFill>
              </a:rPr>
              <a:t>Annexes</a:t>
            </a:r>
          </a:p>
        </p:txBody>
      </p:sp>
      <p:sp>
        <p:nvSpPr>
          <p:cNvPr id="13" name="Freeform 20">
            <a:extLst>
              <a:ext uri="{FF2B5EF4-FFF2-40B4-BE49-F238E27FC236}">
                <a16:creationId xmlns:a16="http://schemas.microsoft.com/office/drawing/2014/main" id="{61FA6F1C-E0D8-5480-0945-1E1EEE867E2A}"/>
              </a:ext>
            </a:extLst>
          </p:cNvPr>
          <p:cNvSpPr>
            <a:spLocks/>
          </p:cNvSpPr>
          <p:nvPr/>
        </p:nvSpPr>
        <p:spPr bwMode="auto">
          <a:xfrm>
            <a:off x="5584615" y="-25878"/>
            <a:ext cx="984885" cy="3731895"/>
          </a:xfrm>
          <a:custGeom>
            <a:avLst/>
            <a:gdLst>
              <a:gd name="T0" fmla="*/ 261 w 310"/>
              <a:gd name="T1" fmla="*/ 1156 h 1175"/>
              <a:gd name="T2" fmla="*/ 259 w 310"/>
              <a:gd name="T3" fmla="*/ 1157 h 1175"/>
              <a:gd name="T4" fmla="*/ 160 w 310"/>
              <a:gd name="T5" fmla="*/ 1124 h 1175"/>
              <a:gd name="T6" fmla="*/ 0 w 310"/>
              <a:gd name="T7" fmla="*/ 460 h 1175"/>
              <a:gd name="T8" fmla="*/ 74 w 310"/>
              <a:gd name="T9" fmla="*/ 0 h 1175"/>
              <a:gd name="T10" fmla="*/ 231 w 310"/>
              <a:gd name="T11" fmla="*/ 0 h 1175"/>
              <a:gd name="T12" fmla="*/ 148 w 310"/>
              <a:gd name="T13" fmla="*/ 460 h 1175"/>
              <a:gd name="T14" fmla="*/ 291 w 310"/>
              <a:gd name="T15" fmla="*/ 1056 h 1175"/>
              <a:gd name="T16" fmla="*/ 261 w 310"/>
              <a:gd name="T17" fmla="*/ 1156 h 1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1175">
                <a:moveTo>
                  <a:pt x="261" y="1156"/>
                </a:moveTo>
                <a:cubicBezTo>
                  <a:pt x="260" y="1156"/>
                  <a:pt x="260" y="1157"/>
                  <a:pt x="259" y="1157"/>
                </a:cubicBezTo>
                <a:cubicBezTo>
                  <a:pt x="223" y="1175"/>
                  <a:pt x="178" y="1160"/>
                  <a:pt x="160" y="1124"/>
                </a:cubicBezTo>
                <a:cubicBezTo>
                  <a:pt x="58" y="925"/>
                  <a:pt x="0" y="699"/>
                  <a:pt x="0" y="460"/>
                </a:cubicBezTo>
                <a:cubicBezTo>
                  <a:pt x="0" y="299"/>
                  <a:pt x="26" y="145"/>
                  <a:pt x="74" y="0"/>
                </a:cubicBezTo>
                <a:cubicBezTo>
                  <a:pt x="231" y="0"/>
                  <a:pt x="231" y="0"/>
                  <a:pt x="231" y="0"/>
                </a:cubicBezTo>
                <a:cubicBezTo>
                  <a:pt x="177" y="143"/>
                  <a:pt x="148" y="298"/>
                  <a:pt x="148" y="460"/>
                </a:cubicBezTo>
                <a:cubicBezTo>
                  <a:pt x="148" y="675"/>
                  <a:pt x="200" y="877"/>
                  <a:pt x="291" y="1056"/>
                </a:cubicBezTo>
                <a:cubicBezTo>
                  <a:pt x="310" y="1092"/>
                  <a:pt x="297" y="1137"/>
                  <a:pt x="261" y="11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4" name="Freeform 23">
            <a:extLst>
              <a:ext uri="{FF2B5EF4-FFF2-40B4-BE49-F238E27FC236}">
                <a16:creationId xmlns:a16="http://schemas.microsoft.com/office/drawing/2014/main" id="{4429B253-BB90-0CA2-73EE-F50FC4F2F520}"/>
              </a:ext>
            </a:extLst>
          </p:cNvPr>
          <p:cNvSpPr>
            <a:spLocks/>
          </p:cNvSpPr>
          <p:nvPr/>
        </p:nvSpPr>
        <p:spPr bwMode="auto">
          <a:xfrm>
            <a:off x="6795591" y="-25878"/>
            <a:ext cx="868045" cy="2086610"/>
          </a:xfrm>
          <a:custGeom>
            <a:avLst/>
            <a:gdLst>
              <a:gd name="T0" fmla="*/ 152 w 273"/>
              <a:gd name="T1" fmla="*/ 556 h 657"/>
              <a:gd name="T2" fmla="*/ 152 w 273"/>
              <a:gd name="T3" fmla="*/ 572 h 657"/>
              <a:gd name="T4" fmla="*/ 62 w 273"/>
              <a:gd name="T5" fmla="*/ 646 h 657"/>
              <a:gd name="T6" fmla="*/ 60 w 273"/>
              <a:gd name="T7" fmla="*/ 646 h 657"/>
              <a:gd name="T8" fmla="*/ 5 w 273"/>
              <a:gd name="T9" fmla="*/ 579 h 657"/>
              <a:gd name="T10" fmla="*/ 2 w 273"/>
              <a:gd name="T11" fmla="*/ 515 h 657"/>
              <a:gd name="T12" fmla="*/ 0 w 273"/>
              <a:gd name="T13" fmla="*/ 463 h 657"/>
              <a:gd name="T14" fmla="*/ 105 w 273"/>
              <a:gd name="T15" fmla="*/ 0 h 657"/>
              <a:gd name="T16" fmla="*/ 273 w 273"/>
              <a:gd name="T17" fmla="*/ 0 h 657"/>
              <a:gd name="T18" fmla="*/ 149 w 273"/>
              <a:gd name="T19" fmla="*/ 463 h 657"/>
              <a:gd name="T20" fmla="*/ 150 w 273"/>
              <a:gd name="T21" fmla="*/ 506 h 657"/>
              <a:gd name="T22" fmla="*/ 151 w 273"/>
              <a:gd name="T23" fmla="*/ 531 h 657"/>
              <a:gd name="T24" fmla="*/ 152 w 273"/>
              <a:gd name="T25" fmla="*/ 556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3" h="657">
                <a:moveTo>
                  <a:pt x="152" y="556"/>
                </a:moveTo>
                <a:cubicBezTo>
                  <a:pt x="152" y="561"/>
                  <a:pt x="152" y="567"/>
                  <a:pt x="152" y="572"/>
                </a:cubicBezTo>
                <a:cubicBezTo>
                  <a:pt x="153" y="620"/>
                  <a:pt x="109" y="657"/>
                  <a:pt x="62" y="646"/>
                </a:cubicBezTo>
                <a:cubicBezTo>
                  <a:pt x="61" y="646"/>
                  <a:pt x="61" y="646"/>
                  <a:pt x="60" y="646"/>
                </a:cubicBezTo>
                <a:cubicBezTo>
                  <a:pt x="30" y="638"/>
                  <a:pt x="8" y="610"/>
                  <a:pt x="5" y="579"/>
                </a:cubicBezTo>
                <a:cubicBezTo>
                  <a:pt x="4" y="559"/>
                  <a:pt x="3" y="537"/>
                  <a:pt x="2" y="515"/>
                </a:cubicBezTo>
                <a:cubicBezTo>
                  <a:pt x="1" y="498"/>
                  <a:pt x="0" y="481"/>
                  <a:pt x="0" y="463"/>
                </a:cubicBezTo>
                <a:cubicBezTo>
                  <a:pt x="0" y="297"/>
                  <a:pt x="38" y="140"/>
                  <a:pt x="105" y="0"/>
                </a:cubicBezTo>
                <a:cubicBezTo>
                  <a:pt x="273" y="0"/>
                  <a:pt x="273" y="0"/>
                  <a:pt x="273" y="0"/>
                </a:cubicBezTo>
                <a:cubicBezTo>
                  <a:pt x="194" y="136"/>
                  <a:pt x="149" y="294"/>
                  <a:pt x="149" y="463"/>
                </a:cubicBezTo>
                <a:cubicBezTo>
                  <a:pt x="149" y="477"/>
                  <a:pt x="149" y="492"/>
                  <a:pt x="150" y="506"/>
                </a:cubicBezTo>
                <a:cubicBezTo>
                  <a:pt x="151" y="515"/>
                  <a:pt x="151" y="523"/>
                  <a:pt x="151" y="531"/>
                </a:cubicBezTo>
                <a:cubicBezTo>
                  <a:pt x="151" y="540"/>
                  <a:pt x="152" y="548"/>
                  <a:pt x="152" y="5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5" name="Freeform 24">
            <a:extLst>
              <a:ext uri="{FF2B5EF4-FFF2-40B4-BE49-F238E27FC236}">
                <a16:creationId xmlns:a16="http://schemas.microsoft.com/office/drawing/2014/main" id="{C38EBD60-596F-D136-8245-8EC976F635FD}"/>
              </a:ext>
            </a:extLst>
          </p:cNvPr>
          <p:cNvSpPr>
            <a:spLocks/>
          </p:cNvSpPr>
          <p:nvPr/>
        </p:nvSpPr>
        <p:spPr bwMode="auto">
          <a:xfrm>
            <a:off x="7939861" y="-25878"/>
            <a:ext cx="1238885" cy="2778760"/>
          </a:xfrm>
          <a:custGeom>
            <a:avLst/>
            <a:gdLst>
              <a:gd name="T0" fmla="*/ 150 w 390"/>
              <a:gd name="T1" fmla="*/ 463 h 875"/>
              <a:gd name="T2" fmla="*/ 229 w 390"/>
              <a:gd name="T3" fmla="*/ 751 h 875"/>
              <a:gd name="T4" fmla="*/ 198 w 390"/>
              <a:gd name="T5" fmla="*/ 858 h 875"/>
              <a:gd name="T6" fmla="*/ 197 w 390"/>
              <a:gd name="T7" fmla="*/ 858 h 875"/>
              <a:gd name="T8" fmla="*/ 100 w 390"/>
              <a:gd name="T9" fmla="*/ 829 h 875"/>
              <a:gd name="T10" fmla="*/ 0 w 390"/>
              <a:gd name="T11" fmla="*/ 463 h 875"/>
              <a:gd name="T12" fmla="*/ 169 w 390"/>
              <a:gd name="T13" fmla="*/ 0 h 875"/>
              <a:gd name="T14" fmla="*/ 390 w 390"/>
              <a:gd name="T15" fmla="*/ 0 h 875"/>
              <a:gd name="T16" fmla="*/ 150 w 390"/>
              <a:gd name="T17" fmla="*/ 46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875">
                <a:moveTo>
                  <a:pt x="150" y="463"/>
                </a:moveTo>
                <a:cubicBezTo>
                  <a:pt x="150" y="568"/>
                  <a:pt x="179" y="667"/>
                  <a:pt x="229" y="751"/>
                </a:cubicBezTo>
                <a:cubicBezTo>
                  <a:pt x="251" y="789"/>
                  <a:pt x="238" y="838"/>
                  <a:pt x="198" y="858"/>
                </a:cubicBezTo>
                <a:cubicBezTo>
                  <a:pt x="198" y="858"/>
                  <a:pt x="198" y="858"/>
                  <a:pt x="197" y="858"/>
                </a:cubicBezTo>
                <a:cubicBezTo>
                  <a:pt x="162" y="875"/>
                  <a:pt x="120" y="862"/>
                  <a:pt x="100" y="829"/>
                </a:cubicBezTo>
                <a:cubicBezTo>
                  <a:pt x="36" y="722"/>
                  <a:pt x="0" y="597"/>
                  <a:pt x="0" y="463"/>
                </a:cubicBezTo>
                <a:cubicBezTo>
                  <a:pt x="0" y="287"/>
                  <a:pt x="63" y="125"/>
                  <a:pt x="169" y="0"/>
                </a:cubicBezTo>
                <a:cubicBezTo>
                  <a:pt x="390" y="0"/>
                  <a:pt x="390" y="0"/>
                  <a:pt x="390" y="0"/>
                </a:cubicBezTo>
                <a:cubicBezTo>
                  <a:pt x="245" y="103"/>
                  <a:pt x="150" y="272"/>
                  <a:pt x="150" y="463"/>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7" name="Freeform 22">
            <a:extLst>
              <a:ext uri="{FF2B5EF4-FFF2-40B4-BE49-F238E27FC236}">
                <a16:creationId xmlns:a16="http://schemas.microsoft.com/office/drawing/2014/main" id="{6FF2FFCC-87BE-50E9-4A57-3FC1EFA0DB12}"/>
              </a:ext>
            </a:extLst>
          </p:cNvPr>
          <p:cNvSpPr>
            <a:spLocks/>
          </p:cNvSpPr>
          <p:nvPr/>
        </p:nvSpPr>
        <p:spPr bwMode="auto">
          <a:xfrm>
            <a:off x="10192704" y="3488529"/>
            <a:ext cx="1486535" cy="781050"/>
          </a:xfrm>
          <a:custGeom>
            <a:avLst/>
            <a:gdLst>
              <a:gd name="T0" fmla="*/ 344 w 468"/>
              <a:gd name="T1" fmla="*/ 16 h 246"/>
              <a:gd name="T2" fmla="*/ 88 w 468"/>
              <a:gd name="T3" fmla="*/ 93 h 246"/>
              <a:gd name="T4" fmla="*/ 37 w 468"/>
              <a:gd name="T5" fmla="*/ 215 h 246"/>
              <a:gd name="T6" fmla="*/ 41 w 468"/>
              <a:gd name="T7" fmla="*/ 219 h 246"/>
              <a:gd name="T8" fmla="*/ 105 w 468"/>
              <a:gd name="T9" fmla="*/ 243 h 246"/>
              <a:gd name="T10" fmla="*/ 412 w 468"/>
              <a:gd name="T11" fmla="*/ 151 h 246"/>
              <a:gd name="T12" fmla="*/ 438 w 468"/>
              <a:gd name="T13" fmla="*/ 36 h 246"/>
              <a:gd name="T14" fmla="*/ 437 w 468"/>
              <a:gd name="T15" fmla="*/ 35 h 246"/>
              <a:gd name="T16" fmla="*/ 344 w 468"/>
              <a:gd name="T17" fmla="*/ 1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8" h="246">
                <a:moveTo>
                  <a:pt x="344" y="16"/>
                </a:moveTo>
                <a:cubicBezTo>
                  <a:pt x="266" y="56"/>
                  <a:pt x="180" y="83"/>
                  <a:pt x="88" y="93"/>
                </a:cubicBezTo>
                <a:cubicBezTo>
                  <a:pt x="30" y="99"/>
                  <a:pt x="0" y="169"/>
                  <a:pt x="37" y="215"/>
                </a:cubicBezTo>
                <a:cubicBezTo>
                  <a:pt x="38" y="216"/>
                  <a:pt x="39" y="218"/>
                  <a:pt x="41" y="219"/>
                </a:cubicBezTo>
                <a:cubicBezTo>
                  <a:pt x="57" y="237"/>
                  <a:pt x="81" y="246"/>
                  <a:pt x="105" y="243"/>
                </a:cubicBezTo>
                <a:cubicBezTo>
                  <a:pt x="215" y="231"/>
                  <a:pt x="318" y="199"/>
                  <a:pt x="412" y="151"/>
                </a:cubicBezTo>
                <a:cubicBezTo>
                  <a:pt x="455" y="129"/>
                  <a:pt x="468" y="73"/>
                  <a:pt x="438" y="36"/>
                </a:cubicBezTo>
                <a:cubicBezTo>
                  <a:pt x="438" y="36"/>
                  <a:pt x="437" y="35"/>
                  <a:pt x="437" y="35"/>
                </a:cubicBezTo>
                <a:cubicBezTo>
                  <a:pt x="415" y="7"/>
                  <a:pt x="376" y="0"/>
                  <a:pt x="344" y="1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8" name="Freeform 21">
            <a:extLst>
              <a:ext uri="{FF2B5EF4-FFF2-40B4-BE49-F238E27FC236}">
                <a16:creationId xmlns:a16="http://schemas.microsoft.com/office/drawing/2014/main" id="{F8C02A72-AF25-23E3-C1B9-42EC0DFDE566}"/>
              </a:ext>
            </a:extLst>
          </p:cNvPr>
          <p:cNvSpPr>
            <a:spLocks/>
          </p:cNvSpPr>
          <p:nvPr/>
        </p:nvSpPr>
        <p:spPr bwMode="auto">
          <a:xfrm>
            <a:off x="8862040" y="4792792"/>
            <a:ext cx="1248410" cy="650875"/>
          </a:xfrm>
          <a:custGeom>
            <a:avLst/>
            <a:gdLst>
              <a:gd name="T0" fmla="*/ 14 w 393"/>
              <a:gd name="T1" fmla="*/ 44 h 205"/>
              <a:gd name="T2" fmla="*/ 4 w 393"/>
              <a:gd name="T3" fmla="*/ 75 h 205"/>
              <a:gd name="T4" fmla="*/ 57 w 393"/>
              <a:gd name="T5" fmla="*/ 152 h 205"/>
              <a:gd name="T6" fmla="*/ 309 w 393"/>
              <a:gd name="T7" fmla="*/ 202 h 205"/>
              <a:gd name="T8" fmla="*/ 391 w 393"/>
              <a:gd name="T9" fmla="*/ 137 h 205"/>
              <a:gd name="T10" fmla="*/ 391 w 393"/>
              <a:gd name="T11" fmla="*/ 131 h 205"/>
              <a:gd name="T12" fmla="*/ 322 w 393"/>
              <a:gd name="T13" fmla="*/ 53 h 205"/>
              <a:gd name="T14" fmla="*/ 101 w 393"/>
              <a:gd name="T15" fmla="*/ 10 h 205"/>
              <a:gd name="T16" fmla="*/ 14 w 393"/>
              <a:gd name="T17" fmla="*/ 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205">
                <a:moveTo>
                  <a:pt x="14" y="44"/>
                </a:moveTo>
                <a:cubicBezTo>
                  <a:pt x="8" y="55"/>
                  <a:pt x="5" y="65"/>
                  <a:pt x="4" y="75"/>
                </a:cubicBezTo>
                <a:cubicBezTo>
                  <a:pt x="0" y="110"/>
                  <a:pt x="23" y="142"/>
                  <a:pt x="57" y="152"/>
                </a:cubicBezTo>
                <a:cubicBezTo>
                  <a:pt x="138" y="177"/>
                  <a:pt x="222" y="194"/>
                  <a:pt x="309" y="202"/>
                </a:cubicBezTo>
                <a:cubicBezTo>
                  <a:pt x="349" y="205"/>
                  <a:pt x="386" y="177"/>
                  <a:pt x="391" y="137"/>
                </a:cubicBezTo>
                <a:cubicBezTo>
                  <a:pt x="391" y="135"/>
                  <a:pt x="391" y="133"/>
                  <a:pt x="391" y="131"/>
                </a:cubicBezTo>
                <a:cubicBezTo>
                  <a:pt x="393" y="91"/>
                  <a:pt x="363" y="57"/>
                  <a:pt x="322" y="53"/>
                </a:cubicBezTo>
                <a:cubicBezTo>
                  <a:pt x="246" y="46"/>
                  <a:pt x="172" y="31"/>
                  <a:pt x="101" y="10"/>
                </a:cubicBezTo>
                <a:cubicBezTo>
                  <a:pt x="67" y="0"/>
                  <a:pt x="31" y="13"/>
                  <a:pt x="14" y="44"/>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4" name="ZoneTexte 3">
            <a:extLst>
              <a:ext uri="{FF2B5EF4-FFF2-40B4-BE49-F238E27FC236}">
                <a16:creationId xmlns:a16="http://schemas.microsoft.com/office/drawing/2014/main" id="{AAB5B0E5-46DA-0E55-38F1-3A89F19FD8A9}"/>
              </a:ext>
            </a:extLst>
          </p:cNvPr>
          <p:cNvSpPr txBox="1"/>
          <p:nvPr/>
        </p:nvSpPr>
        <p:spPr>
          <a:xfrm>
            <a:off x="160283" y="4846162"/>
            <a:ext cx="4048125" cy="769441"/>
          </a:xfrm>
          <a:prstGeom prst="rect">
            <a:avLst/>
          </a:prstGeom>
          <a:noFill/>
        </p:spPr>
        <p:txBody>
          <a:bodyPr wrap="square" rtlCol="0">
            <a:spAutoFit/>
          </a:bodyPr>
          <a:lstStyle/>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kumimoji="0" lang="fr-FR" sz="1600" b="1" i="0" u="none" strike="noStrike" kern="1200" cap="none" spc="0" normalizeH="0" baseline="0" noProof="0">
                <a:ln>
                  <a:noFill/>
                </a:ln>
                <a:solidFill>
                  <a:schemeClr val="accent1"/>
                </a:solidFill>
                <a:effectLst/>
                <a:uLnTx/>
                <a:uFillTx/>
                <a:latin typeface="Malgun Gothic" panose="020B0503020000020004" pitchFamily="34" charset="-127"/>
                <a:ea typeface="Malgun Gothic" panose="020B0503020000020004" pitchFamily="34" charset="-127"/>
                <a:cs typeface="Calibri" panose="020F0502020204030204" pitchFamily="34" charset="0"/>
              </a:rPr>
              <a:t>Méthodologies</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kumimoji="0" lang="fr-FR" sz="1400" b="0" i="0" u="none" strike="noStrike" kern="1200" cap="none" spc="0" normalizeH="0" baseline="0" noProof="0">
                <a:ln>
                  <a:noFill/>
                </a:ln>
                <a:solidFill>
                  <a:schemeClr val="accent1"/>
                </a:solidFill>
                <a:effectLst/>
                <a:uLnTx/>
                <a:uFillTx/>
                <a:latin typeface="Malgun Gothic" panose="020B0503020000020004" pitchFamily="34" charset="-127"/>
                <a:ea typeface="Malgun Gothic" panose="020B0503020000020004" pitchFamily="34" charset="-127"/>
                <a:cs typeface="Calibri" panose="020F0502020204030204" pitchFamily="34" charset="0"/>
              </a:rPr>
              <a:t>Ressources </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kumimoji="0" lang="fr-FR" sz="1400" b="0" i="0" u="none" strike="noStrike" kern="1200" cap="none" spc="0" normalizeH="0" baseline="0" noProof="0">
                <a:ln>
                  <a:noFill/>
                </a:ln>
                <a:solidFill>
                  <a:schemeClr val="accent1"/>
                </a:solidFill>
                <a:effectLst/>
                <a:uLnTx/>
                <a:uFillTx/>
                <a:latin typeface="Malgun Gothic" panose="020B0503020000020004" pitchFamily="34" charset="-127"/>
                <a:ea typeface="Malgun Gothic" panose="020B0503020000020004" pitchFamily="34" charset="-127"/>
                <a:cs typeface="Calibri" panose="020F0502020204030204" pitchFamily="34" charset="0"/>
              </a:rPr>
              <a:t>Définitions &amp; Sources de benchmark</a:t>
            </a:r>
          </a:p>
        </p:txBody>
      </p:sp>
    </p:spTree>
    <p:extLst>
      <p:ext uri="{BB962C8B-B14F-4D97-AF65-F5344CB8AC3E}">
        <p14:creationId xmlns:p14="http://schemas.microsoft.com/office/powerpoint/2010/main" val="2526642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8658B4A-8DD8-43FC-9419-3D6563B4BEF3}"/>
              </a:ext>
            </a:extLst>
          </p:cNvPr>
          <p:cNvSpPr>
            <a:spLocks noGrp="1"/>
          </p:cNvSpPr>
          <p:nvPr>
            <p:ph type="sldNum" sz="quarter" idx="4294967295"/>
          </p:nvPr>
        </p:nvSpPr>
        <p:spPr>
          <a:xfrm>
            <a:off x="11810997" y="6637595"/>
            <a:ext cx="381600" cy="129600"/>
          </a:xfrm>
        </p:spPr>
        <p:txBody>
          <a:bodyPr/>
          <a:lstStyle/>
          <a:p>
            <a:pPr defTabSz="914459"/>
            <a:fld id="{5F1EF415-1224-49B3-A477-44D77B34B350}" type="slidenum">
              <a:rPr lang="fr-FR">
                <a:solidFill>
                  <a:srgbClr val="1C1C1C"/>
                </a:solidFill>
                <a:latin typeface="Poppins" panose="00000500000000000000" pitchFamily="2" charset="0"/>
                <a:cs typeface="Poppins" panose="00000500000000000000" pitchFamily="2" charset="0"/>
              </a:rPr>
              <a:pPr defTabSz="914459"/>
              <a:t>8</a:t>
            </a:fld>
            <a:endParaRPr lang="fr-FR">
              <a:solidFill>
                <a:srgbClr val="1C1C1C"/>
              </a:solidFill>
              <a:latin typeface="Poppins" panose="00000500000000000000" pitchFamily="2" charset="0"/>
              <a:cs typeface="Poppins" panose="00000500000000000000" pitchFamily="2" charset="0"/>
            </a:endParaRPr>
          </a:p>
        </p:txBody>
      </p:sp>
      <p:sp>
        <p:nvSpPr>
          <p:cNvPr id="20" name="Rectangle 2">
            <a:extLst>
              <a:ext uri="{FF2B5EF4-FFF2-40B4-BE49-F238E27FC236}">
                <a16:creationId xmlns:a16="http://schemas.microsoft.com/office/drawing/2014/main" id="{F8C8D910-2954-AC0A-22F9-2EDD0E8E9624}"/>
              </a:ext>
            </a:extLst>
          </p:cNvPr>
          <p:cNvSpPr>
            <a:spLocks noChangeArrowheads="1"/>
          </p:cNvSpPr>
          <p:nvPr/>
        </p:nvSpPr>
        <p:spPr bwMode="auto">
          <a:xfrm>
            <a:off x="1171444" y="1073590"/>
            <a:ext cx="1219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5" name="Rectangle 1">
            <a:extLst>
              <a:ext uri="{FF2B5EF4-FFF2-40B4-BE49-F238E27FC236}">
                <a16:creationId xmlns:a16="http://schemas.microsoft.com/office/drawing/2014/main" id="{4D30E66D-FB05-9255-4D01-841B03986B08}"/>
              </a:ext>
            </a:extLst>
          </p:cNvPr>
          <p:cNvSpPr>
            <a:spLocks noChangeArrowheads="1"/>
          </p:cNvSpPr>
          <p:nvPr/>
        </p:nvSpPr>
        <p:spPr bwMode="auto">
          <a:xfrm>
            <a:off x="340644" y="952364"/>
            <a:ext cx="168452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1" tIns="45720" rIns="91441"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37"/>
            <a:r>
              <a:rPr lang="fr-FR" altLang="fr-FR">
                <a:solidFill>
                  <a:srgbClr val="000000"/>
                </a:solidFill>
                <a:latin typeface="Times New Roman" panose="02020603050405020304" pitchFamily="18" charset="0"/>
                <a:cs typeface="Times New Roman" panose="02020603050405020304" pitchFamily="18" charset="0"/>
              </a:rPr>
              <a:t> </a:t>
            </a:r>
            <a:endParaRPr lang="fr-FR" altLang="fr-FR"/>
          </a:p>
          <a:p>
            <a:pPr defTabSz="914437"/>
            <a:endParaRPr lang="fr-FR" altLang="fr-FR"/>
          </a:p>
        </p:txBody>
      </p:sp>
      <p:sp>
        <p:nvSpPr>
          <p:cNvPr id="22" name="Title 2">
            <a:extLst>
              <a:ext uri="{FF2B5EF4-FFF2-40B4-BE49-F238E27FC236}">
                <a16:creationId xmlns:a16="http://schemas.microsoft.com/office/drawing/2014/main" id="{31C38483-6D6F-B537-3983-132C22A5FBD0}"/>
              </a:ext>
            </a:extLst>
          </p:cNvPr>
          <p:cNvSpPr txBox="1">
            <a:spLocks noGrp="1"/>
          </p:cNvSpPr>
          <p:nvPr>
            <p:ph type="title"/>
          </p:nvPr>
        </p:nvSpPr>
        <p:spPr>
          <a:xfrm>
            <a:off x="340644" y="247492"/>
            <a:ext cx="10158412" cy="627062"/>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2400" b="0" kern="1200" baseline="0">
                <a:solidFill>
                  <a:srgbClr val="008C93"/>
                </a:solidFill>
                <a:latin typeface="Source Sans Pro Light" panose="020B0403030403020204" pitchFamily="34" charset="0"/>
                <a:ea typeface="+mj-ea"/>
                <a:cs typeface="+mj-cs"/>
              </a:defRPr>
            </a:lvl1pPr>
          </a:lstStyle>
          <a:p>
            <a:r>
              <a:rPr lang="fr-FR">
                <a:solidFill>
                  <a:schemeClr val="accent1"/>
                </a:solidFill>
                <a:latin typeface="Arial Black" panose="020B0A04020102020204" pitchFamily="34" charset="0"/>
                <a:cs typeface="Calibri" panose="020F0502020204030204" pitchFamily="34" charset="0"/>
              </a:rPr>
              <a:t>EVALUATION DES ENJEUX ET DE LA MATURITÉ ESG</a:t>
            </a:r>
          </a:p>
        </p:txBody>
      </p:sp>
      <p:sp>
        <p:nvSpPr>
          <p:cNvPr id="2" name="Rectangle : coins arrondis 1">
            <a:extLst>
              <a:ext uri="{FF2B5EF4-FFF2-40B4-BE49-F238E27FC236}">
                <a16:creationId xmlns:a16="http://schemas.microsoft.com/office/drawing/2014/main" id="{B2DC5DD4-F35D-0587-0401-259F8D515E3D}"/>
              </a:ext>
            </a:extLst>
          </p:cNvPr>
          <p:cNvSpPr/>
          <p:nvPr/>
        </p:nvSpPr>
        <p:spPr>
          <a:xfrm>
            <a:off x="340643" y="905256"/>
            <a:ext cx="11470353" cy="309518"/>
          </a:xfrm>
          <a:prstGeom prst="roundRect">
            <a:avLst/>
          </a:prstGeom>
          <a:solidFill>
            <a:schemeClr val="bg2"/>
          </a:solidFill>
        </p:spPr>
        <p:txBody>
          <a:bodyPr wrap="square">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0" lang="fr-FR" sz="1200" b="0" i="0" u="none" strike="noStrike" kern="1200" cap="none" spc="0" normalizeH="0" baseline="0" noProof="0">
                <a:ln>
                  <a:noFill/>
                </a:ln>
                <a:solidFill>
                  <a:srgbClr val="1C1C1C"/>
                </a:solidFill>
                <a:effectLst/>
                <a:uLnTx/>
                <a:uFillTx/>
                <a:latin typeface="Arial" panose="020B0604020202020204" pitchFamily="34" charset="0"/>
                <a:cs typeface="Arial" panose="020B0604020202020204" pitchFamily="34" charset="0"/>
              </a:rPr>
              <a:t>Les données collectées ont permis d’identifier </a:t>
            </a:r>
            <a:r>
              <a:rPr kumimoji="0" lang="fr-FR" sz="1200" b="1" i="0" u="none" strike="noStrike" kern="1200" cap="none" spc="0" normalizeH="0" baseline="0" noProof="0">
                <a:ln>
                  <a:noFill/>
                </a:ln>
                <a:solidFill>
                  <a:srgbClr val="1C1C1C"/>
                </a:solidFill>
                <a:effectLst/>
                <a:uLnTx/>
                <a:uFillTx/>
                <a:latin typeface="Arial" panose="020B0604020202020204" pitchFamily="34" charset="0"/>
                <a:cs typeface="Arial" panose="020B0604020202020204" pitchFamily="34" charset="0"/>
              </a:rPr>
              <a:t>le niveau d’enjeux et de maturité de chaque société sur les </a:t>
            </a:r>
            <a:r>
              <a:rPr lang="fr-FR" sz="1200" b="1">
                <a:solidFill>
                  <a:srgbClr val="1C1C1C"/>
                </a:solidFill>
                <a:latin typeface="Arial" panose="020B0604020202020204" pitchFamily="34" charset="0"/>
                <a:cs typeface="Arial" panose="020B0604020202020204" pitchFamily="34" charset="0"/>
              </a:rPr>
              <a:t>8</a:t>
            </a:r>
            <a:r>
              <a:rPr kumimoji="0" lang="fr-FR" sz="1200" b="1" i="0" u="none" strike="noStrike" kern="1200" cap="none" spc="0" normalizeH="0" baseline="0" noProof="0">
                <a:ln>
                  <a:noFill/>
                </a:ln>
                <a:solidFill>
                  <a:srgbClr val="1C1C1C"/>
                </a:solidFill>
                <a:effectLst/>
                <a:uLnTx/>
                <a:uFillTx/>
                <a:latin typeface="Arial" panose="020B0604020202020204" pitchFamily="34" charset="0"/>
                <a:cs typeface="Arial" panose="020B0604020202020204" pitchFamily="34" charset="0"/>
              </a:rPr>
              <a:t> axes</a:t>
            </a:r>
            <a:r>
              <a:rPr kumimoji="0" lang="fr-FR" sz="1200" b="0" i="0" u="none" strike="noStrike" kern="1200" cap="none" spc="0" normalizeH="0" baseline="0" noProof="0">
                <a:ln>
                  <a:noFill/>
                </a:ln>
                <a:solidFill>
                  <a:srgbClr val="1C1C1C"/>
                </a:solidFill>
                <a:effectLst/>
                <a:uLnTx/>
                <a:uFillTx/>
                <a:latin typeface="Arial" panose="020B0604020202020204" pitchFamily="34" charset="0"/>
                <a:cs typeface="Arial" panose="020B0604020202020204" pitchFamily="34" charset="0"/>
              </a:rPr>
              <a:t> suivants :</a:t>
            </a:r>
          </a:p>
        </p:txBody>
      </p:sp>
      <p:sp>
        <p:nvSpPr>
          <p:cNvPr id="3" name="Rectangle 2">
            <a:extLst>
              <a:ext uri="{FF2B5EF4-FFF2-40B4-BE49-F238E27FC236}">
                <a16:creationId xmlns:a16="http://schemas.microsoft.com/office/drawing/2014/main" id="{A8F7947E-0EA0-1713-9269-2CC756B6461C}"/>
              </a:ext>
            </a:extLst>
          </p:cNvPr>
          <p:cNvSpPr/>
          <p:nvPr/>
        </p:nvSpPr>
        <p:spPr>
          <a:xfrm>
            <a:off x="3340055" y="1377372"/>
            <a:ext cx="2755945" cy="106182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FF5D00"/>
              </a:buClr>
              <a:buSzTx/>
              <a:buFontTx/>
              <a:buNone/>
              <a:tabLst/>
              <a:defRPr/>
            </a:pPr>
            <a:r>
              <a:rPr kumimoji="0" lang="fr-FR" altLang="fr-FR" sz="900" b="1" i="0" u="none" strike="noStrike" kern="0" cap="none" spc="0" normalizeH="0" baseline="0" noProof="0">
                <a:ln>
                  <a:noFill/>
                </a:ln>
                <a:solidFill>
                  <a:schemeClr val="accent1"/>
                </a:solidFill>
                <a:effectLst/>
                <a:uLnTx/>
                <a:uFillTx/>
                <a:latin typeface="Arial" panose="020B0604020202020204" pitchFamily="34" charset="0"/>
                <a:cs typeface="Arial" panose="020B0604020202020204" pitchFamily="34" charset="0"/>
              </a:rPr>
              <a:t>Importance :</a:t>
            </a:r>
          </a:p>
          <a:p>
            <a:pPr marL="0" marR="0" lvl="0" indent="0" algn="just" defTabSz="914400" rtl="0" eaLnBrk="1" fontAlgn="auto" latinLnBrk="0" hangingPunct="1">
              <a:lnSpc>
                <a:spcPct val="100000"/>
              </a:lnSpc>
              <a:spcBef>
                <a:spcPts val="0"/>
              </a:spcBef>
              <a:spcAft>
                <a:spcPts val="0"/>
              </a:spcAft>
              <a:buClr>
                <a:srgbClr val="FF5D00"/>
              </a:buClr>
              <a:buSzTx/>
              <a:buFontTx/>
              <a:buNone/>
              <a:tabLst/>
              <a:defRPr/>
            </a:pP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L’enjeu est noté au regard de la taille de la société, de son secteur d’activité, de ses pays d’implantation, des données reportées, et dans une moindre mesure relativement aux autres sociétés du portefeuille</a:t>
            </a:r>
          </a:p>
          <a:p>
            <a:pPr marL="0" marR="0" lvl="0" indent="0" algn="just" defTabSz="914400" rtl="0" eaLnBrk="1" fontAlgn="auto" latinLnBrk="0" hangingPunct="1">
              <a:lnSpc>
                <a:spcPct val="100000"/>
              </a:lnSpc>
              <a:spcBef>
                <a:spcPts val="0"/>
              </a:spcBef>
              <a:spcAft>
                <a:spcPts val="0"/>
              </a:spcAft>
              <a:buClr>
                <a:srgbClr val="FF5D00"/>
              </a:buClr>
              <a:buSzTx/>
              <a:buFontTx/>
              <a:buNone/>
              <a:tabLst/>
              <a:defRPr/>
            </a:pPr>
            <a:endPar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4" name="Rectangle : coins arrondis 3">
            <a:extLst>
              <a:ext uri="{FF2B5EF4-FFF2-40B4-BE49-F238E27FC236}">
                <a16:creationId xmlns:a16="http://schemas.microsoft.com/office/drawing/2014/main" id="{54D932B1-E8F8-2D6E-8A4C-9B60084EDD35}"/>
              </a:ext>
            </a:extLst>
          </p:cNvPr>
          <p:cNvSpPr/>
          <p:nvPr/>
        </p:nvSpPr>
        <p:spPr>
          <a:xfrm>
            <a:off x="3332723" y="4636235"/>
            <a:ext cx="8478273" cy="1850698"/>
          </a:xfrm>
          <a:prstGeom prst="roundRect">
            <a:avLst>
              <a:gd name="adj" fmla="val 9726"/>
            </a:avLst>
          </a:prstGeom>
          <a:solidFill>
            <a:schemeClr val="bg1">
              <a:lumMod val="95000"/>
            </a:schemeClr>
          </a:solidFill>
        </p:spPr>
        <p:txBody>
          <a:bodyPr wrap="square">
            <a:spAutoFit/>
          </a:bodyPr>
          <a:lstStyle/>
          <a:p>
            <a:pPr marL="0" marR="0" lvl="0" indent="0" algn="just" defTabSz="914400" rtl="0" eaLnBrk="1" fontAlgn="auto" latinLnBrk="0" hangingPunct="1">
              <a:lnSpc>
                <a:spcPct val="100000"/>
              </a:lnSpc>
              <a:spcBef>
                <a:spcPts val="488"/>
              </a:spcBef>
              <a:spcAft>
                <a:spcPts val="0"/>
              </a:spcAft>
              <a:buClr>
                <a:srgbClr val="FF5D00"/>
              </a:buClr>
              <a:buSzTx/>
              <a:buFontTx/>
              <a:buNone/>
              <a:tabLst/>
              <a:defRPr/>
            </a:pPr>
            <a:r>
              <a:rPr kumimoji="0" lang="fr-FR" altLang="fr-FR" sz="1000" b="1" i="0" u="sng" strike="noStrike" kern="0" cap="none" spc="0" normalizeH="0" baseline="0" noProof="0">
                <a:ln>
                  <a:noFill/>
                </a:ln>
                <a:solidFill>
                  <a:schemeClr val="accent1"/>
                </a:solidFill>
                <a:effectLst/>
                <a:uLnTx/>
                <a:uFillTx/>
                <a:latin typeface="Arial" panose="020B0604020202020204" pitchFamily="34" charset="0"/>
                <a:cs typeface="Arial" panose="020B0604020202020204" pitchFamily="34" charset="0"/>
              </a:rPr>
              <a:t>Limitations méthodologiques</a:t>
            </a:r>
            <a:endParaRPr kumimoji="0" lang="fr-FR" altLang="fr-FR" sz="1000" b="0" i="0" u="sng" strike="noStrike" kern="0" cap="none" spc="0" normalizeH="0" baseline="0" noProof="0">
              <a:ln>
                <a:noFill/>
              </a:ln>
              <a:solidFill>
                <a:schemeClr val="accent1"/>
              </a:solidFill>
              <a:effectLst/>
              <a:uLnTx/>
              <a:uFillTx/>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488"/>
              </a:spcBef>
              <a:spcAft>
                <a:spcPts val="0"/>
              </a:spcAft>
              <a:buClr>
                <a:schemeClr val="accent1"/>
              </a:buClr>
              <a:buSzTx/>
              <a:buFont typeface="Wingdings" panose="05000000000000000000" pitchFamily="2" charset="2"/>
              <a:buChar char="§"/>
              <a:tabLst/>
              <a:defRPr/>
            </a:pP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Le tableau ci-dessus a vocation à présenter une image synthétique de l’empreinte et des enjeux ESG les plus saillants de la société. Cette représentation synthétique n’est qu’une aide permettant de </a:t>
            </a:r>
            <a:r>
              <a:rPr kumimoji="0" lang="fr-FR" altLang="fr-FR" sz="900" b="0" i="0" u="sng"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visualiser</a:t>
            </a: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 les enjeux ESG de la société sur son secteur et son marché, et doit être soutenue par les éléments quantitatifs et qualitatifs des pages suivantes.</a:t>
            </a:r>
          </a:p>
          <a:p>
            <a:pPr marL="171450" marR="0" lvl="0" indent="-171450" algn="just" defTabSz="914400" rtl="0" eaLnBrk="1" fontAlgn="auto" latinLnBrk="0" hangingPunct="1">
              <a:lnSpc>
                <a:spcPct val="100000"/>
              </a:lnSpc>
              <a:spcBef>
                <a:spcPts val="488"/>
              </a:spcBef>
              <a:spcAft>
                <a:spcPts val="0"/>
              </a:spcAft>
              <a:buClr>
                <a:schemeClr val="accent1"/>
              </a:buClr>
              <a:buSzTx/>
              <a:buFont typeface="Wingdings" panose="05000000000000000000" pitchFamily="2" charset="2"/>
              <a:buChar char="§"/>
              <a:tabLst/>
              <a:defRPr/>
            </a:pP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L’analyse ESG est réalisée sur la base des données quantitatives et qualitatives fournies par la société et d’informations collectées lors d’un entretien téléphonique avec le management. La vision de </a:t>
            </a:r>
            <a:r>
              <a:rPr kumimoji="0" lang="fr-FR" altLang="fr-FR" sz="900" b="0" i="0" u="none" strike="noStrike" kern="0" cap="none" spc="0" normalizeH="0" baseline="0" noProof="0" err="1">
                <a:ln>
                  <a:noFill/>
                </a:ln>
                <a:solidFill>
                  <a:srgbClr val="1C1C1C"/>
                </a:solidFill>
                <a:effectLst/>
                <a:uLnTx/>
                <a:uFillTx/>
                <a:latin typeface="Arial" panose="020B0604020202020204" pitchFamily="34" charset="0"/>
                <a:cs typeface="Arial" panose="020B0604020202020204" pitchFamily="34" charset="0"/>
              </a:rPr>
              <a:t>Cority</a:t>
            </a: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 </a:t>
            </a:r>
            <a:r>
              <a:rPr kumimoji="0" lang="fr-FR" altLang="fr-FR" sz="900" b="0" i="0" u="none" strike="noStrike" kern="0" cap="none" spc="0" normalizeH="0" baseline="0" noProof="0">
                <a:ln>
                  <a:noFill/>
                </a:ln>
                <a:solidFill>
                  <a:prstClr val="black"/>
                </a:solidFill>
                <a:effectLst/>
                <a:uLnTx/>
                <a:uFillTx/>
                <a:latin typeface="Arial" panose="020B0604020202020204" pitchFamily="34" charset="0"/>
                <a:cs typeface="Arial" panose="020B0604020202020204" pitchFamily="34" charset="0"/>
              </a:rPr>
              <a:t>(</a:t>
            </a: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et donc la représentation des enjeux ESG) peut être rendue incomplète ou biaisée du fait d’informations partielles, erronées ou non disponibles. </a:t>
            </a:r>
          </a:p>
          <a:p>
            <a:pPr marL="171450" marR="0" lvl="0" indent="-171450" algn="just" defTabSz="914400" rtl="0" eaLnBrk="1" fontAlgn="auto" latinLnBrk="0" hangingPunct="1">
              <a:lnSpc>
                <a:spcPct val="100000"/>
              </a:lnSpc>
              <a:spcBef>
                <a:spcPts val="488"/>
              </a:spcBef>
              <a:spcAft>
                <a:spcPts val="0"/>
              </a:spcAft>
              <a:buClr>
                <a:schemeClr val="accent1"/>
              </a:buClr>
              <a:buSzTx/>
              <a:buFont typeface="Wingdings" panose="05000000000000000000" pitchFamily="2" charset="2"/>
              <a:buChar char="§"/>
              <a:tabLst/>
              <a:defRPr/>
            </a:pP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Cette synthèse comporte par définition des partis pris méthodologiques d’analyse. </a:t>
            </a:r>
          </a:p>
          <a:p>
            <a:pPr marL="171450" marR="0" lvl="0" indent="-171450" algn="just" defTabSz="914400" rtl="0" eaLnBrk="1" fontAlgn="auto" latinLnBrk="0" hangingPunct="1">
              <a:lnSpc>
                <a:spcPct val="100000"/>
              </a:lnSpc>
              <a:spcBef>
                <a:spcPts val="488"/>
              </a:spcBef>
              <a:spcAft>
                <a:spcPts val="0"/>
              </a:spcAft>
              <a:buClr>
                <a:schemeClr val="accent1"/>
              </a:buClr>
              <a:buSzTx/>
              <a:buFont typeface="Wingdings" panose="05000000000000000000" pitchFamily="2" charset="2"/>
              <a:buChar char="§"/>
              <a:tabLst/>
              <a:defRPr/>
            </a:pPr>
            <a:r>
              <a:rPr kumimoji="0" lang="fr-FR" altLang="fr-FR" sz="900" b="0"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Afin d’apporter de la matérialité dans l’analyse au niveau du portefeuille, les résultats des analyses des différentes sociétés sont également harmonisés et mis en cohérence avec ceux des autres sociétés composant le portefeuille.</a:t>
            </a:r>
          </a:p>
        </p:txBody>
      </p:sp>
      <p:graphicFrame>
        <p:nvGraphicFramePr>
          <p:cNvPr id="9" name="Tableau 8">
            <a:extLst>
              <a:ext uri="{FF2B5EF4-FFF2-40B4-BE49-F238E27FC236}">
                <a16:creationId xmlns:a16="http://schemas.microsoft.com/office/drawing/2014/main" id="{2C054AF8-E9CF-65CE-1CA8-F6529CC8D075}"/>
              </a:ext>
            </a:extLst>
          </p:cNvPr>
          <p:cNvGraphicFramePr>
            <a:graphicFrameLocks noGrp="1"/>
          </p:cNvGraphicFramePr>
          <p:nvPr>
            <p:extLst>
              <p:ext uri="{D42A27DB-BD31-4B8C-83A1-F6EECF244321}">
                <p14:modId xmlns:p14="http://schemas.microsoft.com/office/powerpoint/2010/main" val="322852880"/>
              </p:ext>
            </p:extLst>
          </p:nvPr>
        </p:nvGraphicFramePr>
        <p:xfrm>
          <a:off x="3602943" y="3290976"/>
          <a:ext cx="238113" cy="234000"/>
        </p:xfrm>
        <a:graphic>
          <a:graphicData uri="http://schemas.openxmlformats.org/drawingml/2006/table">
            <a:tbl>
              <a:tblPr firstRow="1" bandRow="1">
                <a:tableStyleId>{5C22544A-7EE6-4342-B048-85BDC9FD1C3A}</a:tableStyleId>
              </a:tblPr>
              <a:tblGrid>
                <a:gridCol w="238113">
                  <a:extLst>
                    <a:ext uri="{9D8B030D-6E8A-4147-A177-3AD203B41FA5}">
                      <a16:colId xmlns:a16="http://schemas.microsoft.com/office/drawing/2014/main" val="2706225988"/>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C45C54"/>
                    </a:solidFill>
                  </a:tcPr>
                </a:tc>
                <a:extLst>
                  <a:ext uri="{0D108BD9-81ED-4DB2-BD59-A6C34878D82A}">
                    <a16:rowId xmlns:a16="http://schemas.microsoft.com/office/drawing/2014/main" val="3750546086"/>
                  </a:ext>
                </a:extLst>
              </a:tr>
            </a:tbl>
          </a:graphicData>
        </a:graphic>
      </p:graphicFrame>
      <p:graphicFrame>
        <p:nvGraphicFramePr>
          <p:cNvPr id="12" name="Tableau 11">
            <a:extLst>
              <a:ext uri="{FF2B5EF4-FFF2-40B4-BE49-F238E27FC236}">
                <a16:creationId xmlns:a16="http://schemas.microsoft.com/office/drawing/2014/main" id="{7E5F7FA9-681E-18E5-1BF0-554908534BBA}"/>
              </a:ext>
            </a:extLst>
          </p:cNvPr>
          <p:cNvGraphicFramePr>
            <a:graphicFrameLocks noGrp="1"/>
          </p:cNvGraphicFramePr>
          <p:nvPr>
            <p:extLst>
              <p:ext uri="{D42A27DB-BD31-4B8C-83A1-F6EECF244321}">
                <p14:modId xmlns:p14="http://schemas.microsoft.com/office/powerpoint/2010/main" val="3656173351"/>
              </p:ext>
            </p:extLst>
          </p:nvPr>
        </p:nvGraphicFramePr>
        <p:xfrm>
          <a:off x="3602941" y="3932639"/>
          <a:ext cx="238115" cy="234000"/>
        </p:xfrm>
        <a:graphic>
          <a:graphicData uri="http://schemas.openxmlformats.org/drawingml/2006/table">
            <a:tbl>
              <a:tblPr firstRow="1" bandRow="1">
                <a:tableStyleId>{5C22544A-7EE6-4342-B048-85BDC9FD1C3A}</a:tableStyleId>
              </a:tblPr>
              <a:tblGrid>
                <a:gridCol w="238115">
                  <a:extLst>
                    <a:ext uri="{9D8B030D-6E8A-4147-A177-3AD203B41FA5}">
                      <a16:colId xmlns:a16="http://schemas.microsoft.com/office/drawing/2014/main" val="400166210"/>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extLst>
                  <a:ext uri="{0D108BD9-81ED-4DB2-BD59-A6C34878D82A}">
                    <a16:rowId xmlns:a16="http://schemas.microsoft.com/office/drawing/2014/main" val="287297654"/>
                  </a:ext>
                </a:extLst>
              </a:tr>
            </a:tbl>
          </a:graphicData>
        </a:graphic>
      </p:graphicFrame>
      <p:graphicFrame>
        <p:nvGraphicFramePr>
          <p:cNvPr id="23" name="Tableau 22">
            <a:extLst>
              <a:ext uri="{FF2B5EF4-FFF2-40B4-BE49-F238E27FC236}">
                <a16:creationId xmlns:a16="http://schemas.microsoft.com/office/drawing/2014/main" id="{0C2C749F-63CD-E413-D10F-474AA99A5C90}"/>
              </a:ext>
            </a:extLst>
          </p:cNvPr>
          <p:cNvGraphicFramePr>
            <a:graphicFrameLocks noGrp="1"/>
          </p:cNvGraphicFramePr>
          <p:nvPr>
            <p:extLst>
              <p:ext uri="{D42A27DB-BD31-4B8C-83A1-F6EECF244321}">
                <p14:modId xmlns:p14="http://schemas.microsoft.com/office/powerpoint/2010/main" val="1799843017"/>
              </p:ext>
            </p:extLst>
          </p:nvPr>
        </p:nvGraphicFramePr>
        <p:xfrm>
          <a:off x="3602943" y="3605536"/>
          <a:ext cx="238114" cy="234000"/>
        </p:xfrm>
        <a:graphic>
          <a:graphicData uri="http://schemas.openxmlformats.org/drawingml/2006/table">
            <a:tbl>
              <a:tblPr firstRow="1" bandRow="1">
                <a:tableStyleId>{5C22544A-7EE6-4342-B048-85BDC9FD1C3A}</a:tableStyleId>
              </a:tblPr>
              <a:tblGrid>
                <a:gridCol w="238114">
                  <a:extLst>
                    <a:ext uri="{9D8B030D-6E8A-4147-A177-3AD203B41FA5}">
                      <a16:colId xmlns:a16="http://schemas.microsoft.com/office/drawing/2014/main" val="400166210"/>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extLst>
                  <a:ext uri="{0D108BD9-81ED-4DB2-BD59-A6C34878D82A}">
                    <a16:rowId xmlns:a16="http://schemas.microsoft.com/office/drawing/2014/main" val="287297654"/>
                  </a:ext>
                </a:extLst>
              </a:tr>
            </a:tbl>
          </a:graphicData>
        </a:graphic>
      </p:graphicFrame>
      <p:graphicFrame>
        <p:nvGraphicFramePr>
          <p:cNvPr id="24" name="Tableau 23">
            <a:extLst>
              <a:ext uri="{FF2B5EF4-FFF2-40B4-BE49-F238E27FC236}">
                <a16:creationId xmlns:a16="http://schemas.microsoft.com/office/drawing/2014/main" id="{B458601E-9A27-9A9C-39D7-3FDB0DB049E6}"/>
              </a:ext>
            </a:extLst>
          </p:cNvPr>
          <p:cNvGraphicFramePr>
            <a:graphicFrameLocks noGrp="1"/>
          </p:cNvGraphicFramePr>
          <p:nvPr>
            <p:extLst>
              <p:ext uri="{D42A27DB-BD31-4B8C-83A1-F6EECF244321}">
                <p14:modId xmlns:p14="http://schemas.microsoft.com/office/powerpoint/2010/main" val="1567184171"/>
              </p:ext>
            </p:extLst>
          </p:nvPr>
        </p:nvGraphicFramePr>
        <p:xfrm>
          <a:off x="3602943" y="2976416"/>
          <a:ext cx="238113" cy="234000"/>
        </p:xfrm>
        <a:graphic>
          <a:graphicData uri="http://schemas.openxmlformats.org/drawingml/2006/table">
            <a:tbl>
              <a:tblPr firstRow="1" bandRow="1">
                <a:tableStyleId>{5C22544A-7EE6-4342-B048-85BDC9FD1C3A}</a:tableStyleId>
              </a:tblPr>
              <a:tblGrid>
                <a:gridCol w="238113">
                  <a:extLst>
                    <a:ext uri="{9D8B030D-6E8A-4147-A177-3AD203B41FA5}">
                      <a16:colId xmlns:a16="http://schemas.microsoft.com/office/drawing/2014/main" val="1156047871"/>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504777800"/>
                  </a:ext>
                </a:extLst>
              </a:tr>
            </a:tbl>
          </a:graphicData>
        </a:graphic>
      </p:graphicFrame>
      <p:sp>
        <p:nvSpPr>
          <p:cNvPr id="25" name="Rectangle 24">
            <a:extLst>
              <a:ext uri="{FF2B5EF4-FFF2-40B4-BE49-F238E27FC236}">
                <a16:creationId xmlns:a16="http://schemas.microsoft.com/office/drawing/2014/main" id="{0602B303-C2DB-23A2-90BF-D5C0D195A2E4}"/>
              </a:ext>
            </a:extLst>
          </p:cNvPr>
          <p:cNvSpPr/>
          <p:nvPr/>
        </p:nvSpPr>
        <p:spPr>
          <a:xfrm>
            <a:off x="3899743" y="2976416"/>
            <a:ext cx="1037463"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Non applicable </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8B9D79D2-9576-0F52-D778-CA1F9B1C6542}"/>
              </a:ext>
            </a:extLst>
          </p:cNvPr>
          <p:cNvSpPr/>
          <p:nvPr/>
        </p:nvSpPr>
        <p:spPr>
          <a:xfrm>
            <a:off x="3899743" y="3315534"/>
            <a:ext cx="486030"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Elevé</a:t>
            </a:r>
          </a:p>
        </p:txBody>
      </p:sp>
      <p:sp>
        <p:nvSpPr>
          <p:cNvPr id="27" name="Rectangle 26">
            <a:extLst>
              <a:ext uri="{FF2B5EF4-FFF2-40B4-BE49-F238E27FC236}">
                <a16:creationId xmlns:a16="http://schemas.microsoft.com/office/drawing/2014/main" id="{5EFA8281-2706-CC0E-CF38-AFC20F00CBEF}"/>
              </a:ext>
            </a:extLst>
          </p:cNvPr>
          <p:cNvSpPr/>
          <p:nvPr/>
        </p:nvSpPr>
        <p:spPr>
          <a:xfrm>
            <a:off x="3899743" y="3599425"/>
            <a:ext cx="58221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Moyen </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ADF8076B-423F-F42C-7480-47DA3F313DC6}"/>
              </a:ext>
            </a:extLst>
          </p:cNvPr>
          <p:cNvSpPr/>
          <p:nvPr/>
        </p:nvSpPr>
        <p:spPr>
          <a:xfrm>
            <a:off x="3919345" y="3938584"/>
            <a:ext cx="51809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Faible</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A2B37537-BC94-08D4-4D07-FD5F182CF6B4}"/>
              </a:ext>
            </a:extLst>
          </p:cNvPr>
          <p:cNvSpPr/>
          <p:nvPr/>
        </p:nvSpPr>
        <p:spPr>
          <a:xfrm>
            <a:off x="3474683" y="2753924"/>
            <a:ext cx="2726465" cy="2308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sng"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Légende d’importance de l’enjeu : </a:t>
            </a:r>
          </a:p>
        </p:txBody>
      </p:sp>
      <p:sp>
        <p:nvSpPr>
          <p:cNvPr id="30" name="Rectangle 29">
            <a:extLst>
              <a:ext uri="{FF2B5EF4-FFF2-40B4-BE49-F238E27FC236}">
                <a16:creationId xmlns:a16="http://schemas.microsoft.com/office/drawing/2014/main" id="{BBB5D2D9-61B3-0DDA-3086-2630EFF52C5F}"/>
              </a:ext>
            </a:extLst>
          </p:cNvPr>
          <p:cNvSpPr/>
          <p:nvPr/>
        </p:nvSpPr>
        <p:spPr>
          <a:xfrm>
            <a:off x="6675446" y="2749364"/>
            <a:ext cx="2726465"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sng"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Légende de maturité de l’entreprise sur l’enjeu : </a:t>
            </a:r>
          </a:p>
        </p:txBody>
      </p:sp>
      <p:graphicFrame>
        <p:nvGraphicFramePr>
          <p:cNvPr id="31" name="Tableau 30">
            <a:extLst>
              <a:ext uri="{FF2B5EF4-FFF2-40B4-BE49-F238E27FC236}">
                <a16:creationId xmlns:a16="http://schemas.microsoft.com/office/drawing/2014/main" id="{2468E47D-9093-B621-65DE-B9D45B3555EE}"/>
              </a:ext>
            </a:extLst>
          </p:cNvPr>
          <p:cNvGraphicFramePr>
            <a:graphicFrameLocks noGrp="1"/>
          </p:cNvGraphicFramePr>
          <p:nvPr>
            <p:extLst>
              <p:ext uri="{D42A27DB-BD31-4B8C-83A1-F6EECF244321}">
                <p14:modId xmlns:p14="http://schemas.microsoft.com/office/powerpoint/2010/main" val="1602693500"/>
              </p:ext>
            </p:extLst>
          </p:nvPr>
        </p:nvGraphicFramePr>
        <p:xfrm>
          <a:off x="6753737" y="3293753"/>
          <a:ext cx="238113" cy="234000"/>
        </p:xfrm>
        <a:graphic>
          <a:graphicData uri="http://schemas.openxmlformats.org/drawingml/2006/table">
            <a:tbl>
              <a:tblPr firstRow="1" bandRow="1">
                <a:tableStyleId>{5C22544A-7EE6-4342-B048-85BDC9FD1C3A}</a:tableStyleId>
              </a:tblPr>
              <a:tblGrid>
                <a:gridCol w="238113">
                  <a:extLst>
                    <a:ext uri="{9D8B030D-6E8A-4147-A177-3AD203B41FA5}">
                      <a16:colId xmlns:a16="http://schemas.microsoft.com/office/drawing/2014/main" val="2706225988"/>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C45C54"/>
                    </a:solidFill>
                  </a:tcPr>
                </a:tc>
                <a:extLst>
                  <a:ext uri="{0D108BD9-81ED-4DB2-BD59-A6C34878D82A}">
                    <a16:rowId xmlns:a16="http://schemas.microsoft.com/office/drawing/2014/main" val="3750546086"/>
                  </a:ext>
                </a:extLst>
              </a:tr>
            </a:tbl>
          </a:graphicData>
        </a:graphic>
      </p:graphicFrame>
      <p:graphicFrame>
        <p:nvGraphicFramePr>
          <p:cNvPr id="32" name="Tableau 31">
            <a:extLst>
              <a:ext uri="{FF2B5EF4-FFF2-40B4-BE49-F238E27FC236}">
                <a16:creationId xmlns:a16="http://schemas.microsoft.com/office/drawing/2014/main" id="{A034A5B2-9CC2-E89D-E1BD-4E8C806B45EB}"/>
              </a:ext>
            </a:extLst>
          </p:cNvPr>
          <p:cNvGraphicFramePr>
            <a:graphicFrameLocks noGrp="1"/>
          </p:cNvGraphicFramePr>
          <p:nvPr>
            <p:extLst>
              <p:ext uri="{D42A27DB-BD31-4B8C-83A1-F6EECF244321}">
                <p14:modId xmlns:p14="http://schemas.microsoft.com/office/powerpoint/2010/main" val="1675679771"/>
              </p:ext>
            </p:extLst>
          </p:nvPr>
        </p:nvGraphicFramePr>
        <p:xfrm>
          <a:off x="6753735" y="3935416"/>
          <a:ext cx="238115" cy="234000"/>
        </p:xfrm>
        <a:graphic>
          <a:graphicData uri="http://schemas.openxmlformats.org/drawingml/2006/table">
            <a:tbl>
              <a:tblPr firstRow="1" bandRow="1">
                <a:tableStyleId>{5C22544A-7EE6-4342-B048-85BDC9FD1C3A}</a:tableStyleId>
              </a:tblPr>
              <a:tblGrid>
                <a:gridCol w="238115">
                  <a:extLst>
                    <a:ext uri="{9D8B030D-6E8A-4147-A177-3AD203B41FA5}">
                      <a16:colId xmlns:a16="http://schemas.microsoft.com/office/drawing/2014/main" val="400166210"/>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82D2AB"/>
                    </a:solidFill>
                  </a:tcPr>
                </a:tc>
                <a:extLst>
                  <a:ext uri="{0D108BD9-81ED-4DB2-BD59-A6C34878D82A}">
                    <a16:rowId xmlns:a16="http://schemas.microsoft.com/office/drawing/2014/main" val="287297654"/>
                  </a:ext>
                </a:extLst>
              </a:tr>
            </a:tbl>
          </a:graphicData>
        </a:graphic>
      </p:graphicFrame>
      <p:graphicFrame>
        <p:nvGraphicFramePr>
          <p:cNvPr id="33" name="Tableau 32">
            <a:extLst>
              <a:ext uri="{FF2B5EF4-FFF2-40B4-BE49-F238E27FC236}">
                <a16:creationId xmlns:a16="http://schemas.microsoft.com/office/drawing/2014/main" id="{312791AE-644A-C862-CB6C-2DBBE332BE98}"/>
              </a:ext>
            </a:extLst>
          </p:cNvPr>
          <p:cNvGraphicFramePr>
            <a:graphicFrameLocks noGrp="1"/>
          </p:cNvGraphicFramePr>
          <p:nvPr>
            <p:extLst>
              <p:ext uri="{D42A27DB-BD31-4B8C-83A1-F6EECF244321}">
                <p14:modId xmlns:p14="http://schemas.microsoft.com/office/powerpoint/2010/main" val="866460085"/>
              </p:ext>
            </p:extLst>
          </p:nvPr>
        </p:nvGraphicFramePr>
        <p:xfrm>
          <a:off x="6753737" y="3608313"/>
          <a:ext cx="238114" cy="234000"/>
        </p:xfrm>
        <a:graphic>
          <a:graphicData uri="http://schemas.openxmlformats.org/drawingml/2006/table">
            <a:tbl>
              <a:tblPr firstRow="1" bandRow="1">
                <a:tableStyleId>{5C22544A-7EE6-4342-B048-85BDC9FD1C3A}</a:tableStyleId>
              </a:tblPr>
              <a:tblGrid>
                <a:gridCol w="238114">
                  <a:extLst>
                    <a:ext uri="{9D8B030D-6E8A-4147-A177-3AD203B41FA5}">
                      <a16:colId xmlns:a16="http://schemas.microsoft.com/office/drawing/2014/main" val="400166210"/>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FF9E66"/>
                    </a:solidFill>
                  </a:tcPr>
                </a:tc>
                <a:extLst>
                  <a:ext uri="{0D108BD9-81ED-4DB2-BD59-A6C34878D82A}">
                    <a16:rowId xmlns:a16="http://schemas.microsoft.com/office/drawing/2014/main" val="287297654"/>
                  </a:ext>
                </a:extLst>
              </a:tr>
            </a:tbl>
          </a:graphicData>
        </a:graphic>
      </p:graphicFrame>
      <p:graphicFrame>
        <p:nvGraphicFramePr>
          <p:cNvPr id="34" name="Tableau 33">
            <a:extLst>
              <a:ext uri="{FF2B5EF4-FFF2-40B4-BE49-F238E27FC236}">
                <a16:creationId xmlns:a16="http://schemas.microsoft.com/office/drawing/2014/main" id="{F133391A-CDE2-A5E3-B0F9-6774EC52B647}"/>
              </a:ext>
            </a:extLst>
          </p:cNvPr>
          <p:cNvGraphicFramePr>
            <a:graphicFrameLocks noGrp="1"/>
          </p:cNvGraphicFramePr>
          <p:nvPr>
            <p:extLst>
              <p:ext uri="{D42A27DB-BD31-4B8C-83A1-F6EECF244321}">
                <p14:modId xmlns:p14="http://schemas.microsoft.com/office/powerpoint/2010/main" val="3293519449"/>
              </p:ext>
            </p:extLst>
          </p:nvPr>
        </p:nvGraphicFramePr>
        <p:xfrm>
          <a:off x="6753737" y="2979193"/>
          <a:ext cx="238113" cy="234000"/>
        </p:xfrm>
        <a:graphic>
          <a:graphicData uri="http://schemas.openxmlformats.org/drawingml/2006/table">
            <a:tbl>
              <a:tblPr firstRow="1" bandRow="1">
                <a:tableStyleId>{5C22544A-7EE6-4342-B048-85BDC9FD1C3A}</a:tableStyleId>
              </a:tblPr>
              <a:tblGrid>
                <a:gridCol w="238113">
                  <a:extLst>
                    <a:ext uri="{9D8B030D-6E8A-4147-A177-3AD203B41FA5}">
                      <a16:colId xmlns:a16="http://schemas.microsoft.com/office/drawing/2014/main" val="1156047871"/>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504777800"/>
                  </a:ext>
                </a:extLst>
              </a:tr>
            </a:tbl>
          </a:graphicData>
        </a:graphic>
      </p:graphicFrame>
      <p:sp>
        <p:nvSpPr>
          <p:cNvPr id="35" name="Rectangle 34">
            <a:extLst>
              <a:ext uri="{FF2B5EF4-FFF2-40B4-BE49-F238E27FC236}">
                <a16:creationId xmlns:a16="http://schemas.microsoft.com/office/drawing/2014/main" id="{91E5B787-D876-040E-6771-BC32D2D70387}"/>
              </a:ext>
            </a:extLst>
          </p:cNvPr>
          <p:cNvSpPr/>
          <p:nvPr/>
        </p:nvSpPr>
        <p:spPr>
          <a:xfrm>
            <a:off x="7050537" y="2979193"/>
            <a:ext cx="1037463"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Non applicable </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0D68DABF-1D1C-3E11-3AA5-F9648E8402D7}"/>
              </a:ext>
            </a:extLst>
          </p:cNvPr>
          <p:cNvSpPr/>
          <p:nvPr/>
        </p:nvSpPr>
        <p:spPr>
          <a:xfrm>
            <a:off x="7050537" y="3318311"/>
            <a:ext cx="51809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Faible</a:t>
            </a:r>
          </a:p>
        </p:txBody>
      </p:sp>
      <p:sp>
        <p:nvSpPr>
          <p:cNvPr id="37" name="Rectangle 36">
            <a:extLst>
              <a:ext uri="{FF2B5EF4-FFF2-40B4-BE49-F238E27FC236}">
                <a16:creationId xmlns:a16="http://schemas.microsoft.com/office/drawing/2014/main" id="{3CD7A12F-FD63-4FB1-8F80-D42D912EEF20}"/>
              </a:ext>
            </a:extLst>
          </p:cNvPr>
          <p:cNvSpPr/>
          <p:nvPr/>
        </p:nvSpPr>
        <p:spPr>
          <a:xfrm>
            <a:off x="7050537" y="3602202"/>
            <a:ext cx="716863"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Moyenne </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B5326427-7ECE-DE96-96FC-D9F7B800B342}"/>
              </a:ext>
            </a:extLst>
          </p:cNvPr>
          <p:cNvSpPr/>
          <p:nvPr/>
        </p:nvSpPr>
        <p:spPr>
          <a:xfrm>
            <a:off x="7070139" y="3941361"/>
            <a:ext cx="896399"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Satisfaisante</a:t>
            </a:r>
            <a:endPar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endParaRPr>
          </a:p>
        </p:txBody>
      </p:sp>
      <p:graphicFrame>
        <p:nvGraphicFramePr>
          <p:cNvPr id="39" name="Tableau 38">
            <a:extLst>
              <a:ext uri="{FF2B5EF4-FFF2-40B4-BE49-F238E27FC236}">
                <a16:creationId xmlns:a16="http://schemas.microsoft.com/office/drawing/2014/main" id="{5113941C-5F91-1240-883C-C80471FE9185}"/>
              </a:ext>
            </a:extLst>
          </p:cNvPr>
          <p:cNvGraphicFramePr>
            <a:graphicFrameLocks noGrp="1"/>
          </p:cNvGraphicFramePr>
          <p:nvPr>
            <p:extLst>
              <p:ext uri="{D42A27DB-BD31-4B8C-83A1-F6EECF244321}">
                <p14:modId xmlns:p14="http://schemas.microsoft.com/office/powerpoint/2010/main" val="1422275941"/>
              </p:ext>
            </p:extLst>
          </p:nvPr>
        </p:nvGraphicFramePr>
        <p:xfrm>
          <a:off x="6750035" y="4256574"/>
          <a:ext cx="238115" cy="234000"/>
        </p:xfrm>
        <a:graphic>
          <a:graphicData uri="http://schemas.openxmlformats.org/drawingml/2006/table">
            <a:tbl>
              <a:tblPr firstRow="1" bandRow="1">
                <a:tableStyleId>{5C22544A-7EE6-4342-B048-85BDC9FD1C3A}</a:tableStyleId>
              </a:tblPr>
              <a:tblGrid>
                <a:gridCol w="238115">
                  <a:extLst>
                    <a:ext uri="{9D8B030D-6E8A-4147-A177-3AD203B41FA5}">
                      <a16:colId xmlns:a16="http://schemas.microsoft.com/office/drawing/2014/main" val="400166210"/>
                    </a:ext>
                  </a:extLst>
                </a:gridCol>
              </a:tblGrid>
              <a:tr h="234000">
                <a:tc>
                  <a:txBody>
                    <a:bodyPr/>
                    <a:lstStyle/>
                    <a:p>
                      <a:endParaRPr lang="fr-FR" sz="900">
                        <a:latin typeface="Calibri" panose="020F0502020204030204" pitchFamily="34" charset="0"/>
                        <a:cs typeface="Calibri" panose="020F0502020204030204" pitchFamily="34" charset="0"/>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rgbClr val="3CA673"/>
                    </a:solidFill>
                  </a:tcPr>
                </a:tc>
                <a:extLst>
                  <a:ext uri="{0D108BD9-81ED-4DB2-BD59-A6C34878D82A}">
                    <a16:rowId xmlns:a16="http://schemas.microsoft.com/office/drawing/2014/main" val="287297654"/>
                  </a:ext>
                </a:extLst>
              </a:tr>
            </a:tbl>
          </a:graphicData>
        </a:graphic>
      </p:graphicFrame>
      <p:sp>
        <p:nvSpPr>
          <p:cNvPr id="40" name="Rectangle 39">
            <a:extLst>
              <a:ext uri="{FF2B5EF4-FFF2-40B4-BE49-F238E27FC236}">
                <a16:creationId xmlns:a16="http://schemas.microsoft.com/office/drawing/2014/main" id="{E6CCCDEB-5269-20A1-8BAA-3EB0E89295C0}"/>
              </a:ext>
            </a:extLst>
          </p:cNvPr>
          <p:cNvSpPr/>
          <p:nvPr/>
        </p:nvSpPr>
        <p:spPr>
          <a:xfrm>
            <a:off x="7066439" y="4262519"/>
            <a:ext cx="55015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a:ln>
                  <a:noFill/>
                </a:ln>
                <a:solidFill>
                  <a:srgbClr val="1C1C1C"/>
                </a:solidFill>
                <a:effectLst/>
                <a:uLnTx/>
                <a:uFillTx/>
                <a:latin typeface="Arial" panose="020B0604020202020204" pitchFamily="34" charset="0"/>
                <a:cs typeface="Arial" panose="020B0604020202020204" pitchFamily="34" charset="0"/>
              </a:rPr>
              <a:t>Elevée</a:t>
            </a:r>
          </a:p>
        </p:txBody>
      </p:sp>
      <p:pic>
        <p:nvPicPr>
          <p:cNvPr id="43" name="Picture 1" descr="A black background with green and grey text&#10;&#10;Description automatically generated">
            <a:extLst>
              <a:ext uri="{FF2B5EF4-FFF2-40B4-BE49-F238E27FC236}">
                <a16:creationId xmlns:a16="http://schemas.microsoft.com/office/drawing/2014/main" id="{5042769B-0CB5-9B2D-9118-9A2D7052D9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2232" y="0"/>
            <a:ext cx="1039768" cy="714840"/>
          </a:xfrm>
          <a:prstGeom prst="rect">
            <a:avLst/>
          </a:prstGeom>
        </p:spPr>
      </p:pic>
      <p:sp>
        <p:nvSpPr>
          <p:cNvPr id="6" name="Rectangle 5">
            <a:extLst>
              <a:ext uri="{FF2B5EF4-FFF2-40B4-BE49-F238E27FC236}">
                <a16:creationId xmlns:a16="http://schemas.microsoft.com/office/drawing/2014/main" id="{F13E74DF-7844-ED6D-7CBA-CE86EF499E81}"/>
              </a:ext>
            </a:extLst>
          </p:cNvPr>
          <p:cNvSpPr/>
          <p:nvPr/>
        </p:nvSpPr>
        <p:spPr>
          <a:xfrm>
            <a:off x="6337566" y="1377372"/>
            <a:ext cx="5475876" cy="133882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FF5D00"/>
              </a:buClr>
              <a:buSzTx/>
              <a:buFontTx/>
              <a:buNone/>
              <a:tabLst/>
              <a:defRPr/>
            </a:pPr>
            <a:r>
              <a:rPr kumimoji="0" lang="fr-FR" altLang="fr-FR" sz="900" b="1" i="0" u="none" strike="noStrike" kern="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Maturité :</a:t>
            </a:r>
          </a:p>
          <a:p>
            <a:pPr marL="0" marR="0" lvl="0" indent="0" algn="just" defTabSz="914400" rtl="0" eaLnBrk="1" fontAlgn="auto" latinLnBrk="0" hangingPunct="1">
              <a:lnSpc>
                <a:spcPct val="100000"/>
              </a:lnSpc>
              <a:spcBef>
                <a:spcPts val="0"/>
              </a:spcBef>
              <a:spcAft>
                <a:spcPts val="0"/>
              </a:spcAft>
              <a:buClr>
                <a:srgbClr val="FF5D00"/>
              </a:buClr>
              <a:buSzTx/>
              <a:buFontTx/>
              <a:buNone/>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La maturité est notée relativement au niveau d’enjeu et des éléments suivants : </a:t>
            </a:r>
          </a:p>
          <a:p>
            <a:pPr marL="139303" marR="0" lvl="0" indent="-13930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Est-ce que la société a conscience de l'enjeu ? </a:t>
            </a:r>
          </a:p>
          <a:p>
            <a:pPr marL="139303" marR="0" lvl="0" indent="-13930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Est-ce que la société a mis en place des politiques face à cet enjeu ? </a:t>
            </a:r>
          </a:p>
          <a:p>
            <a:pPr marL="139303" marR="0" lvl="0" indent="-13930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Est-ce que la société suit des données quantitatives sur cet enjeu ? </a:t>
            </a:r>
          </a:p>
          <a:p>
            <a:pPr marL="139303" marR="0" lvl="0" indent="-13930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Est-ce que les résultats sont satisfaisants ? (en valeur absolue, en intensité, comparé au benchmark, et en évolution dans le temps)</a:t>
            </a:r>
          </a:p>
          <a:p>
            <a:pPr marL="139303" marR="0" lvl="0" indent="-13930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altLang="fr-FR" sz="900" b="0" i="0" u="none" strike="noStrike" kern="0" cap="none" spc="0" normalizeH="0" baseline="0" noProof="0" dirty="0">
                <a:ln>
                  <a:noFill/>
                </a:ln>
                <a:solidFill>
                  <a:srgbClr val="1C1C1C"/>
                </a:solidFill>
                <a:effectLst/>
                <a:uLnTx/>
                <a:uFillTx/>
                <a:latin typeface="Arial" panose="020B0604020202020204" pitchFamily="34" charset="0"/>
                <a:cs typeface="Arial" panose="020B0604020202020204" pitchFamily="34" charset="0"/>
              </a:rPr>
              <a:t>Est-ce que la société a fait tout ce qu’il était possible de faire pour répondre à cet enjeu ? Il n’existe aucun axe d'amélioration possible ?</a:t>
            </a:r>
          </a:p>
        </p:txBody>
      </p:sp>
      <p:pic>
        <p:nvPicPr>
          <p:cNvPr id="10" name="Picture 9">
            <a:extLst>
              <a:ext uri="{FF2B5EF4-FFF2-40B4-BE49-F238E27FC236}">
                <a16:creationId xmlns:a16="http://schemas.microsoft.com/office/drawing/2014/main" id="{C90CF59E-852C-B250-9C57-6FDA9FEE1A59}"/>
              </a:ext>
            </a:extLst>
          </p:cNvPr>
          <p:cNvPicPr>
            <a:picLocks noChangeAspect="1"/>
          </p:cNvPicPr>
          <p:nvPr/>
        </p:nvPicPr>
        <p:blipFill>
          <a:blip r:embed="rId4"/>
          <a:stretch>
            <a:fillRect/>
          </a:stretch>
        </p:blipFill>
        <p:spPr>
          <a:xfrm>
            <a:off x="337695" y="1277921"/>
            <a:ext cx="2789736" cy="5359673"/>
          </a:xfrm>
          <a:prstGeom prst="rect">
            <a:avLst/>
          </a:prstGeom>
        </p:spPr>
      </p:pic>
    </p:spTree>
    <p:extLst>
      <p:ext uri="{BB962C8B-B14F-4D97-AF65-F5344CB8AC3E}">
        <p14:creationId xmlns:p14="http://schemas.microsoft.com/office/powerpoint/2010/main" val="3985792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CBBB1-1CFA-84DB-2D75-EAABF7AFBC3D}"/>
            </a:ext>
          </a:extLst>
        </p:cNvPr>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B9647964-48D0-E19B-B19E-9F209C607BB1}"/>
              </a:ext>
            </a:extLst>
          </p:cNvPr>
          <p:cNvSpPr/>
          <p:nvPr/>
        </p:nvSpPr>
        <p:spPr>
          <a:xfrm>
            <a:off x="-308263" y="4081748"/>
            <a:ext cx="4779626" cy="1646039"/>
          </a:xfrm>
          <a:prstGeom prst="roundRect">
            <a:avLst/>
          </a:prstGeom>
          <a:solidFill>
            <a:schemeClr val="tx2">
              <a:lumMod val="20000"/>
              <a:lumOff val="80000"/>
            </a:schemeClr>
          </a:solidFill>
          <a:ln>
            <a:noFill/>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0" marR="0" lvl="0" indent="0" algn="l" defTabSz="914217" rtl="0" eaLnBrk="1" fontAlgn="auto" latinLnBrk="0" hangingPunct="1">
              <a:lnSpc>
                <a:spcPct val="100000"/>
              </a:lnSpc>
              <a:spcBef>
                <a:spcPts val="0"/>
              </a:spcBef>
              <a:spcAft>
                <a:spcPts val="0"/>
              </a:spcAft>
              <a:buClrTx/>
              <a:buSzTx/>
              <a:buFontTx/>
              <a:buNone/>
              <a:tabLst/>
              <a:defRPr/>
            </a:pPr>
            <a:endParaRPr kumimoji="0" lang="fr-FR" sz="2400" b="1" i="0" u="none" strike="noStrike" kern="0" cap="none" spc="0" normalizeH="0" baseline="0" noProof="0">
              <a:ln>
                <a:noFill/>
              </a:ln>
              <a:solidFill>
                <a:srgbClr val="FFFFFF"/>
              </a:solidFill>
              <a:effectLst/>
              <a:uLnTx/>
              <a:uFillTx/>
              <a:latin typeface="Malgun Gothic" panose="020B0503020000020004" pitchFamily="34" charset="-127"/>
              <a:ea typeface="Malgun Gothic" panose="020B0503020000020004" pitchFamily="34" charset="-127"/>
              <a:cs typeface="Lato Light" charset="0"/>
            </a:endParaRPr>
          </a:p>
        </p:txBody>
      </p:sp>
      <p:sp>
        <p:nvSpPr>
          <p:cNvPr id="2" name="Titre 1">
            <a:extLst>
              <a:ext uri="{FF2B5EF4-FFF2-40B4-BE49-F238E27FC236}">
                <a16:creationId xmlns:a16="http://schemas.microsoft.com/office/drawing/2014/main" id="{9EF9D2F5-7C3B-933D-9581-4EE6647F7262}"/>
              </a:ext>
            </a:extLst>
          </p:cNvPr>
          <p:cNvSpPr>
            <a:spLocks noGrp="1"/>
          </p:cNvSpPr>
          <p:nvPr>
            <p:ph type="ctrTitle"/>
            <p:custDataLst>
              <p:tags r:id="rId1"/>
            </p:custDataLst>
          </p:nvPr>
        </p:nvSpPr>
        <p:spPr>
          <a:xfrm>
            <a:off x="269875" y="2270692"/>
            <a:ext cx="4977243" cy="2538643"/>
          </a:xfrm>
        </p:spPr>
        <p:txBody>
          <a:bodyPr/>
          <a:lstStyle/>
          <a:p>
            <a:r>
              <a:rPr lang="fr-FR">
                <a:solidFill>
                  <a:schemeClr val="accent1"/>
                </a:solidFill>
              </a:rPr>
              <a:t>Annexes</a:t>
            </a:r>
          </a:p>
        </p:txBody>
      </p:sp>
      <p:sp>
        <p:nvSpPr>
          <p:cNvPr id="13" name="Freeform 20">
            <a:extLst>
              <a:ext uri="{FF2B5EF4-FFF2-40B4-BE49-F238E27FC236}">
                <a16:creationId xmlns:a16="http://schemas.microsoft.com/office/drawing/2014/main" id="{702A3269-23F5-2C38-8D86-6E66907BFEB6}"/>
              </a:ext>
            </a:extLst>
          </p:cNvPr>
          <p:cNvSpPr>
            <a:spLocks/>
          </p:cNvSpPr>
          <p:nvPr/>
        </p:nvSpPr>
        <p:spPr bwMode="auto">
          <a:xfrm>
            <a:off x="5584615" y="-25878"/>
            <a:ext cx="984885" cy="3731895"/>
          </a:xfrm>
          <a:custGeom>
            <a:avLst/>
            <a:gdLst>
              <a:gd name="T0" fmla="*/ 261 w 310"/>
              <a:gd name="T1" fmla="*/ 1156 h 1175"/>
              <a:gd name="T2" fmla="*/ 259 w 310"/>
              <a:gd name="T3" fmla="*/ 1157 h 1175"/>
              <a:gd name="T4" fmla="*/ 160 w 310"/>
              <a:gd name="T5" fmla="*/ 1124 h 1175"/>
              <a:gd name="T6" fmla="*/ 0 w 310"/>
              <a:gd name="T7" fmla="*/ 460 h 1175"/>
              <a:gd name="T8" fmla="*/ 74 w 310"/>
              <a:gd name="T9" fmla="*/ 0 h 1175"/>
              <a:gd name="T10" fmla="*/ 231 w 310"/>
              <a:gd name="T11" fmla="*/ 0 h 1175"/>
              <a:gd name="T12" fmla="*/ 148 w 310"/>
              <a:gd name="T13" fmla="*/ 460 h 1175"/>
              <a:gd name="T14" fmla="*/ 291 w 310"/>
              <a:gd name="T15" fmla="*/ 1056 h 1175"/>
              <a:gd name="T16" fmla="*/ 261 w 310"/>
              <a:gd name="T17" fmla="*/ 1156 h 1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1175">
                <a:moveTo>
                  <a:pt x="261" y="1156"/>
                </a:moveTo>
                <a:cubicBezTo>
                  <a:pt x="260" y="1156"/>
                  <a:pt x="260" y="1157"/>
                  <a:pt x="259" y="1157"/>
                </a:cubicBezTo>
                <a:cubicBezTo>
                  <a:pt x="223" y="1175"/>
                  <a:pt x="178" y="1160"/>
                  <a:pt x="160" y="1124"/>
                </a:cubicBezTo>
                <a:cubicBezTo>
                  <a:pt x="58" y="925"/>
                  <a:pt x="0" y="699"/>
                  <a:pt x="0" y="460"/>
                </a:cubicBezTo>
                <a:cubicBezTo>
                  <a:pt x="0" y="299"/>
                  <a:pt x="26" y="145"/>
                  <a:pt x="74" y="0"/>
                </a:cubicBezTo>
                <a:cubicBezTo>
                  <a:pt x="231" y="0"/>
                  <a:pt x="231" y="0"/>
                  <a:pt x="231" y="0"/>
                </a:cubicBezTo>
                <a:cubicBezTo>
                  <a:pt x="177" y="143"/>
                  <a:pt x="148" y="298"/>
                  <a:pt x="148" y="460"/>
                </a:cubicBezTo>
                <a:cubicBezTo>
                  <a:pt x="148" y="675"/>
                  <a:pt x="200" y="877"/>
                  <a:pt x="291" y="1056"/>
                </a:cubicBezTo>
                <a:cubicBezTo>
                  <a:pt x="310" y="1092"/>
                  <a:pt x="297" y="1137"/>
                  <a:pt x="261" y="11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4" name="Freeform 23">
            <a:extLst>
              <a:ext uri="{FF2B5EF4-FFF2-40B4-BE49-F238E27FC236}">
                <a16:creationId xmlns:a16="http://schemas.microsoft.com/office/drawing/2014/main" id="{26D3954A-07AE-32A8-6DFC-36B8AF2A50F9}"/>
              </a:ext>
            </a:extLst>
          </p:cNvPr>
          <p:cNvSpPr>
            <a:spLocks/>
          </p:cNvSpPr>
          <p:nvPr/>
        </p:nvSpPr>
        <p:spPr bwMode="auto">
          <a:xfrm>
            <a:off x="6795591" y="-25878"/>
            <a:ext cx="868045" cy="2086610"/>
          </a:xfrm>
          <a:custGeom>
            <a:avLst/>
            <a:gdLst>
              <a:gd name="T0" fmla="*/ 152 w 273"/>
              <a:gd name="T1" fmla="*/ 556 h 657"/>
              <a:gd name="T2" fmla="*/ 152 w 273"/>
              <a:gd name="T3" fmla="*/ 572 h 657"/>
              <a:gd name="T4" fmla="*/ 62 w 273"/>
              <a:gd name="T5" fmla="*/ 646 h 657"/>
              <a:gd name="T6" fmla="*/ 60 w 273"/>
              <a:gd name="T7" fmla="*/ 646 h 657"/>
              <a:gd name="T8" fmla="*/ 5 w 273"/>
              <a:gd name="T9" fmla="*/ 579 h 657"/>
              <a:gd name="T10" fmla="*/ 2 w 273"/>
              <a:gd name="T11" fmla="*/ 515 h 657"/>
              <a:gd name="T12" fmla="*/ 0 w 273"/>
              <a:gd name="T13" fmla="*/ 463 h 657"/>
              <a:gd name="T14" fmla="*/ 105 w 273"/>
              <a:gd name="T15" fmla="*/ 0 h 657"/>
              <a:gd name="T16" fmla="*/ 273 w 273"/>
              <a:gd name="T17" fmla="*/ 0 h 657"/>
              <a:gd name="T18" fmla="*/ 149 w 273"/>
              <a:gd name="T19" fmla="*/ 463 h 657"/>
              <a:gd name="T20" fmla="*/ 150 w 273"/>
              <a:gd name="T21" fmla="*/ 506 h 657"/>
              <a:gd name="T22" fmla="*/ 151 w 273"/>
              <a:gd name="T23" fmla="*/ 531 h 657"/>
              <a:gd name="T24" fmla="*/ 152 w 273"/>
              <a:gd name="T25" fmla="*/ 556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3" h="657">
                <a:moveTo>
                  <a:pt x="152" y="556"/>
                </a:moveTo>
                <a:cubicBezTo>
                  <a:pt x="152" y="561"/>
                  <a:pt x="152" y="567"/>
                  <a:pt x="152" y="572"/>
                </a:cubicBezTo>
                <a:cubicBezTo>
                  <a:pt x="153" y="620"/>
                  <a:pt x="109" y="657"/>
                  <a:pt x="62" y="646"/>
                </a:cubicBezTo>
                <a:cubicBezTo>
                  <a:pt x="61" y="646"/>
                  <a:pt x="61" y="646"/>
                  <a:pt x="60" y="646"/>
                </a:cubicBezTo>
                <a:cubicBezTo>
                  <a:pt x="30" y="638"/>
                  <a:pt x="8" y="610"/>
                  <a:pt x="5" y="579"/>
                </a:cubicBezTo>
                <a:cubicBezTo>
                  <a:pt x="4" y="559"/>
                  <a:pt x="3" y="537"/>
                  <a:pt x="2" y="515"/>
                </a:cubicBezTo>
                <a:cubicBezTo>
                  <a:pt x="1" y="498"/>
                  <a:pt x="0" y="481"/>
                  <a:pt x="0" y="463"/>
                </a:cubicBezTo>
                <a:cubicBezTo>
                  <a:pt x="0" y="297"/>
                  <a:pt x="38" y="140"/>
                  <a:pt x="105" y="0"/>
                </a:cubicBezTo>
                <a:cubicBezTo>
                  <a:pt x="273" y="0"/>
                  <a:pt x="273" y="0"/>
                  <a:pt x="273" y="0"/>
                </a:cubicBezTo>
                <a:cubicBezTo>
                  <a:pt x="194" y="136"/>
                  <a:pt x="149" y="294"/>
                  <a:pt x="149" y="463"/>
                </a:cubicBezTo>
                <a:cubicBezTo>
                  <a:pt x="149" y="477"/>
                  <a:pt x="149" y="492"/>
                  <a:pt x="150" y="506"/>
                </a:cubicBezTo>
                <a:cubicBezTo>
                  <a:pt x="151" y="515"/>
                  <a:pt x="151" y="523"/>
                  <a:pt x="151" y="531"/>
                </a:cubicBezTo>
                <a:cubicBezTo>
                  <a:pt x="151" y="540"/>
                  <a:pt x="152" y="548"/>
                  <a:pt x="152" y="55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5" name="Freeform 24">
            <a:extLst>
              <a:ext uri="{FF2B5EF4-FFF2-40B4-BE49-F238E27FC236}">
                <a16:creationId xmlns:a16="http://schemas.microsoft.com/office/drawing/2014/main" id="{6042D645-BD12-DF09-6753-C2F25790D7C1}"/>
              </a:ext>
            </a:extLst>
          </p:cNvPr>
          <p:cNvSpPr>
            <a:spLocks/>
          </p:cNvSpPr>
          <p:nvPr/>
        </p:nvSpPr>
        <p:spPr bwMode="auto">
          <a:xfrm>
            <a:off x="7939861" y="-25878"/>
            <a:ext cx="1238885" cy="2778760"/>
          </a:xfrm>
          <a:custGeom>
            <a:avLst/>
            <a:gdLst>
              <a:gd name="T0" fmla="*/ 150 w 390"/>
              <a:gd name="T1" fmla="*/ 463 h 875"/>
              <a:gd name="T2" fmla="*/ 229 w 390"/>
              <a:gd name="T3" fmla="*/ 751 h 875"/>
              <a:gd name="T4" fmla="*/ 198 w 390"/>
              <a:gd name="T5" fmla="*/ 858 h 875"/>
              <a:gd name="T6" fmla="*/ 197 w 390"/>
              <a:gd name="T7" fmla="*/ 858 h 875"/>
              <a:gd name="T8" fmla="*/ 100 w 390"/>
              <a:gd name="T9" fmla="*/ 829 h 875"/>
              <a:gd name="T10" fmla="*/ 0 w 390"/>
              <a:gd name="T11" fmla="*/ 463 h 875"/>
              <a:gd name="T12" fmla="*/ 169 w 390"/>
              <a:gd name="T13" fmla="*/ 0 h 875"/>
              <a:gd name="T14" fmla="*/ 390 w 390"/>
              <a:gd name="T15" fmla="*/ 0 h 875"/>
              <a:gd name="T16" fmla="*/ 150 w 390"/>
              <a:gd name="T17" fmla="*/ 46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875">
                <a:moveTo>
                  <a:pt x="150" y="463"/>
                </a:moveTo>
                <a:cubicBezTo>
                  <a:pt x="150" y="568"/>
                  <a:pt x="179" y="667"/>
                  <a:pt x="229" y="751"/>
                </a:cubicBezTo>
                <a:cubicBezTo>
                  <a:pt x="251" y="789"/>
                  <a:pt x="238" y="838"/>
                  <a:pt x="198" y="858"/>
                </a:cubicBezTo>
                <a:cubicBezTo>
                  <a:pt x="198" y="858"/>
                  <a:pt x="198" y="858"/>
                  <a:pt x="197" y="858"/>
                </a:cubicBezTo>
                <a:cubicBezTo>
                  <a:pt x="162" y="875"/>
                  <a:pt x="120" y="862"/>
                  <a:pt x="100" y="829"/>
                </a:cubicBezTo>
                <a:cubicBezTo>
                  <a:pt x="36" y="722"/>
                  <a:pt x="0" y="597"/>
                  <a:pt x="0" y="463"/>
                </a:cubicBezTo>
                <a:cubicBezTo>
                  <a:pt x="0" y="287"/>
                  <a:pt x="63" y="125"/>
                  <a:pt x="169" y="0"/>
                </a:cubicBezTo>
                <a:cubicBezTo>
                  <a:pt x="390" y="0"/>
                  <a:pt x="390" y="0"/>
                  <a:pt x="390" y="0"/>
                </a:cubicBezTo>
                <a:cubicBezTo>
                  <a:pt x="245" y="103"/>
                  <a:pt x="150" y="272"/>
                  <a:pt x="150" y="463"/>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7" name="Freeform 22">
            <a:extLst>
              <a:ext uri="{FF2B5EF4-FFF2-40B4-BE49-F238E27FC236}">
                <a16:creationId xmlns:a16="http://schemas.microsoft.com/office/drawing/2014/main" id="{C8E08EC8-6715-2407-B0A9-E35C9A57E385}"/>
              </a:ext>
            </a:extLst>
          </p:cNvPr>
          <p:cNvSpPr>
            <a:spLocks/>
          </p:cNvSpPr>
          <p:nvPr/>
        </p:nvSpPr>
        <p:spPr bwMode="auto">
          <a:xfrm>
            <a:off x="10192704" y="3488529"/>
            <a:ext cx="1486535" cy="781050"/>
          </a:xfrm>
          <a:custGeom>
            <a:avLst/>
            <a:gdLst>
              <a:gd name="T0" fmla="*/ 344 w 468"/>
              <a:gd name="T1" fmla="*/ 16 h 246"/>
              <a:gd name="T2" fmla="*/ 88 w 468"/>
              <a:gd name="T3" fmla="*/ 93 h 246"/>
              <a:gd name="T4" fmla="*/ 37 w 468"/>
              <a:gd name="T5" fmla="*/ 215 h 246"/>
              <a:gd name="T6" fmla="*/ 41 w 468"/>
              <a:gd name="T7" fmla="*/ 219 h 246"/>
              <a:gd name="T8" fmla="*/ 105 w 468"/>
              <a:gd name="T9" fmla="*/ 243 h 246"/>
              <a:gd name="T10" fmla="*/ 412 w 468"/>
              <a:gd name="T11" fmla="*/ 151 h 246"/>
              <a:gd name="T12" fmla="*/ 438 w 468"/>
              <a:gd name="T13" fmla="*/ 36 h 246"/>
              <a:gd name="T14" fmla="*/ 437 w 468"/>
              <a:gd name="T15" fmla="*/ 35 h 246"/>
              <a:gd name="T16" fmla="*/ 344 w 468"/>
              <a:gd name="T17" fmla="*/ 1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8" h="246">
                <a:moveTo>
                  <a:pt x="344" y="16"/>
                </a:moveTo>
                <a:cubicBezTo>
                  <a:pt x="266" y="56"/>
                  <a:pt x="180" y="83"/>
                  <a:pt x="88" y="93"/>
                </a:cubicBezTo>
                <a:cubicBezTo>
                  <a:pt x="30" y="99"/>
                  <a:pt x="0" y="169"/>
                  <a:pt x="37" y="215"/>
                </a:cubicBezTo>
                <a:cubicBezTo>
                  <a:pt x="38" y="216"/>
                  <a:pt x="39" y="218"/>
                  <a:pt x="41" y="219"/>
                </a:cubicBezTo>
                <a:cubicBezTo>
                  <a:pt x="57" y="237"/>
                  <a:pt x="81" y="246"/>
                  <a:pt x="105" y="243"/>
                </a:cubicBezTo>
                <a:cubicBezTo>
                  <a:pt x="215" y="231"/>
                  <a:pt x="318" y="199"/>
                  <a:pt x="412" y="151"/>
                </a:cubicBezTo>
                <a:cubicBezTo>
                  <a:pt x="455" y="129"/>
                  <a:pt x="468" y="73"/>
                  <a:pt x="438" y="36"/>
                </a:cubicBezTo>
                <a:cubicBezTo>
                  <a:pt x="438" y="36"/>
                  <a:pt x="437" y="35"/>
                  <a:pt x="437" y="35"/>
                </a:cubicBezTo>
                <a:cubicBezTo>
                  <a:pt x="415" y="7"/>
                  <a:pt x="376" y="0"/>
                  <a:pt x="344" y="16"/>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18" name="Freeform 21">
            <a:extLst>
              <a:ext uri="{FF2B5EF4-FFF2-40B4-BE49-F238E27FC236}">
                <a16:creationId xmlns:a16="http://schemas.microsoft.com/office/drawing/2014/main" id="{953F4AB4-1EC8-7B1A-4DF1-519F49AD1A81}"/>
              </a:ext>
            </a:extLst>
          </p:cNvPr>
          <p:cNvSpPr>
            <a:spLocks/>
          </p:cNvSpPr>
          <p:nvPr/>
        </p:nvSpPr>
        <p:spPr bwMode="auto">
          <a:xfrm>
            <a:off x="8862040" y="4792792"/>
            <a:ext cx="1248410" cy="650875"/>
          </a:xfrm>
          <a:custGeom>
            <a:avLst/>
            <a:gdLst>
              <a:gd name="T0" fmla="*/ 14 w 393"/>
              <a:gd name="T1" fmla="*/ 44 h 205"/>
              <a:gd name="T2" fmla="*/ 4 w 393"/>
              <a:gd name="T3" fmla="*/ 75 h 205"/>
              <a:gd name="T4" fmla="*/ 57 w 393"/>
              <a:gd name="T5" fmla="*/ 152 h 205"/>
              <a:gd name="T6" fmla="*/ 309 w 393"/>
              <a:gd name="T7" fmla="*/ 202 h 205"/>
              <a:gd name="T8" fmla="*/ 391 w 393"/>
              <a:gd name="T9" fmla="*/ 137 h 205"/>
              <a:gd name="T10" fmla="*/ 391 w 393"/>
              <a:gd name="T11" fmla="*/ 131 h 205"/>
              <a:gd name="T12" fmla="*/ 322 w 393"/>
              <a:gd name="T13" fmla="*/ 53 h 205"/>
              <a:gd name="T14" fmla="*/ 101 w 393"/>
              <a:gd name="T15" fmla="*/ 10 h 205"/>
              <a:gd name="T16" fmla="*/ 14 w 393"/>
              <a:gd name="T17" fmla="*/ 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205">
                <a:moveTo>
                  <a:pt x="14" y="44"/>
                </a:moveTo>
                <a:cubicBezTo>
                  <a:pt x="8" y="55"/>
                  <a:pt x="5" y="65"/>
                  <a:pt x="4" y="75"/>
                </a:cubicBezTo>
                <a:cubicBezTo>
                  <a:pt x="0" y="110"/>
                  <a:pt x="23" y="142"/>
                  <a:pt x="57" y="152"/>
                </a:cubicBezTo>
                <a:cubicBezTo>
                  <a:pt x="138" y="177"/>
                  <a:pt x="222" y="194"/>
                  <a:pt x="309" y="202"/>
                </a:cubicBezTo>
                <a:cubicBezTo>
                  <a:pt x="349" y="205"/>
                  <a:pt x="386" y="177"/>
                  <a:pt x="391" y="137"/>
                </a:cubicBezTo>
                <a:cubicBezTo>
                  <a:pt x="391" y="135"/>
                  <a:pt x="391" y="133"/>
                  <a:pt x="391" y="131"/>
                </a:cubicBezTo>
                <a:cubicBezTo>
                  <a:pt x="393" y="91"/>
                  <a:pt x="363" y="57"/>
                  <a:pt x="322" y="53"/>
                </a:cubicBezTo>
                <a:cubicBezTo>
                  <a:pt x="246" y="46"/>
                  <a:pt x="172" y="31"/>
                  <a:pt x="101" y="10"/>
                </a:cubicBezTo>
                <a:cubicBezTo>
                  <a:pt x="67" y="0"/>
                  <a:pt x="31" y="13"/>
                  <a:pt x="14" y="44"/>
                </a:cubicBezTo>
                <a:close/>
              </a:path>
            </a:pathLst>
          </a:custGeom>
          <a:solidFill>
            <a:srgbClr val="36B3AF">
              <a:alpha val="50000"/>
            </a:srgbClr>
          </a:solidFill>
          <a:ln>
            <a:noFill/>
          </a:ln>
        </p:spPr>
        <p:txBody>
          <a:bodyPr rot="0" vert="horz" wrap="square" lIns="0" tIns="0" rIns="0" bIns="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Malgun Gothic"/>
              <a:ea typeface="+mn-ea"/>
              <a:cs typeface="+mn-cs"/>
            </a:endParaRPr>
          </a:p>
        </p:txBody>
      </p:sp>
      <p:sp>
        <p:nvSpPr>
          <p:cNvPr id="4" name="ZoneTexte 3">
            <a:extLst>
              <a:ext uri="{FF2B5EF4-FFF2-40B4-BE49-F238E27FC236}">
                <a16:creationId xmlns:a16="http://schemas.microsoft.com/office/drawing/2014/main" id="{5BC06381-70B9-71FC-35A4-F414CC1C7DE4}"/>
              </a:ext>
            </a:extLst>
          </p:cNvPr>
          <p:cNvSpPr txBox="1"/>
          <p:nvPr/>
        </p:nvSpPr>
        <p:spPr>
          <a:xfrm>
            <a:off x="160283" y="4846162"/>
            <a:ext cx="4048125" cy="769441"/>
          </a:xfrm>
          <a:prstGeom prst="rect">
            <a:avLst/>
          </a:prstGeom>
          <a:noFill/>
        </p:spPr>
        <p:txBody>
          <a:bodyPr wrap="square" rtlCol="0">
            <a:spAutoFit/>
          </a:bodyPr>
          <a:lstStyle/>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lang="fr-FR" sz="1400">
                <a:solidFill>
                  <a:schemeClr val="accent1"/>
                </a:solidFill>
                <a:latin typeface="Malgun Gothic" panose="020B0503020000020004" pitchFamily="34" charset="-127"/>
                <a:ea typeface="Malgun Gothic" panose="020B0503020000020004" pitchFamily="34" charset="-127"/>
                <a:cs typeface="Calibri" panose="020F0502020204030204" pitchFamily="34" charset="0"/>
              </a:rPr>
              <a:t>Méthodologies</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kumimoji="0" lang="fr-FR" sz="1600" b="1" i="0" u="none" strike="noStrike" kern="1200" cap="none" spc="0" normalizeH="0" baseline="0" noProof="0">
                <a:ln>
                  <a:noFill/>
                </a:ln>
                <a:solidFill>
                  <a:schemeClr val="accent1"/>
                </a:solidFill>
                <a:effectLst/>
                <a:uLnTx/>
                <a:uFillTx/>
                <a:latin typeface="Malgun Gothic" panose="020B0503020000020004" pitchFamily="34" charset="-127"/>
                <a:ea typeface="Malgun Gothic" panose="020B0503020000020004" pitchFamily="34" charset="-127"/>
                <a:cs typeface="Calibri" panose="020F0502020204030204" pitchFamily="34" charset="0"/>
              </a:rPr>
              <a:t>Ressources </a:t>
            </a:r>
          </a:p>
          <a:p>
            <a:pPr marL="228600" marR="0" lvl="0" indent="-228600" algn="l" defTabSz="914400" rtl="0" eaLnBrk="1" fontAlgn="auto" latinLnBrk="0" hangingPunct="1">
              <a:lnSpc>
                <a:spcPct val="100000"/>
              </a:lnSpc>
              <a:spcBef>
                <a:spcPts val="0"/>
              </a:spcBef>
              <a:spcAft>
                <a:spcPts val="0"/>
              </a:spcAft>
              <a:buClr>
                <a:schemeClr val="accent1">
                  <a:lumMod val="75000"/>
                </a:schemeClr>
              </a:buClr>
              <a:buSzTx/>
              <a:buFont typeface="+mj-lt"/>
              <a:buAutoNum type="arabicPeriod"/>
              <a:tabLst/>
              <a:defRPr/>
            </a:pPr>
            <a:r>
              <a:rPr kumimoji="0" lang="fr-FR" sz="1400" b="0" i="0" u="none" strike="noStrike" kern="1200" cap="none" spc="0" normalizeH="0" baseline="0" noProof="0">
                <a:ln>
                  <a:noFill/>
                </a:ln>
                <a:solidFill>
                  <a:schemeClr val="accent1"/>
                </a:solidFill>
                <a:effectLst/>
                <a:uLnTx/>
                <a:uFillTx/>
                <a:latin typeface="Malgun Gothic" panose="020B0503020000020004" pitchFamily="34" charset="-127"/>
                <a:ea typeface="Malgun Gothic" panose="020B0503020000020004" pitchFamily="34" charset="-127"/>
                <a:cs typeface="Calibri" panose="020F0502020204030204" pitchFamily="34" charset="0"/>
              </a:rPr>
              <a:t>Définitions &amp; Sources de benchmark</a:t>
            </a:r>
          </a:p>
        </p:txBody>
      </p:sp>
    </p:spTree>
    <p:extLst>
      <p:ext uri="{BB962C8B-B14F-4D97-AF65-F5344CB8AC3E}">
        <p14:creationId xmlns:p14="http://schemas.microsoft.com/office/powerpoint/2010/main" val="38154287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AME" val="Titre"/>
</p:tagLst>
</file>

<file path=ppt/tags/tag2.xml><?xml version="1.0" encoding="utf-8"?>
<p:tagLst xmlns:a="http://schemas.openxmlformats.org/drawingml/2006/main" xmlns:r="http://schemas.openxmlformats.org/officeDocument/2006/relationships" xmlns:p="http://schemas.openxmlformats.org/presentationml/2006/main">
  <p:tag name="NAME" val="Titre"/>
</p:tagLst>
</file>

<file path=ppt/tags/tag3.xml><?xml version="1.0" encoding="utf-8"?>
<p:tagLst xmlns:a="http://schemas.openxmlformats.org/drawingml/2006/main" xmlns:r="http://schemas.openxmlformats.org/officeDocument/2006/relationships" xmlns:p="http://schemas.openxmlformats.org/presentationml/2006/main">
  <p:tag name="NAME" val="Titre"/>
</p:tagLst>
</file>

<file path=ppt/tags/tag4.xml><?xml version="1.0" encoding="utf-8"?>
<p:tagLst xmlns:a="http://schemas.openxmlformats.org/drawingml/2006/main" xmlns:r="http://schemas.openxmlformats.org/officeDocument/2006/relationships" xmlns:p="http://schemas.openxmlformats.org/presentationml/2006/main">
  <p:tag name="NAME" val="Titre"/>
</p:tagLst>
</file>

<file path=ppt/tags/tag5.xml><?xml version="1.0" encoding="utf-8"?>
<p:tagLst xmlns:a="http://schemas.openxmlformats.org/drawingml/2006/main" xmlns:r="http://schemas.openxmlformats.org/officeDocument/2006/relationships" xmlns:p="http://schemas.openxmlformats.org/presentationml/2006/main">
  <p:tag name="NAME" val="Titre"/>
</p:tagLst>
</file>

<file path=ppt/theme/theme1.xml><?xml version="1.0" encoding="utf-8"?>
<a:theme xmlns:a="http://schemas.openxmlformats.org/drawingml/2006/main" name="1_Thème Office">
  <a:themeElements>
    <a:clrScheme name="UNEXO">
      <a:dk1>
        <a:sysClr val="windowText" lastClr="000000"/>
      </a:dk1>
      <a:lt1>
        <a:sysClr val="window" lastClr="FFFFFF"/>
      </a:lt1>
      <a:dk2>
        <a:srgbClr val="44546A"/>
      </a:dk2>
      <a:lt2>
        <a:srgbClr val="E7E6E6"/>
      </a:lt2>
      <a:accent1>
        <a:srgbClr val="008C93"/>
      </a:accent1>
      <a:accent2>
        <a:srgbClr val="006A4E"/>
      </a:accent2>
      <a:accent3>
        <a:srgbClr val="ACC435"/>
      </a:accent3>
      <a:accent4>
        <a:srgbClr val="929395"/>
      </a:accent4>
      <a:accent5>
        <a:srgbClr val="738F9A"/>
      </a:accent5>
      <a:accent6>
        <a:srgbClr val="D8D8D8"/>
      </a:accent6>
      <a:hlink>
        <a:srgbClr val="40A5AA"/>
      </a:hlink>
      <a:folHlink>
        <a:srgbClr val="00866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53d71e7-a0e2-4a0a-b175-477bb3502bef">
      <Terms xmlns="http://schemas.microsoft.com/office/infopath/2007/PartnerControls"/>
    </lcf76f155ced4ddcb4097134ff3c332f>
    <TaxCatchAll xmlns="722494fb-2fe9-4d9d-bbfa-893b492e8dd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F974E3A3B2F9438F31F0531B3B073B" ma:contentTypeVersion="84" ma:contentTypeDescription="Crée un document." ma:contentTypeScope="" ma:versionID="c069c985f683e780bb3444c8640f6e7c">
  <xsd:schema xmlns:xsd="http://www.w3.org/2001/XMLSchema" xmlns:xs="http://www.w3.org/2001/XMLSchema" xmlns:p="http://schemas.microsoft.com/office/2006/metadata/properties" xmlns:ns2="b66dbb0c-6c75-4028-bdff-23158ebae974" xmlns:ns3="1197d515-bac5-40b8-932e-3bb729b57265" xmlns:ns4="253d71e7-a0e2-4a0a-b175-477bb3502bef" xmlns:ns5="722494fb-2fe9-4d9d-bbfa-893b492e8dd8" targetNamespace="http://schemas.microsoft.com/office/2006/metadata/properties" ma:root="true" ma:fieldsID="612056ac12ef2b00c8d12119575ade63" ns2:_="" ns3:_="" ns4:_="" ns5:_="">
    <xsd:import namespace="b66dbb0c-6c75-4028-bdff-23158ebae974"/>
    <xsd:import namespace="1197d515-bac5-40b8-932e-3bb729b57265"/>
    <xsd:import namespace="253d71e7-a0e2-4a0a-b175-477bb3502bef"/>
    <xsd:import namespace="722494fb-2fe9-4d9d-bbfa-893b492e8dd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4:lcf76f155ced4ddcb4097134ff3c332f" minOccurs="0"/>
                <xsd:element ref="ns5: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4:MediaServiceObjectDetectorVersions" minOccurs="0"/>
                <xsd:element ref="ns4:MediaServiceSearchProperties" minOccurs="0"/>
                <xsd:element ref="ns4:MediaServiceLocation"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6dbb0c-6c75-4028-bdff-23158ebae974"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97d515-bac5-40b8-932e-3bb729b5726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53d71e7-a0e2-4a0a-b175-477bb3502bef" elementFormDefault="qualified">
    <xsd:import namespace="http://schemas.microsoft.com/office/2006/documentManagement/types"/>
    <xsd:import namespace="http://schemas.microsoft.com/office/infopath/2007/PartnerControls"/>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97c16f44-9b97-4c2e-99b5-e3ede717d4a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descrip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2494fb-2fe9-4d9d-bbfa-893b492e8dd8"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0453cab-3a54-43b2-a75f-aa0a062351ec}" ma:internalName="TaxCatchAll" ma:readOnly="false" ma:showField="CatchAllData" ma:web="722494fb-2fe9-4d9d-bbfa-893b492e8d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CF31A3-A651-4240-BDE9-A69B01E73DE8}">
  <ds:schemaRefs>
    <ds:schemaRef ds:uri="http://schemas.microsoft.com/sharepoint/v3/contenttype/forms"/>
  </ds:schemaRefs>
</ds:datastoreItem>
</file>

<file path=customXml/itemProps2.xml><?xml version="1.0" encoding="utf-8"?>
<ds:datastoreItem xmlns:ds="http://schemas.openxmlformats.org/officeDocument/2006/customXml" ds:itemID="{994784EF-E511-4FDF-A9EC-8EB73F88A9A9}">
  <ds:schemaRefs>
    <ds:schemaRef ds:uri="http://schemas.microsoft.com/office/2006/metadata/properties"/>
    <ds:schemaRef ds:uri="b66dbb0c-6c75-4028-bdff-23158ebae974"/>
    <ds:schemaRef ds:uri="http://purl.org/dc/elements/1.1/"/>
    <ds:schemaRef ds:uri="http://purl.org/dc/terms/"/>
    <ds:schemaRef ds:uri="http://schemas.microsoft.com/office/2006/documentManagement/types"/>
    <ds:schemaRef ds:uri="1197d515-bac5-40b8-932e-3bb729b57265"/>
    <ds:schemaRef ds:uri="http://www.w3.org/XML/1998/namespace"/>
    <ds:schemaRef ds:uri="http://purl.org/dc/dcmitype/"/>
    <ds:schemaRef ds:uri="http://schemas.microsoft.com/office/infopath/2007/PartnerControls"/>
    <ds:schemaRef ds:uri="http://schemas.openxmlformats.org/package/2006/metadata/core-properties"/>
    <ds:schemaRef ds:uri="722494fb-2fe9-4d9d-bbfa-893b492e8dd8"/>
    <ds:schemaRef ds:uri="253d71e7-a0e2-4a0a-b175-477bb3502bef"/>
  </ds:schemaRefs>
</ds:datastoreItem>
</file>

<file path=customXml/itemProps3.xml><?xml version="1.0" encoding="utf-8"?>
<ds:datastoreItem xmlns:ds="http://schemas.openxmlformats.org/officeDocument/2006/customXml" ds:itemID="{F4B50537-75CC-44A7-AD52-B9186CBE8150}"/>
</file>

<file path=docMetadata/LabelInfo.xml><?xml version="1.0" encoding="utf-8"?>
<clbl:labelList xmlns:clbl="http://schemas.microsoft.com/office/2020/mipLabelMetadata">
  <clbl:label id="{b904dd8d-08a4-4379-bec5-b8f833c381e5}" enabled="0" method="" siteId="{b904dd8d-08a4-4379-bec5-b8f833c381e5}" removed="1"/>
</clbl:labelList>
</file>

<file path=docProps/app.xml><?xml version="1.0" encoding="utf-8"?>
<Properties xmlns="http://schemas.openxmlformats.org/officeDocument/2006/extended-properties" xmlns:vt="http://schemas.openxmlformats.org/officeDocument/2006/docPropsVTypes">
  <Template>R21</Template>
  <TotalTime>493</TotalTime>
  <Words>5815</Words>
  <Application>Microsoft Office PowerPoint</Application>
  <PresentationFormat>Widescreen</PresentationFormat>
  <Paragraphs>563</Paragraphs>
  <Slides>18</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Malgun Gothic</vt:lpstr>
      <vt:lpstr>Arial</vt:lpstr>
      <vt:lpstr>Arial Black</vt:lpstr>
      <vt:lpstr>Calibri</vt:lpstr>
      <vt:lpstr>Poppins</vt:lpstr>
      <vt:lpstr>Source Sans Pro Light</vt:lpstr>
      <vt:lpstr>Times New Roman</vt:lpstr>
      <vt:lpstr>Wingdings</vt:lpstr>
      <vt:lpstr>1_Thème Office</vt:lpstr>
      <vt:lpstr>Restitution  Campagne ESG 2023</vt:lpstr>
      <vt:lpstr>PowerPoint Presentation</vt:lpstr>
      <vt:lpstr>PowerPoint Presentation</vt:lpstr>
      <vt:lpstr>PowerPoint Presentation</vt:lpstr>
      <vt:lpstr>PowerPoint Presentation</vt:lpstr>
      <vt:lpstr>PowerPoint Presentation</vt:lpstr>
      <vt:lpstr>Annexes</vt:lpstr>
      <vt:lpstr>EVALUATION DES ENJEUX ET DE LA MATURITÉ ESG</vt:lpstr>
      <vt:lpstr>Annexes</vt:lpstr>
      <vt:lpstr>PRINCIPALES OBLIGATIONS RSE EN FRANCE &amp; EUROPE</vt:lpstr>
      <vt:lpstr>PowerPoint Presentation</vt:lpstr>
      <vt:lpstr>Annexes</vt:lpstr>
      <vt:lpstr>QUESTIONNAIRE ESG CARVEST (1/5)</vt:lpstr>
      <vt:lpstr>QUESTIONNAIRE ESG CARVEST (2/5)</vt:lpstr>
      <vt:lpstr>QUESTIONNAIRE ESG CARVEST (3/5)</vt:lpstr>
      <vt:lpstr>QUESTIONNAIRE ESG CARVEST (4/5)</vt:lpstr>
      <vt:lpstr>QUESTIONNAIRE ESG CARVEST (5/5)</vt:lpstr>
      <vt:lpstr>CONTACTS  Cority Valentine Lefebvre – valentine.lefebvre@cority.com Aurélien Ramajo – aurelien.ramajo@cority.com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Enza STERIADE</dc:creator>
  <cp:lastModifiedBy>Aurelien Ramajo</cp:lastModifiedBy>
  <cp:revision>1</cp:revision>
  <dcterms:created xsi:type="dcterms:W3CDTF">2023-07-20T11:30:28Z</dcterms:created>
  <dcterms:modified xsi:type="dcterms:W3CDTF">2025-10-08T07:57:24Z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0x01010098F974E3A3B2F9438F31F0531B3B073B</vt:lpwstr>
  </property>
  <property fmtid="{D5CDD505-2E9C-101B-9397-08002B2CF9AE}" pid="3" name="MediaServiceImageTags">
    <vt:lpwstr/>
  </property>
</Properties>
</file>